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7"/>
  </p:notesMasterIdLst>
  <p:sldIdLst>
    <p:sldId id="811" r:id="rId2"/>
    <p:sldId id="812" r:id="rId3"/>
    <p:sldId id="813" r:id="rId4"/>
    <p:sldId id="814" r:id="rId5"/>
    <p:sldId id="815" r:id="rId6"/>
    <p:sldId id="817" r:id="rId7"/>
    <p:sldId id="816" r:id="rId8"/>
    <p:sldId id="818" r:id="rId9"/>
    <p:sldId id="819" r:id="rId10"/>
    <p:sldId id="820" r:id="rId11"/>
    <p:sldId id="821" r:id="rId12"/>
    <p:sldId id="2885" r:id="rId13"/>
    <p:sldId id="822" r:id="rId14"/>
    <p:sldId id="2886" r:id="rId15"/>
    <p:sldId id="2887" r:id="rId16"/>
    <p:sldId id="2888" r:id="rId17"/>
    <p:sldId id="824" r:id="rId18"/>
    <p:sldId id="825" r:id="rId19"/>
    <p:sldId id="826" r:id="rId20"/>
    <p:sldId id="2427" r:id="rId21"/>
    <p:sldId id="827" r:id="rId22"/>
    <p:sldId id="828" r:id="rId23"/>
    <p:sldId id="829" r:id="rId24"/>
    <p:sldId id="830" r:id="rId25"/>
    <p:sldId id="831" r:id="rId26"/>
    <p:sldId id="2889" r:id="rId27"/>
    <p:sldId id="834" r:id="rId28"/>
    <p:sldId id="832" r:id="rId29"/>
    <p:sldId id="2429" r:id="rId30"/>
    <p:sldId id="833" r:id="rId31"/>
    <p:sldId id="2430" r:id="rId32"/>
    <p:sldId id="836" r:id="rId33"/>
    <p:sldId id="835" r:id="rId34"/>
    <p:sldId id="837" r:id="rId35"/>
    <p:sldId id="838" r:id="rId36"/>
    <p:sldId id="839" r:id="rId37"/>
    <p:sldId id="840" r:id="rId38"/>
    <p:sldId id="841" r:id="rId39"/>
    <p:sldId id="842" r:id="rId40"/>
    <p:sldId id="843" r:id="rId41"/>
    <p:sldId id="2964" r:id="rId42"/>
    <p:sldId id="844" r:id="rId43"/>
    <p:sldId id="845" r:id="rId44"/>
    <p:sldId id="846" r:id="rId45"/>
    <p:sldId id="847" r:id="rId46"/>
    <p:sldId id="2431" r:id="rId47"/>
    <p:sldId id="848" r:id="rId48"/>
    <p:sldId id="849" r:id="rId49"/>
    <p:sldId id="850" r:id="rId50"/>
    <p:sldId id="851" r:id="rId51"/>
    <p:sldId id="2432" r:id="rId52"/>
    <p:sldId id="852" r:id="rId53"/>
    <p:sldId id="853" r:id="rId54"/>
    <p:sldId id="2965" r:id="rId55"/>
    <p:sldId id="854" r:id="rId56"/>
    <p:sldId id="855" r:id="rId57"/>
    <p:sldId id="856" r:id="rId58"/>
    <p:sldId id="857" r:id="rId59"/>
    <p:sldId id="858" r:id="rId60"/>
    <p:sldId id="859" r:id="rId61"/>
    <p:sldId id="860" r:id="rId62"/>
    <p:sldId id="861" r:id="rId63"/>
    <p:sldId id="2433" r:id="rId64"/>
    <p:sldId id="863" r:id="rId65"/>
    <p:sldId id="864" r:id="rId66"/>
    <p:sldId id="865" r:id="rId67"/>
    <p:sldId id="866" r:id="rId68"/>
    <p:sldId id="867" r:id="rId69"/>
    <p:sldId id="868" r:id="rId70"/>
    <p:sldId id="869" r:id="rId71"/>
    <p:sldId id="870" r:id="rId72"/>
    <p:sldId id="871" r:id="rId73"/>
    <p:sldId id="872" r:id="rId74"/>
    <p:sldId id="873" r:id="rId75"/>
    <p:sldId id="874" r:id="rId76"/>
    <p:sldId id="875" r:id="rId77"/>
    <p:sldId id="876" r:id="rId78"/>
    <p:sldId id="877" r:id="rId79"/>
    <p:sldId id="878" r:id="rId80"/>
    <p:sldId id="879" r:id="rId81"/>
    <p:sldId id="880" r:id="rId82"/>
    <p:sldId id="881" r:id="rId83"/>
    <p:sldId id="882" r:id="rId84"/>
    <p:sldId id="883" r:id="rId85"/>
    <p:sldId id="884" r:id="rId86"/>
    <p:sldId id="885" r:id="rId87"/>
    <p:sldId id="886" r:id="rId88"/>
    <p:sldId id="887" r:id="rId89"/>
    <p:sldId id="888" r:id="rId90"/>
    <p:sldId id="889" r:id="rId91"/>
    <p:sldId id="890" r:id="rId92"/>
    <p:sldId id="891" r:id="rId93"/>
    <p:sldId id="892" r:id="rId94"/>
    <p:sldId id="893" r:id="rId95"/>
    <p:sldId id="894" r:id="rId96"/>
    <p:sldId id="895" r:id="rId97"/>
    <p:sldId id="896" r:id="rId98"/>
    <p:sldId id="897" r:id="rId99"/>
    <p:sldId id="898" r:id="rId100"/>
    <p:sldId id="899" r:id="rId101"/>
    <p:sldId id="900" r:id="rId102"/>
    <p:sldId id="901" r:id="rId103"/>
    <p:sldId id="903" r:id="rId104"/>
    <p:sldId id="904" r:id="rId105"/>
    <p:sldId id="905" r:id="rId106"/>
    <p:sldId id="906" r:id="rId107"/>
    <p:sldId id="907" r:id="rId108"/>
    <p:sldId id="908" r:id="rId109"/>
    <p:sldId id="909" r:id="rId110"/>
    <p:sldId id="910" r:id="rId111"/>
    <p:sldId id="911" r:id="rId112"/>
    <p:sldId id="912" r:id="rId113"/>
    <p:sldId id="913" r:id="rId114"/>
    <p:sldId id="914" r:id="rId115"/>
    <p:sldId id="915" r:id="rId116"/>
    <p:sldId id="916" r:id="rId117"/>
    <p:sldId id="917" r:id="rId118"/>
    <p:sldId id="2966" r:id="rId119"/>
    <p:sldId id="918" r:id="rId120"/>
    <p:sldId id="919" r:id="rId121"/>
    <p:sldId id="920" r:id="rId122"/>
    <p:sldId id="921" r:id="rId123"/>
    <p:sldId id="2967" r:id="rId124"/>
    <p:sldId id="922" r:id="rId125"/>
    <p:sldId id="923" r:id="rId126"/>
    <p:sldId id="924" r:id="rId127"/>
    <p:sldId id="925" r:id="rId128"/>
    <p:sldId id="2968" r:id="rId129"/>
    <p:sldId id="926" r:id="rId130"/>
    <p:sldId id="927" r:id="rId131"/>
    <p:sldId id="928" r:id="rId132"/>
    <p:sldId id="929" r:id="rId133"/>
    <p:sldId id="2969" r:id="rId134"/>
    <p:sldId id="930" r:id="rId135"/>
    <p:sldId id="931" r:id="rId136"/>
    <p:sldId id="932" r:id="rId137"/>
    <p:sldId id="933" r:id="rId138"/>
    <p:sldId id="934" r:id="rId139"/>
    <p:sldId id="935" r:id="rId140"/>
    <p:sldId id="936" r:id="rId141"/>
    <p:sldId id="937" r:id="rId142"/>
    <p:sldId id="938" r:id="rId143"/>
    <p:sldId id="939" r:id="rId144"/>
    <p:sldId id="940" r:id="rId145"/>
    <p:sldId id="941" r:id="rId146"/>
    <p:sldId id="942" r:id="rId147"/>
    <p:sldId id="943" r:id="rId148"/>
    <p:sldId id="944" r:id="rId149"/>
    <p:sldId id="5977" r:id="rId150"/>
    <p:sldId id="1171" r:id="rId151"/>
    <p:sldId id="5978" r:id="rId152"/>
    <p:sldId id="945" r:id="rId153"/>
    <p:sldId id="946" r:id="rId154"/>
    <p:sldId id="947" r:id="rId155"/>
    <p:sldId id="948" r:id="rId156"/>
    <p:sldId id="950" r:id="rId157"/>
    <p:sldId id="951" r:id="rId158"/>
    <p:sldId id="1172" r:id="rId159"/>
    <p:sldId id="1175" r:id="rId160"/>
    <p:sldId id="952" r:id="rId161"/>
    <p:sldId id="953" r:id="rId162"/>
    <p:sldId id="954" r:id="rId163"/>
    <p:sldId id="956" r:id="rId164"/>
    <p:sldId id="957" r:id="rId165"/>
    <p:sldId id="958" r:id="rId166"/>
    <p:sldId id="959" r:id="rId167"/>
    <p:sldId id="960" r:id="rId168"/>
    <p:sldId id="961" r:id="rId169"/>
    <p:sldId id="962" r:id="rId170"/>
    <p:sldId id="963" r:id="rId171"/>
    <p:sldId id="964" r:id="rId172"/>
    <p:sldId id="965" r:id="rId173"/>
    <p:sldId id="966" r:id="rId174"/>
    <p:sldId id="967" r:id="rId175"/>
    <p:sldId id="968" r:id="rId176"/>
    <p:sldId id="969" r:id="rId177"/>
    <p:sldId id="970" r:id="rId178"/>
    <p:sldId id="971" r:id="rId179"/>
    <p:sldId id="972" r:id="rId180"/>
    <p:sldId id="973" r:id="rId181"/>
    <p:sldId id="974" r:id="rId182"/>
    <p:sldId id="975" r:id="rId183"/>
    <p:sldId id="976" r:id="rId184"/>
    <p:sldId id="977" r:id="rId185"/>
    <p:sldId id="978" r:id="rId186"/>
    <p:sldId id="979" r:id="rId187"/>
    <p:sldId id="980" r:id="rId188"/>
    <p:sldId id="981" r:id="rId189"/>
    <p:sldId id="982" r:id="rId190"/>
    <p:sldId id="983" r:id="rId191"/>
    <p:sldId id="984" r:id="rId192"/>
    <p:sldId id="985" r:id="rId193"/>
    <p:sldId id="986" r:id="rId194"/>
    <p:sldId id="987" r:id="rId195"/>
    <p:sldId id="988" r:id="rId196"/>
    <p:sldId id="989" r:id="rId197"/>
    <p:sldId id="990" r:id="rId198"/>
    <p:sldId id="991" r:id="rId199"/>
    <p:sldId id="992" r:id="rId200"/>
    <p:sldId id="993" r:id="rId201"/>
    <p:sldId id="994" r:id="rId202"/>
    <p:sldId id="995" r:id="rId203"/>
    <p:sldId id="996" r:id="rId204"/>
    <p:sldId id="997" r:id="rId205"/>
    <p:sldId id="998" r:id="rId206"/>
    <p:sldId id="999" r:id="rId207"/>
    <p:sldId id="1000" r:id="rId208"/>
    <p:sldId id="1001" r:id="rId209"/>
    <p:sldId id="1002" r:id="rId210"/>
    <p:sldId id="1003" r:id="rId211"/>
    <p:sldId id="1004" r:id="rId212"/>
    <p:sldId id="1005" r:id="rId213"/>
    <p:sldId id="1006" r:id="rId214"/>
    <p:sldId id="2748" r:id="rId215"/>
    <p:sldId id="2749" r:id="rId2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4548" autoAdjust="0"/>
  </p:normalViewPr>
  <p:slideViewPr>
    <p:cSldViewPr snapToGrid="0">
      <p:cViewPr varScale="1">
        <p:scale>
          <a:sx n="86" d="100"/>
          <a:sy n="86" d="100"/>
        </p:scale>
        <p:origin x="533" y="62"/>
      </p:cViewPr>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viewProps" Target="viewProps.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BB1436-BB5F-46B6-99CB-37A835413A5C}" type="datetimeFigureOut">
              <a:rPr lang="zh-CN" altLang="en-US" smtClean="0"/>
              <a:t>2020/6/8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B8C8C5-B9E1-401C-9CC7-4EBAB5781627}" type="slidenum">
              <a:rPr lang="zh-CN" altLang="en-US" smtClean="0"/>
              <a:t>‹#›</a:t>
            </a:fld>
            <a:endParaRPr lang="zh-CN" altLang="en-US"/>
          </a:p>
        </p:txBody>
      </p:sp>
    </p:spTree>
    <p:extLst>
      <p:ext uri="{BB962C8B-B14F-4D97-AF65-F5344CB8AC3E}">
        <p14:creationId xmlns:p14="http://schemas.microsoft.com/office/powerpoint/2010/main" val="1171149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2062EC-188E-4C9F-B20E-07CFA30DFEA7}" type="slidenum">
              <a:rPr lang="zh-CN" altLang="en-US" smtClean="0"/>
              <a:t>152</a:t>
            </a:fld>
            <a:endParaRPr lang="zh-CN" altLang="en-US"/>
          </a:p>
        </p:txBody>
      </p:sp>
    </p:spTree>
    <p:extLst>
      <p:ext uri="{BB962C8B-B14F-4D97-AF65-F5344CB8AC3E}">
        <p14:creationId xmlns:p14="http://schemas.microsoft.com/office/powerpoint/2010/main" val="953906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2062EC-188E-4C9F-B20E-07CFA30DFEA7}" type="slidenum">
              <a:rPr lang="zh-CN" altLang="en-US" smtClean="0"/>
              <a:t>153</a:t>
            </a:fld>
            <a:endParaRPr lang="zh-CN" altLang="en-US"/>
          </a:p>
        </p:txBody>
      </p:sp>
    </p:spTree>
    <p:extLst>
      <p:ext uri="{BB962C8B-B14F-4D97-AF65-F5344CB8AC3E}">
        <p14:creationId xmlns:p14="http://schemas.microsoft.com/office/powerpoint/2010/main" val="781446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2062EC-188E-4C9F-B20E-07CFA30DFEA7}" type="slidenum">
              <a:rPr lang="zh-CN" altLang="en-US" smtClean="0"/>
              <a:t>154</a:t>
            </a:fld>
            <a:endParaRPr lang="zh-CN" altLang="en-US"/>
          </a:p>
        </p:txBody>
      </p:sp>
    </p:spTree>
    <p:extLst>
      <p:ext uri="{BB962C8B-B14F-4D97-AF65-F5344CB8AC3E}">
        <p14:creationId xmlns:p14="http://schemas.microsoft.com/office/powerpoint/2010/main" val="2487276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2062EC-188E-4C9F-B20E-07CFA30DFEA7}" type="slidenum">
              <a:rPr lang="zh-CN" altLang="en-US" smtClean="0"/>
              <a:t>155</a:t>
            </a:fld>
            <a:endParaRPr lang="zh-CN" altLang="en-US"/>
          </a:p>
        </p:txBody>
      </p:sp>
    </p:spTree>
    <p:extLst>
      <p:ext uri="{BB962C8B-B14F-4D97-AF65-F5344CB8AC3E}">
        <p14:creationId xmlns:p14="http://schemas.microsoft.com/office/powerpoint/2010/main" val="4156170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2062EC-188E-4C9F-B20E-07CFA30DFEA7}" type="slidenum">
              <a:rPr lang="zh-CN" altLang="en-US" smtClean="0"/>
              <a:t>156</a:t>
            </a:fld>
            <a:endParaRPr lang="zh-CN" altLang="en-US"/>
          </a:p>
        </p:txBody>
      </p:sp>
    </p:spTree>
    <p:extLst>
      <p:ext uri="{BB962C8B-B14F-4D97-AF65-F5344CB8AC3E}">
        <p14:creationId xmlns:p14="http://schemas.microsoft.com/office/powerpoint/2010/main" val="3569750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50D8C-0EC0-4034-85CC-4B36D94BA52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4B949902-DDE1-4970-B6BF-028692F5B042}"/>
              </a:ext>
            </a:extLst>
          </p:cNvPr>
          <p:cNvSpPr>
            <a:spLocks noGrp="1"/>
          </p:cNvSpPr>
          <p:nvPr>
            <p:ph type="subTitle" idx="1"/>
          </p:nvPr>
        </p:nvSpPr>
        <p:spPr>
          <a:xfrm>
            <a:off x="1524000" y="3602038"/>
            <a:ext cx="9144000" cy="1655762"/>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a:extLst>
              <a:ext uri="{FF2B5EF4-FFF2-40B4-BE49-F238E27FC236}">
                <a16:creationId xmlns:a16="http://schemas.microsoft.com/office/drawing/2014/main" id="{15698869-2590-4871-ADC1-559BEB700DE3}"/>
              </a:ext>
            </a:extLst>
          </p:cNvPr>
          <p:cNvSpPr>
            <a:spLocks noGrp="1"/>
          </p:cNvSpPr>
          <p:nvPr>
            <p:ph type="dt" sz="half" idx="10"/>
          </p:nvPr>
        </p:nvSpPr>
        <p:spPr/>
        <p:txBody>
          <a:bodyPr/>
          <a:lstStyle/>
          <a:p>
            <a:fld id="{7295EFB1-CD1D-4553-A9BB-4DB0F9C0974D}" type="datetimeFigureOut">
              <a:rPr lang="zh-CN" altLang="en-US" smtClean="0"/>
              <a:t>2020/6/8</a:t>
            </a:fld>
            <a:endParaRPr lang="zh-CN" altLang="en-US"/>
          </a:p>
        </p:txBody>
      </p:sp>
      <p:sp>
        <p:nvSpPr>
          <p:cNvPr id="5" name="页脚占位符 4">
            <a:extLst>
              <a:ext uri="{FF2B5EF4-FFF2-40B4-BE49-F238E27FC236}">
                <a16:creationId xmlns:a16="http://schemas.microsoft.com/office/drawing/2014/main" id="{94F0CA2D-5D9E-41C4-9E2A-542DFE508A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08BF96-C35F-4235-A041-D197BA8BA5A9}"/>
              </a:ext>
            </a:extLst>
          </p:cNvPr>
          <p:cNvSpPr>
            <a:spLocks noGrp="1"/>
          </p:cNvSpPr>
          <p:nvPr>
            <p:ph type="sldNum" sz="quarter" idx="12"/>
          </p:nvPr>
        </p:nvSpPr>
        <p:spPr/>
        <p:txBody>
          <a:bodyPr/>
          <a:lstStyle/>
          <a:p>
            <a:fld id="{721A85A1-FA43-4339-B9E8-15134D265CD8}" type="slidenum">
              <a:rPr lang="zh-CN" altLang="en-US" smtClean="0"/>
              <a:t>‹#›</a:t>
            </a:fld>
            <a:endParaRPr lang="zh-CN" altLang="en-US"/>
          </a:p>
        </p:txBody>
      </p:sp>
    </p:spTree>
    <p:extLst>
      <p:ext uri="{BB962C8B-B14F-4D97-AF65-F5344CB8AC3E}">
        <p14:creationId xmlns:p14="http://schemas.microsoft.com/office/powerpoint/2010/main" val="1656098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182D4-C083-4EBD-845A-BF6AE142124B}"/>
              </a:ext>
            </a:extLst>
          </p:cNvPr>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D702A8E5-6B3D-4D04-8F8E-02B9586DD30E}"/>
              </a:ext>
            </a:extLst>
          </p:cNvPr>
          <p:cNvSpPr>
            <a:spLocks noGrp="1"/>
          </p:cNvSpPr>
          <p:nvPr>
            <p:ph idx="1"/>
          </p:nvPr>
        </p:nvSpPr>
        <p:spPr/>
        <p:txBody>
          <a:bodyPr/>
          <a:lstStyle>
            <a:lvl1pPr>
              <a:lnSpc>
                <a:spcPct val="125000"/>
              </a:lnSpc>
              <a:defRPr>
                <a:latin typeface="Times New Roman" panose="02020603050405020304" pitchFamily="18" charset="0"/>
                <a:cs typeface="Times New Roman" panose="02020603050405020304" pitchFamily="18" charset="0"/>
              </a:defRPr>
            </a:lvl1pPr>
          </a:lstStyle>
          <a:p>
            <a:pPr lvl="0"/>
            <a:endParaRPr lang="zh-CN" altLang="en-US" dirty="0"/>
          </a:p>
        </p:txBody>
      </p:sp>
      <p:sp>
        <p:nvSpPr>
          <p:cNvPr id="4" name="日期占位符 3">
            <a:extLst>
              <a:ext uri="{FF2B5EF4-FFF2-40B4-BE49-F238E27FC236}">
                <a16:creationId xmlns:a16="http://schemas.microsoft.com/office/drawing/2014/main" id="{6AF7F2D7-8BAA-45D6-9F34-D7E3D2F84CDA}"/>
              </a:ext>
            </a:extLst>
          </p:cNvPr>
          <p:cNvSpPr>
            <a:spLocks noGrp="1"/>
          </p:cNvSpPr>
          <p:nvPr>
            <p:ph type="dt" sz="half" idx="10"/>
          </p:nvPr>
        </p:nvSpPr>
        <p:spPr/>
        <p:txBody>
          <a:bodyPr/>
          <a:lstStyle/>
          <a:p>
            <a:fld id="{7295EFB1-CD1D-4553-A9BB-4DB0F9C0974D}" type="datetimeFigureOut">
              <a:rPr lang="zh-CN" altLang="en-US" smtClean="0"/>
              <a:t>2020/6/8</a:t>
            </a:fld>
            <a:endParaRPr lang="zh-CN" altLang="en-US"/>
          </a:p>
        </p:txBody>
      </p:sp>
      <p:sp>
        <p:nvSpPr>
          <p:cNvPr id="5" name="页脚占位符 4">
            <a:extLst>
              <a:ext uri="{FF2B5EF4-FFF2-40B4-BE49-F238E27FC236}">
                <a16:creationId xmlns:a16="http://schemas.microsoft.com/office/drawing/2014/main" id="{D3FF8D31-01C4-489C-8FA8-0C1CF2E20D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53119D-C534-4413-ADFF-8DED219CC24F}"/>
              </a:ext>
            </a:extLst>
          </p:cNvPr>
          <p:cNvSpPr>
            <a:spLocks noGrp="1"/>
          </p:cNvSpPr>
          <p:nvPr>
            <p:ph type="sldNum" sz="quarter" idx="12"/>
          </p:nvPr>
        </p:nvSpPr>
        <p:spPr/>
        <p:txBody>
          <a:bodyPr/>
          <a:lstStyle/>
          <a:p>
            <a:fld id="{721A85A1-FA43-4339-B9E8-15134D265CD8}" type="slidenum">
              <a:rPr lang="zh-CN" altLang="en-US" smtClean="0"/>
              <a:t>‹#›</a:t>
            </a:fld>
            <a:endParaRPr lang="zh-CN" altLang="en-US"/>
          </a:p>
        </p:txBody>
      </p:sp>
    </p:spTree>
    <p:extLst>
      <p:ext uri="{BB962C8B-B14F-4D97-AF65-F5344CB8AC3E}">
        <p14:creationId xmlns:p14="http://schemas.microsoft.com/office/powerpoint/2010/main" val="3102436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格式化">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00822745-0637-4EC6-A484-1C8B80B1AD60}"/>
              </a:ext>
            </a:extLst>
          </p:cNvPr>
          <p:cNvSpPr>
            <a:spLocks noGrp="1"/>
          </p:cNvSpPr>
          <p:nvPr>
            <p:ph type="title"/>
          </p:nvPr>
        </p:nvSpPr>
        <p:spPr>
          <a:xfrm>
            <a:off x="387439" y="133306"/>
            <a:ext cx="11409608" cy="729579"/>
          </a:xfrm>
        </p:spPr>
        <p:txBody>
          <a:bodyPr>
            <a:normAutofit/>
          </a:bodyPr>
          <a:lstStyle/>
          <a:p>
            <a:endParaRPr lang="zh-CN" altLang="en-US" sz="3600" dirty="0">
              <a:latin typeface="Times New Roman" panose="02020603050405020304" pitchFamily="18" charset="0"/>
              <a:cs typeface="Times New Roman" panose="02020603050405020304" pitchFamily="18" charset="0"/>
            </a:endParaRPr>
          </a:p>
        </p:txBody>
      </p:sp>
      <p:sp>
        <p:nvSpPr>
          <p:cNvPr id="9" name="内容占位符 2">
            <a:extLst>
              <a:ext uri="{FF2B5EF4-FFF2-40B4-BE49-F238E27FC236}">
                <a16:creationId xmlns:a16="http://schemas.microsoft.com/office/drawing/2014/main" id="{F4249665-7D8D-43F6-AFC8-D65880823695}"/>
              </a:ext>
            </a:extLst>
          </p:cNvPr>
          <p:cNvSpPr>
            <a:spLocks noGrp="1"/>
          </p:cNvSpPr>
          <p:nvPr>
            <p:ph idx="1"/>
          </p:nvPr>
        </p:nvSpPr>
        <p:spPr>
          <a:xfrm>
            <a:off x="387439" y="1043189"/>
            <a:ext cx="11409609" cy="5133774"/>
          </a:xfrm>
        </p:spPr>
        <p:txBody>
          <a:bodyPr>
            <a:normAutofit/>
          </a:bodyPr>
          <a:lstStyle>
            <a:lvl1pPr>
              <a:defRPr>
                <a:latin typeface="Times New Roman" panose="02020603050405020304" pitchFamily="18" charset="0"/>
                <a:cs typeface="Times New Roman" panose="02020603050405020304" pitchFamily="18" charset="0"/>
              </a:defRPr>
            </a:lvl1pPr>
          </a:lstStyle>
          <a:p>
            <a:pPr marL="0" lvl="0" indent="0" algn="just">
              <a:lnSpc>
                <a:spcPct val="125000"/>
              </a:lnSpc>
              <a:spcBef>
                <a:spcPts val="0"/>
              </a:spcBef>
              <a:buClr>
                <a:srgbClr val="FF0000"/>
              </a:buClr>
              <a:buNone/>
            </a:pPr>
            <a:endParaRPr lang="zh-CN" alt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1794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副标题 2">
            <a:extLst>
              <a:ext uri="{FF2B5EF4-FFF2-40B4-BE49-F238E27FC236}">
                <a16:creationId xmlns:a16="http://schemas.microsoft.com/office/drawing/2014/main" id="{EEF8E388-F90F-46A0-97E2-B70C5095A83A}"/>
              </a:ext>
            </a:extLst>
          </p:cNvPr>
          <p:cNvSpPr>
            <a:spLocks noGrp="1"/>
          </p:cNvSpPr>
          <p:nvPr>
            <p:ph type="subTitle" idx="1"/>
          </p:nvPr>
        </p:nvSpPr>
        <p:spPr>
          <a:xfrm>
            <a:off x="2046303" y="3696236"/>
            <a:ext cx="8460589" cy="2434107"/>
          </a:xfrm>
        </p:spPr>
        <p:txBody>
          <a:bodyPr>
            <a:noAutofit/>
          </a:bodyPr>
          <a:lstStyle>
            <a:lvl1pPr marL="0" indent="0" algn="ctr">
              <a:lnSpc>
                <a:spcPct val="100000"/>
              </a:lnSpc>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altLang="zh-CN" sz="2400" dirty="0"/>
          </a:p>
        </p:txBody>
      </p:sp>
      <p:sp>
        <p:nvSpPr>
          <p:cNvPr id="8" name="标题 6">
            <a:extLst>
              <a:ext uri="{FF2B5EF4-FFF2-40B4-BE49-F238E27FC236}">
                <a16:creationId xmlns:a16="http://schemas.microsoft.com/office/drawing/2014/main" id="{E2C845D4-A989-4F57-846D-589982E631A8}"/>
              </a:ext>
            </a:extLst>
          </p:cNvPr>
          <p:cNvSpPr txBox="1">
            <a:spLocks/>
          </p:cNvSpPr>
          <p:nvPr userDrawn="1"/>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endParaRPr lang="zh-CN" altLang="en-US" sz="3600" dirty="0"/>
          </a:p>
        </p:txBody>
      </p:sp>
      <p:sp>
        <p:nvSpPr>
          <p:cNvPr id="9" name="文本框 8">
            <a:extLst>
              <a:ext uri="{FF2B5EF4-FFF2-40B4-BE49-F238E27FC236}">
                <a16:creationId xmlns:a16="http://schemas.microsoft.com/office/drawing/2014/main" id="{B57FE6EE-744A-4F02-9C33-1F7481461C60}"/>
              </a:ext>
            </a:extLst>
          </p:cNvPr>
          <p:cNvSpPr txBox="1"/>
          <p:nvPr userDrawn="1"/>
        </p:nvSpPr>
        <p:spPr>
          <a:xfrm>
            <a:off x="3510850" y="6329059"/>
            <a:ext cx="5531493"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1396920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8" name="内容占位符 2">
            <a:extLst>
              <a:ext uri="{FF2B5EF4-FFF2-40B4-BE49-F238E27FC236}">
                <a16:creationId xmlns:a16="http://schemas.microsoft.com/office/drawing/2014/main" id="{8D1F881B-338B-4EBA-A683-867625D924F1}"/>
              </a:ext>
            </a:extLst>
          </p:cNvPr>
          <p:cNvSpPr>
            <a:spLocks noGrp="1"/>
          </p:cNvSpPr>
          <p:nvPr>
            <p:ph idx="1" hasCustomPrompt="1"/>
          </p:nvPr>
        </p:nvSpPr>
        <p:spPr>
          <a:xfrm>
            <a:off x="387439" y="1043189"/>
            <a:ext cx="11409609" cy="5133774"/>
          </a:xfrm>
        </p:spPr>
        <p:txBody>
          <a:bodyPr/>
          <a:lstStyle>
            <a:lvl1pPr>
              <a:buNone/>
              <a:defRPr/>
            </a:lvl1pPr>
            <a:lvl5pPr>
              <a:buNone/>
              <a:defRPr/>
            </a:lvl5pPr>
          </a:lstStyle>
          <a:p>
            <a:pPr marL="0" lvl="0" indent="0" algn="just">
              <a:lnSpc>
                <a:spcPct val="125000"/>
              </a:lnSpc>
              <a:spcBef>
                <a:spcPts val="0"/>
              </a:spcBef>
              <a:buClr>
                <a:srgbClr val="FF0000"/>
              </a:buClr>
              <a:buFont typeface="Wingdings" panose="05000000000000000000" pitchFamily="2" charset="2"/>
              <a:buChar char="p"/>
            </a:pPr>
            <a:r>
              <a:rPr lang="en-US" altLang="zh-CN" dirty="0"/>
              <a:t> </a:t>
            </a:r>
            <a:r>
              <a:rPr lang="en-US" altLang="zh-CN" dirty="0">
                <a:latin typeface="Times New Roman" panose="02020603050405020304" pitchFamily="18" charset="0"/>
                <a:cs typeface="Times New Roman" panose="02020603050405020304" pitchFamily="18" charset="0"/>
              </a:rPr>
              <a:t>First order</a:t>
            </a:r>
            <a:endParaRPr lang="zh-CN" altLang="en-US" dirty="0">
              <a:latin typeface="Times New Roman" panose="02020603050405020304" pitchFamily="18" charset="0"/>
              <a:cs typeface="Times New Roman" panose="02020603050405020304" pitchFamily="18" charset="0"/>
            </a:endParaRPr>
          </a:p>
          <a:p>
            <a:pPr marL="457200" lvl="2" indent="0" algn="just">
              <a:lnSpc>
                <a:spcPct val="125000"/>
              </a:lnSpc>
              <a:spcBef>
                <a:spcPts val="0"/>
              </a:spcBef>
              <a:buClr>
                <a:schemeClr val="accent6">
                  <a:lumMod val="75000"/>
                </a:schemeClr>
              </a:buClr>
              <a:buFont typeface="Wingdings" panose="05000000000000000000" pitchFamily="2" charset="2"/>
              <a:buChar char="Ø"/>
            </a:pPr>
            <a:r>
              <a:rPr lang="en-US" altLang="zh-CN" sz="22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Second order</a:t>
            </a:r>
            <a:endParaRPr lang="zh-CN" altLang="en-US" sz="22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Font typeface="Wingdings" panose="05000000000000000000" pitchFamily="2" charset="2"/>
              <a:buChar char="p"/>
            </a:pPr>
            <a:r>
              <a:rPr lang="en-US" altLang="zh-CN" dirty="0"/>
              <a:t> </a:t>
            </a:r>
            <a:r>
              <a:rPr lang="en-US" altLang="zh-CN" dirty="0">
                <a:latin typeface="Times New Roman" panose="02020603050405020304" pitchFamily="18" charset="0"/>
                <a:cs typeface="Times New Roman" panose="02020603050405020304" pitchFamily="18" charset="0"/>
              </a:rPr>
              <a:t>First order</a:t>
            </a:r>
            <a:endParaRPr lang="zh-CN" altLang="en-US" dirty="0">
              <a:latin typeface="Times New Roman" panose="02020603050405020304" pitchFamily="18" charset="0"/>
              <a:cs typeface="Times New Roman" panose="02020603050405020304" pitchFamily="18" charset="0"/>
            </a:endParaRPr>
          </a:p>
          <a:p>
            <a:pPr marL="457200" lvl="2" indent="0" algn="just">
              <a:lnSpc>
                <a:spcPct val="125000"/>
              </a:lnSpc>
              <a:spcBef>
                <a:spcPts val="0"/>
              </a:spcBef>
              <a:buClr>
                <a:schemeClr val="accent6">
                  <a:lumMod val="75000"/>
                </a:schemeClr>
              </a:buClr>
              <a:buFont typeface="Wingdings" panose="05000000000000000000" pitchFamily="2" charset="2"/>
              <a:buChar char="Ø"/>
            </a:pPr>
            <a:r>
              <a:rPr lang="en-US" altLang="zh-CN" sz="22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Second order</a:t>
            </a:r>
            <a:endParaRPr lang="zh-CN" altLang="en-US" sz="2600" dirty="0">
              <a:latin typeface="Times New Roman" panose="02020603050405020304" pitchFamily="18" charset="0"/>
              <a:cs typeface="Times New Roman" panose="02020603050405020304" pitchFamily="18" charset="0"/>
            </a:endParaRPr>
          </a:p>
          <a:p>
            <a:pPr marL="914400" lvl="4" indent="0" algn="just">
              <a:lnSpc>
                <a:spcPct val="125000"/>
              </a:lnSpc>
              <a:spcBef>
                <a:spcPts val="0"/>
              </a:spcBef>
              <a:buClr>
                <a:srgbClr val="0070C0"/>
              </a:buClr>
              <a:buFont typeface="Wingdings" panose="05000000000000000000" pitchFamily="2" charset="2"/>
              <a:buChar char="ü"/>
            </a:pPr>
            <a:r>
              <a:rPr lang="en-US" altLang="zh-CN" sz="22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Third</a:t>
            </a:r>
            <a:r>
              <a:rPr lang="en-US" altLang="zh-CN" sz="2200" dirty="0">
                <a:latin typeface="Times New Roman" panose="02020603050405020304" pitchFamily="18" charset="0"/>
                <a:cs typeface="Times New Roman" panose="02020603050405020304" pitchFamily="18" charset="0"/>
              </a:rPr>
              <a:t> order</a:t>
            </a:r>
            <a:endParaRPr lang="zh-CN" altLang="en-US" sz="22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Font typeface="Wingdings" panose="05000000000000000000" pitchFamily="2" charset="2"/>
              <a:buChar char="p"/>
            </a:pPr>
            <a:r>
              <a:rPr lang="en-US" altLang="zh-CN" dirty="0"/>
              <a:t> </a:t>
            </a:r>
            <a:r>
              <a:rPr lang="en-US" altLang="zh-CN" dirty="0">
                <a:latin typeface="Times New Roman" panose="02020603050405020304" pitchFamily="18" charset="0"/>
                <a:cs typeface="Times New Roman" panose="02020603050405020304" pitchFamily="18" charset="0"/>
              </a:rPr>
              <a:t>First order</a:t>
            </a:r>
            <a:endParaRPr lang="en-US" altLang="zh-CN" sz="22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Font typeface="Wingdings" panose="05000000000000000000" pitchFamily="2" charset="2"/>
              <a:buChar char="p"/>
            </a:pPr>
            <a:endParaRPr lang="zh-CN" altLang="en-US" sz="2200" dirty="0">
              <a:latin typeface="Times New Roman" panose="02020603050405020304" pitchFamily="18" charset="0"/>
              <a:cs typeface="Times New Roman" panose="02020603050405020304" pitchFamily="18" charset="0"/>
            </a:endParaRPr>
          </a:p>
        </p:txBody>
      </p:sp>
      <p:pic>
        <p:nvPicPr>
          <p:cNvPr id="9" name="图片 8" descr="u=1907756794,293736522&amp;fm=21&amp;gp=0.jpg">
            <a:extLst>
              <a:ext uri="{FF2B5EF4-FFF2-40B4-BE49-F238E27FC236}">
                <a16:creationId xmlns:a16="http://schemas.microsoft.com/office/drawing/2014/main" id="{425B482D-841F-4AF6-9C8E-C6170A5244E9}"/>
              </a:ext>
            </a:extLst>
          </p:cNvPr>
          <p:cNvPicPr>
            <a:picLocks noChangeAspect="1"/>
          </p:cNvPicPr>
          <p:nvPr userDrawn="1"/>
        </p:nvPicPr>
        <p:blipFill>
          <a:blip r:embed="rId2"/>
          <a:stretch>
            <a:fillRect/>
          </a:stretch>
        </p:blipFill>
        <p:spPr>
          <a:xfrm>
            <a:off x="10611066" y="5656006"/>
            <a:ext cx="1485468" cy="1119188"/>
          </a:xfrm>
          <a:prstGeom prst="rect">
            <a:avLst/>
          </a:prstGeom>
        </p:spPr>
      </p:pic>
      <p:sp>
        <p:nvSpPr>
          <p:cNvPr id="10" name="标题 1">
            <a:extLst>
              <a:ext uri="{FF2B5EF4-FFF2-40B4-BE49-F238E27FC236}">
                <a16:creationId xmlns:a16="http://schemas.microsoft.com/office/drawing/2014/main" id="{845AB285-2300-4DA8-AAF7-C6DF32A3B269}"/>
              </a:ext>
            </a:extLst>
          </p:cNvPr>
          <p:cNvSpPr>
            <a:spLocks noGrp="1"/>
          </p:cNvSpPr>
          <p:nvPr>
            <p:ph type="title" hasCustomPrompt="1"/>
          </p:nvPr>
        </p:nvSpPr>
        <p:spPr>
          <a:xfrm>
            <a:off x="387439" y="133306"/>
            <a:ext cx="11409608" cy="729579"/>
          </a:xfrm>
        </p:spPr>
        <p:txBody>
          <a:bodyPr>
            <a:normAutofit/>
          </a:bodyPr>
          <a:lstStyle>
            <a:lvl1pPr>
              <a:defRPr/>
            </a:lvl1pPr>
          </a:lstStyle>
          <a:p>
            <a:pPr algn="ctr"/>
            <a:r>
              <a:rPr lang="en-US" altLang="zh-CN" sz="3600" b="1" dirty="0">
                <a:latin typeface="Times New Roman" panose="02020603050405020304" pitchFamily="18" charset="0"/>
                <a:cs typeface="Times New Roman" panose="02020603050405020304" pitchFamily="18" charset="0"/>
              </a:rPr>
              <a:t>Chapter 1 Introduction</a:t>
            </a:r>
            <a:endParaRPr lang="zh-CN" alt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9958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9CA7BA28-B546-4339-9B11-5D30AA96FE76}"/>
              </a:ext>
            </a:extLst>
          </p:cNvPr>
          <p:cNvSpPr>
            <a:spLocks noGrp="1"/>
          </p:cNvSpPr>
          <p:nvPr>
            <p:ph type="title"/>
          </p:nvPr>
        </p:nvSpPr>
        <p:spPr>
          <a:xfrm>
            <a:off x="387439" y="133306"/>
            <a:ext cx="10515600" cy="729579"/>
          </a:xfrm>
        </p:spPr>
        <p:txBody>
          <a:bodyPr>
            <a:normAutofit/>
          </a:bodyPr>
          <a:lstStyle/>
          <a:p>
            <a:r>
              <a:rPr lang="zh-CN" altLang="en-US" sz="3600">
                <a:latin typeface="Times New Roman" panose="02020603050405020304" pitchFamily="18" charset="0"/>
                <a:cs typeface="Times New Roman" panose="02020603050405020304" pitchFamily="18" charset="0"/>
              </a:rPr>
              <a:t>单击此处编辑母版标题样式</a:t>
            </a:r>
            <a:endParaRPr lang="zh-CN" altLang="en-US" sz="3600" dirty="0">
              <a:latin typeface="Times New Roman" panose="02020603050405020304" pitchFamily="18" charset="0"/>
              <a:cs typeface="Times New Roman" panose="02020603050405020304" pitchFamily="18" charset="0"/>
            </a:endParaRPr>
          </a:p>
        </p:txBody>
      </p:sp>
      <p:sp>
        <p:nvSpPr>
          <p:cNvPr id="9" name="内容占位符 2">
            <a:extLst>
              <a:ext uri="{FF2B5EF4-FFF2-40B4-BE49-F238E27FC236}">
                <a16:creationId xmlns:a16="http://schemas.microsoft.com/office/drawing/2014/main" id="{53DE85A7-71E0-4E63-BB38-8D3085C4F2E8}"/>
              </a:ext>
            </a:extLst>
          </p:cNvPr>
          <p:cNvSpPr>
            <a:spLocks noGrp="1"/>
          </p:cNvSpPr>
          <p:nvPr>
            <p:ph idx="1"/>
          </p:nvPr>
        </p:nvSpPr>
        <p:spPr>
          <a:xfrm>
            <a:off x="387439" y="1043189"/>
            <a:ext cx="11409609" cy="5133774"/>
          </a:xfrm>
        </p:spPr>
        <p:txBody>
          <a:bodyPr>
            <a:normAutofit/>
          </a:bodyPr>
          <a:lstStyle/>
          <a:p>
            <a:pPr marL="0" lvl="0" algn="just">
              <a:lnSpc>
                <a:spcPct val="125000"/>
              </a:lnSpc>
              <a:spcBef>
                <a:spcPts val="0"/>
              </a:spcBef>
              <a:buClr>
                <a:srgbClr val="FF0000"/>
              </a:buClr>
              <a:buFont typeface="Wingdings" panose="05000000000000000000" pitchFamily="2" charset="2"/>
              <a:buChar char="p"/>
            </a:pPr>
            <a:r>
              <a:rPr lang="zh-CN" altLang="en-US" sz="2400"/>
              <a:t>单击此处编辑母版文本样式</a:t>
            </a:r>
          </a:p>
          <a:p>
            <a:pPr marL="0" lvl="1" algn="just">
              <a:lnSpc>
                <a:spcPct val="125000"/>
              </a:lnSpc>
              <a:spcBef>
                <a:spcPts val="0"/>
              </a:spcBef>
              <a:buClr>
                <a:srgbClr val="FF0000"/>
              </a:buClr>
              <a:buFont typeface="Wingdings" panose="05000000000000000000" pitchFamily="2" charset="2"/>
              <a:buChar char="p"/>
            </a:pPr>
            <a:r>
              <a:rPr lang="zh-CN" altLang="en-US" sz="2400"/>
              <a:t>二级</a:t>
            </a:r>
          </a:p>
          <a:p>
            <a:pPr marL="0" lvl="2" algn="just">
              <a:lnSpc>
                <a:spcPct val="125000"/>
              </a:lnSpc>
              <a:spcBef>
                <a:spcPts val="0"/>
              </a:spcBef>
              <a:buClr>
                <a:srgbClr val="FF0000"/>
              </a:buClr>
              <a:buFont typeface="Wingdings" panose="05000000000000000000" pitchFamily="2" charset="2"/>
              <a:buChar char="p"/>
            </a:pPr>
            <a:r>
              <a:rPr lang="zh-CN" altLang="en-US" sz="2400"/>
              <a:t>三级</a:t>
            </a:r>
          </a:p>
        </p:txBody>
      </p:sp>
      <p:pic>
        <p:nvPicPr>
          <p:cNvPr id="10" name="图片 9" descr="u=1907756794,293736522&amp;fm=21&amp;gp=0.jpg">
            <a:extLst>
              <a:ext uri="{FF2B5EF4-FFF2-40B4-BE49-F238E27FC236}">
                <a16:creationId xmlns:a16="http://schemas.microsoft.com/office/drawing/2014/main" id="{59EFD59B-418E-41FC-B6B3-DDADE7B49C5B}"/>
              </a:ext>
            </a:extLst>
          </p:cNvPr>
          <p:cNvPicPr>
            <a:picLocks noChangeAspect="1"/>
          </p:cNvPicPr>
          <p:nvPr userDrawn="1"/>
        </p:nvPicPr>
        <p:blipFill>
          <a:blip r:embed="rId2"/>
          <a:stretch>
            <a:fillRect/>
          </a:stretch>
        </p:blipFill>
        <p:spPr>
          <a:xfrm>
            <a:off x="10611066" y="5643127"/>
            <a:ext cx="1485468" cy="1119188"/>
          </a:xfrm>
          <a:prstGeom prst="rect">
            <a:avLst/>
          </a:prstGeom>
        </p:spPr>
      </p:pic>
    </p:spTree>
    <p:extLst>
      <p:ext uri="{BB962C8B-B14F-4D97-AF65-F5344CB8AC3E}">
        <p14:creationId xmlns:p14="http://schemas.microsoft.com/office/powerpoint/2010/main" val="4990282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174744-A259-4607-B159-6E0D19E050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FB77FD44-C6F3-4BD3-8A73-BF9BE0D000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endParaRPr lang="zh-CN" altLang="en-US" dirty="0"/>
          </a:p>
        </p:txBody>
      </p:sp>
      <p:sp>
        <p:nvSpPr>
          <p:cNvPr id="4" name="日期占位符 3">
            <a:extLst>
              <a:ext uri="{FF2B5EF4-FFF2-40B4-BE49-F238E27FC236}">
                <a16:creationId xmlns:a16="http://schemas.microsoft.com/office/drawing/2014/main" id="{2EE63A59-BF19-42F2-940A-0585948462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95EFB1-CD1D-4553-A9BB-4DB0F9C0974D}" type="datetimeFigureOut">
              <a:rPr lang="zh-CN" altLang="en-US" smtClean="0"/>
              <a:t>2020/6/8</a:t>
            </a:fld>
            <a:endParaRPr lang="zh-CN" altLang="en-US"/>
          </a:p>
        </p:txBody>
      </p:sp>
      <p:sp>
        <p:nvSpPr>
          <p:cNvPr id="5" name="页脚占位符 4">
            <a:extLst>
              <a:ext uri="{FF2B5EF4-FFF2-40B4-BE49-F238E27FC236}">
                <a16:creationId xmlns:a16="http://schemas.microsoft.com/office/drawing/2014/main" id="{967F2B13-0C6F-49BA-B52B-B4B844C842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C89E761-EBA5-4F1D-81D4-6DB66A9A2D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1A85A1-FA43-4339-B9E8-15134D265CD8}" type="slidenum">
              <a:rPr lang="zh-CN" altLang="en-US" smtClean="0"/>
              <a:t>‹#›</a:t>
            </a:fld>
            <a:endParaRPr lang="zh-CN" altLang="en-US"/>
          </a:p>
        </p:txBody>
      </p:sp>
    </p:spTree>
    <p:extLst>
      <p:ext uri="{BB962C8B-B14F-4D97-AF65-F5344CB8AC3E}">
        <p14:creationId xmlns:p14="http://schemas.microsoft.com/office/powerpoint/2010/main" val="33904943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7" r:id="rId4"/>
    <p:sldLayoutId id="2147483658" r:id="rId5"/>
    <p:sldLayoutId id="2147483659" r:id="rId6"/>
  </p:sldLayoutIdLst>
  <p:txStyles>
    <p:titleStyle>
      <a:lvl1pPr algn="l" defTabSz="914400" rtl="0" eaLnBrk="1" latinLnBrk="0" hangingPunct="1">
        <a:lnSpc>
          <a:spcPct val="90000"/>
        </a:lnSpc>
        <a:spcBef>
          <a:spcPct val="0"/>
        </a:spcBef>
        <a:buNone/>
        <a:defRPr sz="36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0" indent="0" algn="just" defTabSz="914400" rtl="0" eaLnBrk="1" latinLnBrk="0" hangingPunct="1">
        <a:lnSpc>
          <a:spcPct val="125000"/>
        </a:lnSpc>
        <a:spcBef>
          <a:spcPts val="1000"/>
        </a:spcBef>
        <a:buFont typeface="Arial" panose="020B0604020202020204" pitchFamily="34" charset="0"/>
        <a:buNone/>
        <a:defRPr sz="2600" kern="1200" baseline="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2.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media/image42.png"/></Relationships>
</file>

<file path=ppt/slides/_rels/slide1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5.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6.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457.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8.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9.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1.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2.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5.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6.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40.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4640.png"/></Relationships>
</file>

<file path=ppt/slides/_rels/slide125.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474.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4420.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4430.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4440.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NUL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476.png"/></Relationships>
</file>

<file path=ppt/slides/_rels/slide141.xml.rels><?xml version="1.0" encoding="UTF-8" standalone="yes"?>
<Relationships xmlns="http://schemas.openxmlformats.org/package/2006/relationships"><Relationship Id="rId3" Type="http://schemas.openxmlformats.org/officeDocument/2006/relationships/image" Target="../media/image4460.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142.xml.rels><?xml version="1.0" encoding="UTF-8" standalone="yes"?>
<Relationships xmlns="http://schemas.openxmlformats.org/package/2006/relationships"><Relationship Id="rId3" Type="http://schemas.openxmlformats.org/officeDocument/2006/relationships/image" Target="../media/image4480.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143.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483.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484.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149.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1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491.png"/></Relationships>
</file>

<file path=ppt/slides/_rels/slide1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93.png"/></Relationships>
</file>

<file path=ppt/slides/_rels/slide1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94.png"/></Relationships>
</file>

<file path=ppt/slides/_rels/slide1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1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670.png"/></Relationships>
</file>

<file path=ppt/slides/_rels/slide157.xml.rels><?xml version="1.0" encoding="UTF-8" standalone="yes"?>
<Relationships xmlns="http://schemas.openxmlformats.org/package/2006/relationships"><Relationship Id="rId3" Type="http://schemas.openxmlformats.org/officeDocument/2006/relationships/image" Target="../media/image4680.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90.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4720.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40.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12.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21.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31.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9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821.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20.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30.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4840.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1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60.png"/><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70.png"/><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80.png"/><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10.png"/><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20.png"/><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30.png"/><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40.png"/><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01.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21.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6.png"/><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00.png"/><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20.png"/><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hyperlink" Target="mailto:gqzhong@ouc.edu.cn"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NUL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NUL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NULL"/><Relationship Id="rId1" Type="http://schemas.openxmlformats.org/officeDocument/2006/relationships/slideLayout" Target="../slideLayouts/slideLayout3.xml"/><Relationship Id="rId5" Type="http://schemas.openxmlformats.org/officeDocument/2006/relationships/image" Target="../media/image1.jpe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NUL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NUL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820.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88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NULL"/><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7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00.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2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960.png"/><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07.png"/><Relationship Id="rId7"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23.wmf"/><Relationship Id="rId5" Type="http://schemas.openxmlformats.org/officeDocument/2006/relationships/oleObject" Target="../embeddings/oleObject1.bin"/><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09.png"/><Relationship Id="rId7"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23.wmf"/><Relationship Id="rId5" Type="http://schemas.openxmlformats.org/officeDocument/2006/relationships/oleObject" Target="../embeddings/oleObject2.bin"/><Relationship Id="rId4" Type="http://schemas.openxmlformats.org/officeDocument/2006/relationships/image" Target="../media/image1.jpeg"/></Relationships>
</file>

<file path=ppt/slides/_rels/slide61.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image" Target="../media/image4050.png"/><Relationship Id="rId7" Type="http://schemas.openxmlformats.org/officeDocument/2006/relationships/oleObject" Target="../embeddings/oleObject5.bin"/><Relationship Id="rId12" Type="http://schemas.openxmlformats.org/officeDocument/2006/relationships/image" Target="../media/image27.png"/><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23.wmf"/><Relationship Id="rId11" Type="http://schemas.openxmlformats.org/officeDocument/2006/relationships/image" Target="../media/image26.wmf"/><Relationship Id="rId5" Type="http://schemas.openxmlformats.org/officeDocument/2006/relationships/oleObject" Target="../embeddings/oleObject4.bin"/><Relationship Id="rId10" Type="http://schemas.openxmlformats.org/officeDocument/2006/relationships/oleObject" Target="../embeddings/oleObject7.bin"/><Relationship Id="rId4" Type="http://schemas.openxmlformats.org/officeDocument/2006/relationships/image" Target="../media/image1.jpeg"/><Relationship Id="rId9" Type="http://schemas.openxmlformats.org/officeDocument/2006/relationships/oleObject" Target="../embeddings/oleObject6.bin"/></Relationships>
</file>

<file path=ppt/slides/_rels/slide62.xml.rels><?xml version="1.0" encoding="UTF-8" standalone="yes"?>
<Relationships xmlns="http://schemas.openxmlformats.org/package/2006/relationships"><Relationship Id="rId3" Type="http://schemas.openxmlformats.org/officeDocument/2006/relationships/image" Target="../media/image412.png"/><Relationship Id="rId7"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media/image23.wmf"/><Relationship Id="rId5" Type="http://schemas.openxmlformats.org/officeDocument/2006/relationships/oleObject" Target="../embeddings/oleObject8.bin"/><Relationship Id="rId4" Type="http://schemas.openxmlformats.org/officeDocument/2006/relationships/image" Target="../media/image1.jpeg"/></Relationships>
</file>

<file path=ppt/slides/_rels/slide6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13.png"/><Relationship Id="rId7" Type="http://schemas.openxmlformats.org/officeDocument/2006/relationships/oleObject" Target="../embeddings/oleObject11.bin"/><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23.wmf"/><Relationship Id="rId5" Type="http://schemas.openxmlformats.org/officeDocument/2006/relationships/oleObject" Target="../embeddings/oleObject10.bin"/><Relationship Id="rId4" Type="http://schemas.openxmlformats.org/officeDocument/2006/relationships/image" Target="../media/image1.jpeg"/></Relationships>
</file>

<file path=ppt/slides/_rels/slide64.xml.rels><?xml version="1.0" encoding="UTF-8" standalone="yes"?>
<Relationships xmlns="http://schemas.openxmlformats.org/package/2006/relationships"><Relationship Id="rId3" Type="http://schemas.openxmlformats.org/officeDocument/2006/relationships/image" Target="../media/image4100.png"/><Relationship Id="rId7" Type="http://schemas.openxmlformats.org/officeDocument/2006/relationships/oleObject" Target="../embeddings/oleObject13.bin"/><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23.wmf"/><Relationship Id="rId5" Type="http://schemas.openxmlformats.org/officeDocument/2006/relationships/oleObject" Target="../embeddings/oleObject12.bin"/><Relationship Id="rId4" Type="http://schemas.openxmlformats.org/officeDocument/2006/relationships/image" Target="../media/image1.jpeg"/></Relationships>
</file>

<file path=ppt/slides/_rels/slide65.xml.rels><?xml version="1.0" encoding="UTF-8" standalone="yes"?>
<Relationships xmlns="http://schemas.openxmlformats.org/package/2006/relationships"><Relationship Id="rId3" Type="http://schemas.openxmlformats.org/officeDocument/2006/relationships/image" Target="../media/image4110.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120.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140.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150.png"/><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18.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NUL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0.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2.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23.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1.jpeg"/><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7.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8.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9.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0.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4.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5.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6.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37.png"/><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8.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0.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1.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442.png"/></Relationships>
</file>

<file path=ppt/slides/_rels/slide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3.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4.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6.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7.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80.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0.png"/><Relationship Id="rId1" Type="http://schemas.openxmlformats.org/officeDocument/2006/relationships/slideLayout" Target="../slideLayouts/slideLayout3.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idx="1" hasCustomPrompt="1"/>
          </p:nvPr>
        </p:nvSpPr>
        <p:spPr>
          <a:xfrm>
            <a:off x="387439" y="3696969"/>
            <a:ext cx="11409609" cy="2479993"/>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Ning Jiang</a:t>
            </a:r>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8" name="文本框 7"/>
          <p:cNvSpPr txBox="1"/>
          <p:nvPr/>
        </p:nvSpPr>
        <p:spPr>
          <a:xfrm>
            <a:off x="871220" y="554990"/>
            <a:ext cx="10449560" cy="768350"/>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Part II Deep Networks: Modern Practices</a:t>
            </a:r>
          </a:p>
        </p:txBody>
      </p:sp>
      <p:sp>
        <p:nvSpPr>
          <p:cNvPr id="6" name="标题 6">
            <a:extLst>
              <a:ext uri="{FF2B5EF4-FFF2-40B4-BE49-F238E27FC236}">
                <a16:creationId xmlns:a16="http://schemas.microsoft.com/office/drawing/2014/main" id="{6B2D2B26-380C-4389-810D-BE1E397E27A4}"/>
              </a:ext>
            </a:extLst>
          </p:cNvPr>
          <p:cNvSpPr txBox="1"/>
          <p:nvPr/>
        </p:nvSpPr>
        <p:spPr>
          <a:xfrm>
            <a:off x="1605915" y="2118995"/>
            <a:ext cx="8980170" cy="782320"/>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Part II Deep Networks: Modern Practices</a:t>
            </a: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56BCC18C-955A-4749-A555-9CD0C2C64D37}"/>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 Deep Feedforward Networks</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indent="0" algn="just">
                  <a:lnSpc>
                    <a:spcPct val="120000"/>
                  </a:lnSpc>
                  <a:spcBef>
                    <a:spcPts val="0"/>
                  </a:spcBef>
                  <a:buClr>
                    <a:srgbClr val="FF0000"/>
                  </a:buClr>
                  <a:buNone/>
                </a:pPr>
                <a:r>
                  <a:rPr lang="en-US" altLang="zh-CN" sz="2600" dirty="0"/>
                  <a:t>These chain structures are the most commonly used structures of neural networks. In this case, </a:t>
                </a:r>
                <a14:m>
                  <m:oMath xmlns:m="http://schemas.openxmlformats.org/officeDocument/2006/math">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𝑓</m:t>
                        </m:r>
                      </m:e>
                      <m:sup>
                        <m:r>
                          <a:rPr lang="en-US" altLang="zh-CN" sz="2600" i="1">
                            <a:latin typeface="Cambria Math" panose="02040503050406030204" pitchFamily="18" charset="0"/>
                          </a:rPr>
                          <m:t>(1)</m:t>
                        </m:r>
                      </m:sup>
                    </m:sSup>
                  </m:oMath>
                </a14:m>
                <a:r>
                  <a:rPr lang="en-US" altLang="zh-CN" sz="2600" dirty="0"/>
                  <a:t> is called the </a:t>
                </a:r>
                <a:r>
                  <a:rPr lang="en-US" altLang="zh-CN" sz="2600" i="1" dirty="0"/>
                  <a:t>first layer </a:t>
                </a:r>
                <a:r>
                  <a:rPr lang="en-US" altLang="zh-CN" sz="2600" dirty="0"/>
                  <a:t>of the network, </a:t>
                </a:r>
                <a14:m>
                  <m:oMath xmlns:m="http://schemas.openxmlformats.org/officeDocument/2006/math">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𝑓</m:t>
                        </m:r>
                      </m:e>
                      <m:sup>
                        <m:r>
                          <a:rPr lang="en-US" altLang="zh-CN" sz="2600" i="1">
                            <a:latin typeface="Cambria Math" panose="02040503050406030204" pitchFamily="18" charset="0"/>
                          </a:rPr>
                          <m:t>(2)</m:t>
                        </m:r>
                      </m:sup>
                    </m:sSup>
                  </m:oMath>
                </a14:m>
                <a:r>
                  <a:rPr lang="en-US" altLang="zh-CN" sz="2600" dirty="0"/>
                  <a:t> is called the </a:t>
                </a:r>
                <a:r>
                  <a:rPr lang="en-US" altLang="zh-CN" sz="2600" i="1" dirty="0"/>
                  <a:t>second layer</a:t>
                </a:r>
                <a:r>
                  <a:rPr lang="en-US" altLang="zh-CN" sz="2600" dirty="0"/>
                  <a:t>, and so on. The overall length of the chain gives the </a:t>
                </a:r>
                <a:r>
                  <a:rPr lang="en-US" altLang="zh-CN" sz="2600" i="1" dirty="0"/>
                  <a:t>depth</a:t>
                </a:r>
                <a:r>
                  <a:rPr lang="en-US" altLang="zh-CN" sz="2600" dirty="0"/>
                  <a:t> of the model. It is from this terminology that the name “deep learning” arises. The final layer of a feedforward network is called the </a:t>
                </a:r>
                <a:r>
                  <a:rPr lang="en-US" altLang="zh-CN" sz="2600" i="1" dirty="0"/>
                  <a:t>output layer</a:t>
                </a:r>
                <a:r>
                  <a:rPr lang="en-US" altLang="zh-CN" sz="2600" dirty="0"/>
                  <a:t>. During neural network training, we drive </a:t>
                </a:r>
                <a14:m>
                  <m:oMath xmlns:m="http://schemas.openxmlformats.org/officeDocument/2006/math">
                    <m:r>
                      <a:rPr lang="en-US" altLang="zh-CN" sz="2600" b="0" i="1" smtClean="0">
                        <a:latin typeface="Cambria Math" panose="02040503050406030204" pitchFamily="18" charset="0"/>
                      </a:rPr>
                      <m:t>𝑓</m:t>
                    </m:r>
                    <m:r>
                      <a:rPr lang="en-US" altLang="zh-CN" sz="2600" b="0" i="1" smtClean="0">
                        <a:latin typeface="Cambria Math" panose="02040503050406030204" pitchFamily="18" charset="0"/>
                      </a:rPr>
                      <m:t>(</m:t>
                    </m:r>
                    <m:r>
                      <a:rPr lang="en-US" altLang="zh-CN" sz="2600" b="1" i="1" smtClean="0">
                        <a:latin typeface="Cambria Math" panose="02040503050406030204" pitchFamily="18" charset="0"/>
                      </a:rPr>
                      <m:t>𝒙</m:t>
                    </m:r>
                    <m:r>
                      <a:rPr lang="en-US" altLang="zh-CN" sz="2600" b="0" i="1" smtClean="0">
                        <a:latin typeface="Cambria Math" panose="02040503050406030204" pitchFamily="18" charset="0"/>
                      </a:rPr>
                      <m:t>)</m:t>
                    </m:r>
                  </m:oMath>
                </a14:m>
                <a:r>
                  <a:rPr lang="en-US" altLang="zh-CN" sz="2600" dirty="0"/>
                  <a:t> to match </a:t>
                </a:r>
                <a14:m>
                  <m:oMath xmlns:m="http://schemas.openxmlformats.org/officeDocument/2006/math">
                    <m:sSup>
                      <m:sSupPr>
                        <m:ctrlPr>
                          <a:rPr lang="en-US" altLang="zh-CN" sz="2600" i="1" smtClean="0">
                            <a:latin typeface="Cambria Math" panose="02040503050406030204" pitchFamily="18" charset="0"/>
                          </a:rPr>
                        </m:ctrlPr>
                      </m:sSupPr>
                      <m:e>
                        <m:r>
                          <a:rPr lang="en-US" altLang="zh-CN" sz="2600" b="0" i="1" smtClean="0">
                            <a:latin typeface="Cambria Math" panose="02040503050406030204" pitchFamily="18" charset="0"/>
                          </a:rPr>
                          <m:t>𝑓</m:t>
                        </m:r>
                      </m:e>
                      <m:sup>
                        <m:r>
                          <a:rPr lang="en-US" altLang="zh-CN" sz="2600" b="0" i="1" smtClean="0">
                            <a:latin typeface="Cambria Math" panose="02040503050406030204" pitchFamily="18" charset="0"/>
                          </a:rPr>
                          <m:t>∗</m:t>
                        </m:r>
                      </m:sup>
                    </m:sSup>
                    <m:r>
                      <a:rPr lang="en-US" altLang="zh-CN" sz="2600" b="0" i="1" smtClean="0">
                        <a:latin typeface="Cambria Math" panose="02040503050406030204" pitchFamily="18" charset="0"/>
                      </a:rPr>
                      <m:t>(</m:t>
                    </m:r>
                    <m:r>
                      <a:rPr lang="en-US" altLang="zh-CN" sz="2600" b="1" i="1" smtClean="0">
                        <a:latin typeface="Cambria Math" panose="02040503050406030204" pitchFamily="18" charset="0"/>
                      </a:rPr>
                      <m:t>𝒙</m:t>
                    </m:r>
                    <m:r>
                      <a:rPr lang="en-US" altLang="zh-CN" sz="2600" b="0" i="1" smtClean="0">
                        <a:latin typeface="Cambria Math" panose="02040503050406030204" pitchFamily="18" charset="0"/>
                      </a:rPr>
                      <m:t>)</m:t>
                    </m:r>
                  </m:oMath>
                </a14:m>
                <a:r>
                  <a:rPr lang="en-US" altLang="zh-CN" sz="2600" dirty="0"/>
                  <a:t>. The training data provides us with noisy, approximate examples of </a:t>
                </a:r>
                <a14:m>
                  <m:oMath xmlns:m="http://schemas.openxmlformats.org/officeDocument/2006/math">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𝑓</m:t>
                        </m:r>
                      </m:e>
                      <m:sup>
                        <m:r>
                          <a:rPr lang="en-US" altLang="zh-CN" sz="2600" i="1">
                            <a:latin typeface="Cambria Math" panose="02040503050406030204" pitchFamily="18" charset="0"/>
                          </a:rPr>
                          <m:t>∗</m:t>
                        </m:r>
                      </m:sup>
                    </m:sSup>
                    <m:d>
                      <m:dPr>
                        <m:ctrlPr>
                          <a:rPr lang="en-US" altLang="zh-CN" sz="2600" i="1">
                            <a:latin typeface="Cambria Math" panose="02040503050406030204" pitchFamily="18" charset="0"/>
                          </a:rPr>
                        </m:ctrlPr>
                      </m:dPr>
                      <m:e>
                        <m:r>
                          <a:rPr lang="en-US" altLang="zh-CN" sz="2600" b="1" i="1">
                            <a:latin typeface="Cambria Math" panose="02040503050406030204" pitchFamily="18" charset="0"/>
                          </a:rPr>
                          <m:t>𝒙</m:t>
                        </m:r>
                      </m:e>
                    </m:d>
                    <m:r>
                      <a:rPr lang="en-US" altLang="zh-CN" sz="2600" b="1" i="1" smtClean="0">
                        <a:latin typeface="Cambria Math" panose="02040503050406030204" pitchFamily="18" charset="0"/>
                      </a:rPr>
                      <m:t> </m:t>
                    </m:r>
                  </m:oMath>
                </a14:m>
                <a:r>
                  <a:rPr lang="en-US" altLang="zh-CN" sz="2600" dirty="0"/>
                  <a:t>evaluated at different training points. Each example </a:t>
                </a:r>
                <a:r>
                  <a:rPr lang="en-US" altLang="zh-CN" sz="2600" b="1" i="1" dirty="0"/>
                  <a:t>x</a:t>
                </a:r>
                <a:r>
                  <a:rPr lang="en-US" altLang="zh-CN" sz="2600" dirty="0"/>
                  <a:t> is accompanied by a label </a:t>
                </a:r>
                <a14:m>
                  <m:oMath xmlns:m="http://schemas.openxmlformats.org/officeDocument/2006/math">
                    <m:r>
                      <a:rPr lang="en-US" altLang="zh-CN" sz="2600" b="0" i="1" smtClean="0">
                        <a:latin typeface="Cambria Math" panose="02040503050406030204" pitchFamily="18" charset="0"/>
                      </a:rPr>
                      <m:t>𝑦</m:t>
                    </m:r>
                    <m:sSup>
                      <m:sSupPr>
                        <m:ctrlPr>
                          <a:rPr lang="en-US" altLang="zh-CN" sz="2600" i="1" smtClean="0">
                            <a:latin typeface="Cambria Math" panose="02040503050406030204" pitchFamily="18" charset="0"/>
                          </a:rPr>
                        </m:ctrlPr>
                      </m:sSupPr>
                      <m:e>
                        <m:r>
                          <a:rPr lang="en-US" altLang="zh-CN" sz="2600" i="1" smtClean="0">
                            <a:latin typeface="Cambria Math" panose="02040503050406030204" pitchFamily="18" charset="0"/>
                            <a:ea typeface="Cambria Math" panose="02040503050406030204" pitchFamily="18" charset="0"/>
                          </a:rPr>
                          <m:t>≈</m:t>
                        </m:r>
                        <m:r>
                          <a:rPr lang="en-US" altLang="zh-CN" sz="2600" i="1">
                            <a:latin typeface="Cambria Math" panose="02040503050406030204" pitchFamily="18" charset="0"/>
                          </a:rPr>
                          <m:t>𝑓</m:t>
                        </m:r>
                      </m:e>
                      <m:sup>
                        <m:r>
                          <a:rPr lang="en-US" altLang="zh-CN" sz="2600" i="1">
                            <a:latin typeface="Cambria Math" panose="02040503050406030204" pitchFamily="18" charset="0"/>
                          </a:rPr>
                          <m:t>∗</m:t>
                        </m:r>
                      </m:sup>
                    </m:sSup>
                    <m:r>
                      <a:rPr lang="en-US" altLang="zh-CN" sz="2600" i="1">
                        <a:latin typeface="Cambria Math" panose="02040503050406030204" pitchFamily="18" charset="0"/>
                      </a:rPr>
                      <m:t>(</m:t>
                    </m:r>
                    <m:r>
                      <a:rPr lang="en-US" altLang="zh-CN" sz="2600" b="1" i="1">
                        <a:latin typeface="Cambria Math" panose="02040503050406030204" pitchFamily="18" charset="0"/>
                      </a:rPr>
                      <m:t>𝒙</m:t>
                    </m:r>
                    <m:r>
                      <a:rPr lang="en-US" altLang="zh-CN" sz="2600" i="1">
                        <a:latin typeface="Cambria Math" panose="02040503050406030204" pitchFamily="18" charset="0"/>
                      </a:rPr>
                      <m:t>)</m:t>
                    </m:r>
                  </m:oMath>
                </a14:m>
                <a:r>
                  <a:rPr lang="en-US" altLang="zh-CN" sz="2600" dirty="0"/>
                  <a:t>. The training examples specify directly what the output layer must do at each point </a:t>
                </a:r>
                <a:r>
                  <a:rPr lang="en-US" altLang="zh-CN" sz="2600" b="1" i="1" dirty="0"/>
                  <a:t>x</a:t>
                </a:r>
                <a:r>
                  <a:rPr lang="en-US" altLang="zh-CN" sz="2600" dirty="0"/>
                  <a:t>; it must produce a value that is close to </a:t>
                </a:r>
                <a:r>
                  <a:rPr lang="en-US" altLang="zh-CN" sz="2600" i="1" dirty="0"/>
                  <a:t>y</a:t>
                </a:r>
                <a:r>
                  <a:rPr lang="en-US" altLang="zh-CN" sz="2600" dirty="0"/>
                  <a:t>. The behavior of the other layers is not directly specified by the training data. </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3"/>
                <a:stretch>
                  <a:fillRect l="-962" t="-238" r="-962"/>
                </a:stretch>
              </a:blipFill>
            </p:spPr>
            <p:txBody>
              <a:bodyPr/>
              <a:lstStyle/>
              <a:p>
                <a:r>
                  <a:rPr lang="zh-CN" altLang="en-US">
                    <a:noFill/>
                  </a:rPr>
                  <a:t> </a:t>
                </a:r>
              </a:p>
            </p:txBody>
          </p:sp>
        </mc:Fallback>
      </mc:AlternateContent>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6.3.1 Rectified Linear Units and Their Generalizations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In particular, a </a:t>
                </a:r>
                <a:r>
                  <a:rPr lang="en-US" altLang="zh-CN" sz="2600" dirty="0" err="1">
                    <a:latin typeface="Times New Roman" panose="02020603050405020304" pitchFamily="18" charset="0"/>
                    <a:cs typeface="Times New Roman" panose="02020603050405020304" pitchFamily="18" charset="0"/>
                  </a:rPr>
                  <a:t>maxout</a:t>
                </a:r>
                <a:r>
                  <a:rPr lang="en-US" altLang="zh-CN" sz="2600" dirty="0">
                    <a:latin typeface="Times New Roman" panose="02020603050405020304" pitchFamily="18" charset="0"/>
                    <a:cs typeface="Times New Roman" panose="02020603050405020304" pitchFamily="18" charset="0"/>
                  </a:rPr>
                  <a:t> layer with two pieces can learn to implement the same function of the input </a:t>
                </a:r>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as a traditional layer using the rectiﬁed linear activation function, absolute value rectiﬁcation function, or the leaky or parametric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ReLU</m:t>
                    </m:r>
                  </m:oMath>
                </a14:m>
                <a:r>
                  <a:rPr lang="en-US" altLang="zh-CN" sz="2600" dirty="0">
                    <a:latin typeface="Times New Roman" panose="02020603050405020304" pitchFamily="18" charset="0"/>
                    <a:cs typeface="Times New Roman" panose="02020603050405020304" pitchFamily="18" charset="0"/>
                  </a:rPr>
                  <a:t>, or can learn to implement a totally diﬀerent function altogether. The </a:t>
                </a:r>
                <a:r>
                  <a:rPr lang="en-US" altLang="zh-CN" sz="2600" dirty="0" err="1">
                    <a:latin typeface="Times New Roman" panose="02020603050405020304" pitchFamily="18" charset="0"/>
                    <a:cs typeface="Times New Roman" panose="02020603050405020304" pitchFamily="18" charset="0"/>
                  </a:rPr>
                  <a:t>maxout</a:t>
                </a:r>
                <a:r>
                  <a:rPr lang="en-US" altLang="zh-CN" sz="2600" dirty="0">
                    <a:latin typeface="Times New Roman" panose="02020603050405020304" pitchFamily="18" charset="0"/>
                    <a:cs typeface="Times New Roman" panose="02020603050405020304" pitchFamily="18" charset="0"/>
                  </a:rPr>
                  <a:t> layer will of course be parametrized diﬀerently from any of these other layer types, so the learning dynamics will be diﬀerent even in the cases where </a:t>
                </a:r>
                <a:r>
                  <a:rPr lang="en-US" altLang="zh-CN" sz="2600" dirty="0" err="1">
                    <a:latin typeface="Times New Roman" panose="02020603050405020304" pitchFamily="18" charset="0"/>
                    <a:cs typeface="Times New Roman" panose="02020603050405020304" pitchFamily="18" charset="0"/>
                  </a:rPr>
                  <a:t>maxout</a:t>
                </a:r>
                <a:r>
                  <a:rPr lang="en-US" altLang="zh-CN" sz="2600" dirty="0">
                    <a:latin typeface="Times New Roman" panose="02020603050405020304" pitchFamily="18" charset="0"/>
                    <a:cs typeface="Times New Roman" panose="02020603050405020304" pitchFamily="18" charset="0"/>
                  </a:rPr>
                  <a:t> learns to implement the same function of </a:t>
                </a:r>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as one of the other layer types.</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Each </a:t>
                </a:r>
                <a:r>
                  <a:rPr lang="en-US" altLang="zh-CN" sz="2600" dirty="0" err="1">
                    <a:latin typeface="Times New Roman" panose="02020603050405020304" pitchFamily="18" charset="0"/>
                    <a:cs typeface="Times New Roman" panose="02020603050405020304" pitchFamily="18" charset="0"/>
                  </a:rPr>
                  <a:t>maxout</a:t>
                </a:r>
                <a:r>
                  <a:rPr lang="en-US" altLang="zh-CN" sz="2600" dirty="0">
                    <a:latin typeface="Times New Roman" panose="02020603050405020304" pitchFamily="18" charset="0"/>
                    <a:cs typeface="Times New Roman" panose="02020603050405020304" pitchFamily="18" charset="0"/>
                  </a:rPr>
                  <a:t> unit is now parametrized by </a:t>
                </a:r>
                <a:r>
                  <a:rPr lang="en-US" altLang="zh-CN" sz="2600" i="1" dirty="0">
                    <a:latin typeface="Times New Roman" panose="02020603050405020304" pitchFamily="18" charset="0"/>
                    <a:cs typeface="Times New Roman" panose="02020603050405020304" pitchFamily="18" charset="0"/>
                  </a:rPr>
                  <a:t>k</a:t>
                </a:r>
                <a:r>
                  <a:rPr lang="en-US" altLang="zh-CN" sz="2600" dirty="0">
                    <a:latin typeface="Times New Roman" panose="02020603050405020304" pitchFamily="18" charset="0"/>
                    <a:cs typeface="Times New Roman" panose="02020603050405020304" pitchFamily="18" charset="0"/>
                  </a:rPr>
                  <a:t> weight vectors instead of just one, so </a:t>
                </a:r>
                <a:r>
                  <a:rPr lang="en-US" altLang="zh-CN" sz="2600" dirty="0" err="1">
                    <a:latin typeface="Times New Roman" panose="02020603050405020304" pitchFamily="18" charset="0"/>
                    <a:cs typeface="Times New Roman" panose="02020603050405020304" pitchFamily="18" charset="0"/>
                  </a:rPr>
                  <a:t>maxout</a:t>
                </a:r>
                <a:r>
                  <a:rPr lang="en-US" altLang="zh-CN" sz="2600" dirty="0">
                    <a:latin typeface="Times New Roman" panose="02020603050405020304" pitchFamily="18" charset="0"/>
                    <a:cs typeface="Times New Roman" panose="02020603050405020304" pitchFamily="18" charset="0"/>
                  </a:rPr>
                  <a:t> units typically need more regularization than rectiﬁed linear units.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2827669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6.3.1 Rectified Linear Units and Their Generalizations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lnSpcReduction="10000"/>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They can work well without regularization if the training set is large and the number of pieces per unit is kept low (</a:t>
            </a:r>
            <a:r>
              <a:rPr lang="en-US" altLang="zh-CN" sz="2600" dirty="0">
                <a:solidFill>
                  <a:srgbClr val="00FF00"/>
                </a:solidFill>
                <a:latin typeface="Times New Roman" panose="02020603050405020304" pitchFamily="18" charset="0"/>
                <a:cs typeface="Times New Roman" panose="02020603050405020304" pitchFamily="18" charset="0"/>
              </a:rPr>
              <a:t>Cai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2013</a:t>
            </a:r>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err="1">
                <a:latin typeface="Times New Roman" panose="02020603050405020304" pitchFamily="18" charset="0"/>
                <a:cs typeface="Times New Roman" panose="02020603050405020304" pitchFamily="18" charset="0"/>
              </a:rPr>
              <a:t>Maxout</a:t>
            </a:r>
            <a:r>
              <a:rPr lang="en-US" altLang="zh-CN" sz="2600" dirty="0">
                <a:latin typeface="Times New Roman" panose="02020603050405020304" pitchFamily="18" charset="0"/>
                <a:cs typeface="Times New Roman" panose="02020603050405020304" pitchFamily="18" charset="0"/>
              </a:rPr>
              <a:t> units have a few other beneﬁts. In some cases, one can gain some statistical and computational advantages by requiring fewer parameters. Speciﬁcally, if the features captured by </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 diﬀerent linear ﬁlters can be summarized without losing information by taking the max over each group of </a:t>
            </a:r>
            <a:r>
              <a:rPr lang="en-US" altLang="zh-CN" sz="2600" i="1" dirty="0">
                <a:latin typeface="Times New Roman" panose="02020603050405020304" pitchFamily="18" charset="0"/>
                <a:cs typeface="Times New Roman" panose="02020603050405020304" pitchFamily="18" charset="0"/>
              </a:rPr>
              <a:t>k</a:t>
            </a:r>
            <a:r>
              <a:rPr lang="en-US" altLang="zh-CN" sz="2600" dirty="0">
                <a:latin typeface="Times New Roman" panose="02020603050405020304" pitchFamily="18" charset="0"/>
                <a:cs typeface="Times New Roman" panose="02020603050405020304" pitchFamily="18" charset="0"/>
              </a:rPr>
              <a:t> features, then the next layer can get by with </a:t>
            </a:r>
            <a:r>
              <a:rPr lang="en-US" altLang="zh-CN" sz="2600" i="1" dirty="0">
                <a:latin typeface="Times New Roman" panose="02020603050405020304" pitchFamily="18" charset="0"/>
                <a:cs typeface="Times New Roman" panose="02020603050405020304" pitchFamily="18" charset="0"/>
              </a:rPr>
              <a:t>k</a:t>
            </a:r>
            <a:r>
              <a:rPr lang="en-US" altLang="zh-CN" sz="2600" dirty="0">
                <a:latin typeface="Times New Roman" panose="02020603050405020304" pitchFamily="18" charset="0"/>
                <a:cs typeface="Times New Roman" panose="02020603050405020304" pitchFamily="18" charset="0"/>
              </a:rPr>
              <a:t> times fewer weights.</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Because each unit is driven by multiple ﬁlters, </a:t>
            </a:r>
            <a:r>
              <a:rPr lang="en-US" altLang="zh-CN" sz="2600" dirty="0" err="1">
                <a:latin typeface="Times New Roman" panose="02020603050405020304" pitchFamily="18" charset="0"/>
                <a:cs typeface="Times New Roman" panose="02020603050405020304" pitchFamily="18" charset="0"/>
              </a:rPr>
              <a:t>maxout</a:t>
            </a:r>
            <a:r>
              <a:rPr lang="en-US" altLang="zh-CN" sz="2600" dirty="0">
                <a:latin typeface="Times New Roman" panose="02020603050405020304" pitchFamily="18" charset="0"/>
                <a:cs typeface="Times New Roman" panose="02020603050405020304" pitchFamily="18" charset="0"/>
              </a:rPr>
              <a:t> units have some redundancy that helps them to resist a phenomenon called </a:t>
            </a:r>
            <a:r>
              <a:rPr lang="en-US" altLang="zh-CN" sz="2600" b="1" dirty="0">
                <a:latin typeface="Times New Roman" panose="02020603050405020304" pitchFamily="18" charset="0"/>
                <a:cs typeface="Times New Roman" panose="02020603050405020304" pitchFamily="18" charset="0"/>
              </a:rPr>
              <a:t>catastrophic forgetting </a:t>
            </a:r>
            <a:r>
              <a:rPr lang="en-US" altLang="zh-CN" sz="2600" dirty="0">
                <a:latin typeface="Times New Roman" panose="02020603050405020304" pitchFamily="18" charset="0"/>
                <a:cs typeface="Times New Roman" panose="02020603050405020304" pitchFamily="18" charset="0"/>
              </a:rPr>
              <a:t>in which neural networks forget how to perform tasks that they were trained on in the past (</a:t>
            </a:r>
            <a:r>
              <a:rPr lang="en-US" altLang="zh-CN" sz="2600" dirty="0">
                <a:solidFill>
                  <a:srgbClr val="00FF00"/>
                </a:solidFill>
                <a:latin typeface="Times New Roman" panose="02020603050405020304" pitchFamily="18" charset="0"/>
                <a:cs typeface="Times New Roman" panose="02020603050405020304" pitchFamily="18" charset="0"/>
              </a:rPr>
              <a:t>Goodfellow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2014a</a:t>
            </a:r>
            <a:r>
              <a:rPr lang="en-US" altLang="zh-CN" sz="2600" dirty="0">
                <a:latin typeface="Times New Roman" panose="02020603050405020304" pitchFamily="18" charset="0"/>
                <a:cs typeface="Times New Roman" panose="02020603050405020304" pitchFamily="18" charset="0"/>
              </a:rPr>
              <a:t>).</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0461699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6.3.1 Rectified Linear Units and Their Generalizations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lnSpcReduction="10000"/>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Rectiﬁed linear units and all of these generalizations of them are based on the principle that models are easier to optimize if their behavior is closer to linear. This same general principle of using linear behavior to obtain easier optimization also applies in other contexts besides deep linear networks. Recurrent networks can learn from sequences and produce a sequence of states and outputs. When training them, one needs to propagate information through several time steps, which is much easier when some linear computations (with some directional derivatives being of magnitude near 1) are involved. One of the best-performing recurrent network architectures, the LSTM, propagates information through time via summation—a particular straightforward kind of such linear activation. This is discussed further in Sec. </a:t>
            </a:r>
            <a:r>
              <a:rPr lang="en-US" altLang="zh-CN" sz="2600" dirty="0">
                <a:solidFill>
                  <a:srgbClr val="FF0000"/>
                </a:solidFill>
                <a:latin typeface="Times New Roman" panose="02020603050405020304" pitchFamily="18" charset="0"/>
                <a:cs typeface="Times New Roman" panose="02020603050405020304" pitchFamily="18" charset="0"/>
              </a:rPr>
              <a:t>10.10.</a:t>
            </a: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6594519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6.3.2 Logistic Sigmoid and Hyperbolic Tangent</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Prior to the introduction of rectiﬁed linear units, most neural networks used the logistic sigmoid activation function</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54393636-C529-4ED7-B204-E5CB84A87871}"/>
              </a:ext>
            </a:extLst>
          </p:cNvPr>
          <p:cNvPicPr>
            <a:picLocks noChangeAspect="1"/>
          </p:cNvPicPr>
          <p:nvPr/>
        </p:nvPicPr>
        <p:blipFill>
          <a:blip r:embed="rId3"/>
          <a:stretch>
            <a:fillRect/>
          </a:stretch>
        </p:blipFill>
        <p:spPr>
          <a:xfrm>
            <a:off x="1101767" y="2078170"/>
            <a:ext cx="9621651" cy="789722"/>
          </a:xfrm>
          <a:prstGeom prst="rect">
            <a:avLst/>
          </a:prstGeom>
        </p:spPr>
      </p:pic>
      <p:sp>
        <p:nvSpPr>
          <p:cNvPr id="6" name="矩形 5">
            <a:extLst>
              <a:ext uri="{FF2B5EF4-FFF2-40B4-BE49-F238E27FC236}">
                <a16:creationId xmlns:a16="http://schemas.microsoft.com/office/drawing/2014/main" id="{D32ACDDB-7B38-4901-A4E1-2CAEBED70DB1}"/>
              </a:ext>
            </a:extLst>
          </p:cNvPr>
          <p:cNvSpPr/>
          <p:nvPr/>
        </p:nvSpPr>
        <p:spPr>
          <a:xfrm>
            <a:off x="387439" y="2863530"/>
            <a:ext cx="11409608" cy="492443"/>
          </a:xfrm>
          <a:prstGeom prst="rect">
            <a:avLst/>
          </a:prstGeom>
        </p:spPr>
        <p:txBody>
          <a:bodyPr wrap="square">
            <a:spAutoFit/>
          </a:bodyPr>
          <a:lstStyle/>
          <a:p>
            <a:r>
              <a:rPr lang="zh-CN" altLang="en-US" sz="2600" dirty="0">
                <a:latin typeface="Times New Roman" panose="02020603050405020304" pitchFamily="18" charset="0"/>
                <a:cs typeface="Times New Roman" panose="02020603050405020304" pitchFamily="18" charset="0"/>
              </a:rPr>
              <a:t>or the hyperbolic tangent activation function</a:t>
            </a:r>
          </a:p>
        </p:txBody>
      </p:sp>
      <p:pic>
        <p:nvPicPr>
          <p:cNvPr id="7" name="图片 6">
            <a:extLst>
              <a:ext uri="{FF2B5EF4-FFF2-40B4-BE49-F238E27FC236}">
                <a16:creationId xmlns:a16="http://schemas.microsoft.com/office/drawing/2014/main" id="{278BC2AB-820F-47C4-93A8-9AEE02E973C1}"/>
              </a:ext>
            </a:extLst>
          </p:cNvPr>
          <p:cNvPicPr>
            <a:picLocks noChangeAspect="1"/>
          </p:cNvPicPr>
          <p:nvPr/>
        </p:nvPicPr>
        <p:blipFill>
          <a:blip r:embed="rId4"/>
          <a:stretch>
            <a:fillRect/>
          </a:stretch>
        </p:blipFill>
        <p:spPr>
          <a:xfrm>
            <a:off x="2632364" y="3355973"/>
            <a:ext cx="8091054" cy="72073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CD63E38F-62FF-4825-BE75-934877DE0BFA}"/>
                  </a:ext>
                </a:extLst>
              </p:cNvPr>
              <p:cNvSpPr/>
              <p:nvPr/>
            </p:nvSpPr>
            <p:spPr>
              <a:xfrm>
                <a:off x="387439" y="4041902"/>
                <a:ext cx="11409608" cy="545599"/>
              </a:xfrm>
              <a:prstGeom prst="rect">
                <a:avLst/>
              </a:prstGeom>
            </p:spPr>
            <p:txBody>
              <a:bodyPr wrap="square">
                <a:spAutoFit/>
              </a:bodyPr>
              <a:lstStyle/>
              <a:p>
                <a:pPr algn="just">
                  <a:lnSpc>
                    <a:spcPct val="125000"/>
                  </a:lnSpc>
                  <a:buClr>
                    <a:srgbClr val="FF0000"/>
                  </a:buClr>
                </a:pPr>
                <a:r>
                  <a:rPr lang="zh-CN" altLang="en-US" sz="2600" dirty="0">
                    <a:latin typeface="Times New Roman" panose="02020603050405020304" pitchFamily="18" charset="0"/>
                    <a:cs typeface="Times New Roman" panose="02020603050405020304" pitchFamily="18" charset="0"/>
                  </a:rPr>
                  <a:t>These activation functions are closely related because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tanh</m:t>
                    </m:r>
                    <m:d>
                      <m:dPr>
                        <m:ctrlPr>
                          <a:rPr lang="en-US" altLang="zh-CN" sz="2600" b="0" i="1" smtClean="0">
                            <a:latin typeface="Cambria Math" panose="02040503050406030204" pitchFamily="18" charset="0"/>
                            <a:cs typeface="Times New Roman" panose="02020603050405020304" pitchFamily="18" charset="0"/>
                          </a:rPr>
                        </m:ctrlPr>
                      </m:dPr>
                      <m:e>
                        <m:r>
                          <a:rPr lang="zh-CN" altLang="en-US" sz="2600" b="0" i="1" smtClean="0">
                            <a:latin typeface="Cambria Math" panose="02040503050406030204" pitchFamily="18" charset="0"/>
                            <a:cs typeface="Times New Roman" panose="02020603050405020304" pitchFamily="18" charset="0"/>
                          </a:rPr>
                          <m:t>𝓏</m:t>
                        </m:r>
                      </m:e>
                    </m:d>
                    <m:r>
                      <a:rPr lang="en-US" altLang="zh-CN" sz="2600" b="0" i="1" smtClean="0">
                        <a:latin typeface="Cambria Math" panose="02040503050406030204" pitchFamily="18" charset="0"/>
                        <a:cs typeface="Times New Roman" panose="02020603050405020304" pitchFamily="18" charset="0"/>
                      </a:rPr>
                      <m:t>=2</m:t>
                    </m:r>
                    <m:r>
                      <a:rPr lang="zh-CN" altLang="en-US" sz="2600" b="0" i="1" smtClean="0">
                        <a:latin typeface="Cambria Math" panose="02040503050406030204" pitchFamily="18" charset="0"/>
                        <a:cs typeface="Times New Roman" panose="02020603050405020304" pitchFamily="18" charset="0"/>
                      </a:rPr>
                      <m:t>𝜎</m:t>
                    </m:r>
                    <m:d>
                      <m:dPr>
                        <m:ctrlPr>
                          <a:rPr lang="en-US" altLang="zh-CN" sz="2600" b="0" i="1" smtClean="0">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2</m:t>
                        </m:r>
                        <m:r>
                          <a:rPr lang="zh-CN" altLang="en-US" sz="2600" b="0" i="1" smtClean="0">
                            <a:latin typeface="Cambria Math" panose="02040503050406030204" pitchFamily="18" charset="0"/>
                            <a:cs typeface="Times New Roman" panose="02020603050405020304" pitchFamily="18" charset="0"/>
                          </a:rPr>
                          <m:t>𝓏</m:t>
                        </m:r>
                      </m:e>
                    </m:d>
                    <m:r>
                      <a:rPr lang="en-US" altLang="zh-CN" sz="2600" b="0" i="1" smtClean="0">
                        <a:latin typeface="Cambria Math" panose="02040503050406030204" pitchFamily="18" charset="0"/>
                        <a:cs typeface="Times New Roman" panose="02020603050405020304" pitchFamily="18" charset="0"/>
                      </a:rPr>
                      <m:t>−1</m:t>
                    </m:r>
                  </m:oMath>
                </a14:m>
                <a:r>
                  <a:rPr lang="zh-CN" altLang="en-US" sz="2600" dirty="0">
                    <a:latin typeface="Times New Roman" panose="02020603050405020304" pitchFamily="18" charset="0"/>
                    <a:cs typeface="Times New Roman" panose="02020603050405020304" pitchFamily="18" charset="0"/>
                  </a:rPr>
                  <a:t>.</a:t>
                </a:r>
              </a:p>
            </p:txBody>
          </p:sp>
        </mc:Choice>
        <mc:Fallback xmlns="">
          <p:sp>
            <p:nvSpPr>
              <p:cNvPr id="8" name="矩形 7">
                <a:extLst>
                  <a:ext uri="{FF2B5EF4-FFF2-40B4-BE49-F238E27FC236}">
                    <a16:creationId xmlns:a16="http://schemas.microsoft.com/office/drawing/2014/main" id="{CD63E38F-62FF-4825-BE75-934877DE0BFA}"/>
                  </a:ext>
                </a:extLst>
              </p:cNvPr>
              <p:cNvSpPr>
                <a:spLocks noRot="1" noChangeAspect="1" noMove="1" noResize="1" noEditPoints="1" noAdjustHandles="1" noChangeArrowheads="1" noChangeShapeType="1" noTextEdit="1"/>
              </p:cNvSpPr>
              <p:nvPr/>
            </p:nvSpPr>
            <p:spPr>
              <a:xfrm>
                <a:off x="387439" y="4041902"/>
                <a:ext cx="11409608" cy="545599"/>
              </a:xfrm>
              <a:prstGeom prst="rect">
                <a:avLst/>
              </a:prstGeom>
              <a:blipFill>
                <a:blip r:embed="rId5"/>
                <a:stretch>
                  <a:fillRect l="-962" b="-27778"/>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609D9D97-8A44-48A2-914D-FDB8A4552CE3}"/>
              </a:ext>
            </a:extLst>
          </p:cNvPr>
          <p:cNvSpPr/>
          <p:nvPr/>
        </p:nvSpPr>
        <p:spPr>
          <a:xfrm>
            <a:off x="387438" y="4500494"/>
            <a:ext cx="11409607" cy="1045735"/>
          </a:xfrm>
          <a:prstGeom prst="rect">
            <a:avLst/>
          </a:prstGeom>
        </p:spPr>
        <p:txBody>
          <a:bodyPr wrap="square">
            <a:spAutoFit/>
          </a:bodyPr>
          <a:lstStyle/>
          <a:p>
            <a:pPr algn="just">
              <a:lnSpc>
                <a:spcPct val="125000"/>
              </a:lnSpc>
              <a:buClr>
                <a:srgbClr val="FF0000"/>
              </a:buClr>
            </a:pPr>
            <a:r>
              <a:rPr lang="zh-CN" altLang="en-US" sz="2600" dirty="0">
                <a:latin typeface="Times New Roman" panose="02020603050405020304" pitchFamily="18" charset="0"/>
                <a:cs typeface="Times New Roman" panose="02020603050405020304" pitchFamily="18" charset="0"/>
              </a:rPr>
              <a:t>We have already seen sigmoid units as output units, used to predict the probability that a binary variable is 1. </a:t>
            </a:r>
          </a:p>
        </p:txBody>
      </p:sp>
    </p:spTree>
    <p:extLst>
      <p:ext uri="{BB962C8B-B14F-4D97-AF65-F5344CB8AC3E}">
        <p14:creationId xmlns:p14="http://schemas.microsoft.com/office/powerpoint/2010/main" val="25642032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6.3.2 Logistic Sigmoid and Hyperbolic Tangent</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Unlike piecewise linear units, sigmoidal units saturate across most of their domain—they saturate to a high value</a:t>
                </a:r>
                <a:r>
                  <a:rPr lang="en-US" altLang="zh-CN" sz="2600" dirty="0">
                    <a:latin typeface="Times New Roman" panose="02020603050405020304" pitchFamily="18" charset="0"/>
                    <a:cs typeface="Times New Roman" panose="02020603050405020304" pitchFamily="18" charset="0"/>
                  </a:rPr>
                  <a:t>, when </a:t>
                </a:r>
                <a14:m>
                  <m:oMath xmlns:m="http://schemas.openxmlformats.org/officeDocument/2006/math">
                    <m:r>
                      <a:rPr lang="zh-CN" altLang="en-US" sz="2600" i="1" smtClean="0">
                        <a:latin typeface="Cambria Math" panose="02040503050406030204" pitchFamily="18" charset="0"/>
                        <a:cs typeface="Times New Roman" panose="02020603050405020304" pitchFamily="18" charset="0"/>
                      </a:rPr>
                      <m:t>𝓏</m:t>
                    </m:r>
                  </m:oMath>
                </a14:m>
                <a:r>
                  <a:rPr lang="en-US" altLang="zh-CN" sz="2600" dirty="0">
                    <a:latin typeface="Times New Roman" panose="02020603050405020304" pitchFamily="18" charset="0"/>
                    <a:cs typeface="Times New Roman" panose="02020603050405020304" pitchFamily="18" charset="0"/>
                  </a:rPr>
                  <a:t> is very positive, saturate to a low value when </a:t>
                </a:r>
                <a14:m>
                  <m:oMath xmlns:m="http://schemas.openxmlformats.org/officeDocument/2006/math">
                    <m:r>
                      <a:rPr lang="zh-CN" altLang="en-US" sz="2600" i="1">
                        <a:latin typeface="Cambria Math" panose="02040503050406030204" pitchFamily="18" charset="0"/>
                        <a:cs typeface="Times New Roman" panose="02020603050405020304" pitchFamily="18" charset="0"/>
                      </a:rPr>
                      <m:t>𝓏</m:t>
                    </m:r>
                  </m:oMath>
                </a14:m>
                <a:r>
                  <a:rPr lang="en-US" altLang="zh-CN" sz="2600" dirty="0">
                    <a:latin typeface="Times New Roman" panose="02020603050405020304" pitchFamily="18" charset="0"/>
                    <a:cs typeface="Times New Roman" panose="02020603050405020304" pitchFamily="18" charset="0"/>
                  </a:rPr>
                  <a:t> is very negative, and are only strongly sensitive to their input when </a:t>
                </a:r>
                <a14:m>
                  <m:oMath xmlns:m="http://schemas.openxmlformats.org/officeDocument/2006/math">
                    <m:r>
                      <a:rPr lang="zh-CN" altLang="en-US" sz="2600" i="1">
                        <a:latin typeface="Cambria Math" panose="02040503050406030204" pitchFamily="18" charset="0"/>
                        <a:cs typeface="Times New Roman" panose="02020603050405020304" pitchFamily="18" charset="0"/>
                      </a:rPr>
                      <m:t>𝓏</m:t>
                    </m:r>
                  </m:oMath>
                </a14:m>
                <a:r>
                  <a:rPr lang="en-US" altLang="zh-CN" sz="2600" dirty="0">
                    <a:latin typeface="Times New Roman" panose="02020603050405020304" pitchFamily="18" charset="0"/>
                    <a:cs typeface="Times New Roman" panose="02020603050405020304" pitchFamily="18" charset="0"/>
                  </a:rPr>
                  <a:t> is near 0. The widespread saturation of sigmoidal units can make gradient-based learning very diﬃcult. For this reason, their use as hidden units in feedforward networks is now discouraged. Their use as output units is compatible with the use of gradient-based learning when an appropriate cost function can undo the saturation of the sigmoid in the output layer.</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When a sigmoidal activation function must be used, the hyperbolic tangent activation function typically performs better than the logistic sigmoid.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9326374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6.3.2 Logistic Sigmoid and Hyperbolic Tangent</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It resembles the identity function more closely, in the sense that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tanh</m:t>
                    </m:r>
                    <m:d>
                      <m:dPr>
                        <m:ctrlPr>
                          <a:rPr lang="en-US" altLang="zh-CN" sz="2600" b="0" i="1" smtClean="0">
                            <a:latin typeface="Cambria Math" panose="02040503050406030204" pitchFamily="18" charset="0"/>
                            <a:cs typeface="Times New Roman" panose="02020603050405020304" pitchFamily="18" charset="0"/>
                          </a:rPr>
                        </m:ctrlPr>
                      </m:dPr>
                      <m:e>
                        <m:r>
                          <a:rPr lang="en-US" altLang="zh-CN" sz="2600" b="0" i="0" smtClean="0">
                            <a:latin typeface="Cambria Math" panose="02040503050406030204" pitchFamily="18" charset="0"/>
                            <a:cs typeface="Times New Roman" panose="02020603050405020304" pitchFamily="18" charset="0"/>
                          </a:rPr>
                          <m:t>0</m:t>
                        </m:r>
                      </m:e>
                    </m:d>
                    <m:r>
                      <a:rPr lang="en-US" altLang="zh-CN" sz="2600" b="0" i="0" smtClean="0">
                        <a:latin typeface="Cambria Math" panose="02040503050406030204" pitchFamily="18" charset="0"/>
                        <a:cs typeface="Times New Roman" panose="02020603050405020304" pitchFamily="18" charset="0"/>
                      </a:rPr>
                      <m:t>=0</m:t>
                    </m:r>
                  </m:oMath>
                </a14:m>
                <a:r>
                  <a:rPr lang="en-US" altLang="zh-CN" sz="2600" dirty="0">
                    <a:latin typeface="Times New Roman" panose="02020603050405020304" pitchFamily="18" charset="0"/>
                    <a:cs typeface="Times New Roman" panose="02020603050405020304" pitchFamily="18" charset="0"/>
                  </a:rPr>
                  <a:t> while  </a:t>
                </a:r>
                <a14:m>
                  <m:oMath xmlns:m="http://schemas.openxmlformats.org/officeDocument/2006/math">
                    <m:r>
                      <a:rPr lang="zh-CN" altLang="en-US" sz="2600" smtClean="0">
                        <a:latin typeface="Cambria Math" panose="02040503050406030204" pitchFamily="18" charset="0"/>
                        <a:cs typeface="Times New Roman" panose="02020603050405020304" pitchFamily="18" charset="0"/>
                      </a:rPr>
                      <m:t>𝜎</m:t>
                    </m:r>
                    <m:d>
                      <m:dPr>
                        <m:ctrlPr>
                          <a:rPr lang="en-US" altLang="zh-CN" sz="2600" i="1">
                            <a:latin typeface="Cambria Math" panose="02040503050406030204" pitchFamily="18" charset="0"/>
                            <a:cs typeface="Times New Roman" panose="02020603050405020304" pitchFamily="18" charset="0"/>
                          </a:rPr>
                        </m:ctrlPr>
                      </m:dPr>
                      <m:e>
                        <m:r>
                          <a:rPr lang="en-US" altLang="zh-CN" sz="2600">
                            <a:latin typeface="Cambria Math" panose="02040503050406030204" pitchFamily="18" charset="0"/>
                            <a:cs typeface="Times New Roman" panose="02020603050405020304" pitchFamily="18" charset="0"/>
                          </a:rPr>
                          <m:t>0</m:t>
                        </m:r>
                      </m:e>
                    </m:d>
                    <m:r>
                      <a:rPr lang="en-US" altLang="zh-CN" sz="2600">
                        <a:latin typeface="Cambria Math" panose="02040503050406030204" pitchFamily="18" charset="0"/>
                        <a:cs typeface="Times New Roman" panose="02020603050405020304" pitchFamily="18" charset="0"/>
                      </a:rPr>
                      <m:t>=</m:t>
                    </m:r>
                    <m:f>
                      <m:fPr>
                        <m:ctrlPr>
                          <a:rPr lang="en-US" altLang="zh-CN" sz="2600" i="1">
                            <a:latin typeface="Cambria Math" panose="02040503050406030204" pitchFamily="18" charset="0"/>
                            <a:cs typeface="Times New Roman" panose="02020603050405020304" pitchFamily="18" charset="0"/>
                          </a:rPr>
                        </m:ctrlPr>
                      </m:fPr>
                      <m:num>
                        <m:r>
                          <a:rPr lang="en-US" altLang="zh-CN" sz="2600">
                            <a:latin typeface="Cambria Math" panose="02040503050406030204" pitchFamily="18" charset="0"/>
                            <a:cs typeface="Times New Roman" panose="02020603050405020304" pitchFamily="18" charset="0"/>
                          </a:rPr>
                          <m:t>1</m:t>
                        </m:r>
                      </m:num>
                      <m:den>
                        <m:r>
                          <a:rPr lang="en-US" altLang="zh-CN" sz="2600">
                            <a:latin typeface="Cambria Math" panose="02040503050406030204" pitchFamily="18" charset="0"/>
                            <a:cs typeface="Times New Roman" panose="02020603050405020304" pitchFamily="18" charset="0"/>
                          </a:rPr>
                          <m:t>2</m:t>
                        </m:r>
                      </m:den>
                    </m:f>
                  </m:oMath>
                </a14:m>
                <a:r>
                  <a:rPr lang="en-US" altLang="zh-CN" sz="2600" dirty="0">
                    <a:latin typeface="Times New Roman" panose="02020603050405020304" pitchFamily="18" charset="0"/>
                    <a:cs typeface="Times New Roman" panose="02020603050405020304" pitchFamily="18" charset="0"/>
                  </a:rPr>
                  <a:t>. Because tanh is similar to identity near 0, training a deep neural network </a:t>
                </a:r>
                <a14:m>
                  <m:oMath xmlns:m="http://schemas.openxmlformats.org/officeDocument/2006/math">
                    <m:acc>
                      <m:accPr>
                        <m:chr m:val="̂"/>
                        <m:ctrlPr>
                          <a:rPr lang="en-US" altLang="zh-CN" sz="2600" i="1" smtClean="0">
                            <a:latin typeface="Cambria Math" panose="02040503050406030204" pitchFamily="18" charset="0"/>
                            <a:cs typeface="Times New Roman" panose="02020603050405020304" pitchFamily="18" charset="0"/>
                          </a:rPr>
                        </m:ctrlPr>
                      </m:accPr>
                      <m:e>
                        <m:r>
                          <a:rPr lang="en-US" altLang="zh-CN" sz="2600" b="0" i="1" smtClean="0">
                            <a:latin typeface="Cambria Math" panose="02040503050406030204" pitchFamily="18" charset="0"/>
                            <a:cs typeface="Times New Roman" panose="02020603050405020304" pitchFamily="18" charset="0"/>
                          </a:rPr>
                          <m:t>𝑦</m:t>
                        </m:r>
                      </m:e>
                    </m:acc>
                    <m:r>
                      <a:rPr lang="en-US" altLang="zh-CN" sz="2600" b="0" i="1" smtClean="0">
                        <a:latin typeface="Cambria Math" panose="02040503050406030204" pitchFamily="18" charset="0"/>
                        <a:cs typeface="Times New Roman" panose="02020603050405020304" pitchFamily="18" charset="0"/>
                      </a:rPr>
                      <m:t>=</m:t>
                    </m:r>
                    <m:sSup>
                      <m:sSupPr>
                        <m:ctrlPr>
                          <a:rPr lang="en-US" altLang="zh-CN" sz="2600" b="0" i="1" smtClean="0">
                            <a:latin typeface="Cambria Math" panose="02040503050406030204" pitchFamily="18" charset="0"/>
                            <a:cs typeface="Times New Roman" panose="02020603050405020304" pitchFamily="18" charset="0"/>
                          </a:rPr>
                        </m:ctrlPr>
                      </m:sSupPr>
                      <m:e>
                        <m:r>
                          <a:rPr lang="zh-CN" altLang="en-US" sz="2600" b="1" i="1" smtClean="0">
                            <a:latin typeface="Cambria Math" panose="02040503050406030204" pitchFamily="18" charset="0"/>
                            <a:cs typeface="Times New Roman" panose="02020603050405020304" pitchFamily="18" charset="0"/>
                          </a:rPr>
                          <m:t>𝝎</m:t>
                        </m:r>
                      </m:e>
                      <m:sup>
                        <m:r>
                          <a:rPr lang="zh-CN" altLang="en-US" b="1">
                            <a:latin typeface="Cambria Math" panose="02040503050406030204" pitchFamily="18" charset="0"/>
                          </a:rPr>
                          <m:t>⊤</m:t>
                        </m:r>
                      </m:sup>
                    </m:sSup>
                    <m:r>
                      <a:rPr lang="en-US" altLang="zh-CN" sz="2600" b="0" i="1" smtClean="0">
                        <a:latin typeface="Cambria Math" panose="02040503050406030204" pitchFamily="18" charset="0"/>
                        <a:cs typeface="Times New Roman" panose="02020603050405020304" pitchFamily="18" charset="0"/>
                      </a:rPr>
                      <m:t> </m:t>
                    </m:r>
                    <m:r>
                      <m:rPr>
                        <m:sty m:val="p"/>
                      </m:rPr>
                      <a:rPr lang="en-US" altLang="zh-CN" sz="2600" b="0" i="0" smtClean="0">
                        <a:latin typeface="Cambria Math" panose="02040503050406030204" pitchFamily="18" charset="0"/>
                        <a:cs typeface="Times New Roman" panose="02020603050405020304" pitchFamily="18" charset="0"/>
                      </a:rPr>
                      <m:t>tanh</m:t>
                    </m:r>
                    <m:r>
                      <a:rPr lang="en-US" altLang="zh-CN" sz="2600" b="0" i="0" smtClean="0">
                        <a:latin typeface="Cambria Math" panose="02040503050406030204" pitchFamily="18" charset="0"/>
                        <a:cs typeface="Times New Roman" panose="02020603050405020304" pitchFamily="18" charset="0"/>
                      </a:rPr>
                      <m:t>(</m:t>
                    </m:r>
                    <m:sSup>
                      <m:sSupPr>
                        <m:ctrlPr>
                          <a:rPr lang="en-US" altLang="zh-CN" sz="2600" b="0" i="1" smtClean="0">
                            <a:latin typeface="Cambria Math" panose="02040503050406030204" pitchFamily="18" charset="0"/>
                            <a:cs typeface="Times New Roman" panose="02020603050405020304" pitchFamily="18" charset="0"/>
                          </a:rPr>
                        </m:ctrlPr>
                      </m:sSupPr>
                      <m:e>
                        <m:r>
                          <a:rPr lang="en-US" altLang="zh-CN" sz="2600" b="1" i="1" smtClean="0">
                            <a:latin typeface="Cambria Math" panose="02040503050406030204" pitchFamily="18" charset="0"/>
                            <a:cs typeface="Times New Roman" panose="02020603050405020304" pitchFamily="18" charset="0"/>
                          </a:rPr>
                          <m:t>𝑼</m:t>
                        </m:r>
                      </m:e>
                      <m:sup>
                        <m:r>
                          <a:rPr lang="zh-CN" altLang="en-US" b="1">
                            <a:latin typeface="Cambria Math" panose="02040503050406030204" pitchFamily="18" charset="0"/>
                          </a:rPr>
                          <m:t>⊤</m:t>
                        </m:r>
                      </m:sup>
                    </m:sSup>
                    <m:r>
                      <m:rPr>
                        <m:sty m:val="p"/>
                      </m:rPr>
                      <a:rPr lang="en-US" altLang="zh-CN" sz="2600" b="0" i="0" smtClean="0">
                        <a:latin typeface="Cambria Math" panose="02040503050406030204" pitchFamily="18" charset="0"/>
                        <a:cs typeface="Times New Roman" panose="02020603050405020304" pitchFamily="18" charset="0"/>
                      </a:rPr>
                      <m:t>tanh</m:t>
                    </m:r>
                    <m:d>
                      <m:dPr>
                        <m:ctrlPr>
                          <a:rPr lang="en-US" altLang="zh-CN" sz="2600" b="0" i="1" smtClean="0">
                            <a:latin typeface="Cambria Math" panose="02040503050406030204" pitchFamily="18" charset="0"/>
                            <a:cs typeface="Times New Roman" panose="02020603050405020304" pitchFamily="18" charset="0"/>
                          </a:rPr>
                        </m:ctrlPr>
                      </m:dPr>
                      <m:e>
                        <m:sSup>
                          <m:sSupPr>
                            <m:ctrlPr>
                              <a:rPr lang="en-US" altLang="zh-CN" sz="2600" b="0" i="1" smtClean="0">
                                <a:latin typeface="Cambria Math" panose="02040503050406030204" pitchFamily="18" charset="0"/>
                                <a:cs typeface="Times New Roman" panose="02020603050405020304" pitchFamily="18" charset="0"/>
                              </a:rPr>
                            </m:ctrlPr>
                          </m:sSupPr>
                          <m:e>
                            <m:r>
                              <a:rPr lang="en-US" altLang="zh-CN" sz="2600" b="1" i="1" smtClean="0">
                                <a:latin typeface="Cambria Math" panose="02040503050406030204" pitchFamily="18" charset="0"/>
                                <a:cs typeface="Times New Roman" panose="02020603050405020304" pitchFamily="18" charset="0"/>
                              </a:rPr>
                              <m:t>𝑽</m:t>
                            </m:r>
                          </m:e>
                          <m:sup>
                            <m:r>
                              <a:rPr lang="zh-CN" altLang="en-US" b="1">
                                <a:latin typeface="Cambria Math" panose="02040503050406030204" pitchFamily="18" charset="0"/>
                              </a:rPr>
                              <m:t>⊤</m:t>
                            </m:r>
                          </m:sup>
                        </m:sSup>
                        <m:r>
                          <a:rPr lang="en-US" altLang="zh-CN" sz="2600" b="1" i="1" smtClean="0">
                            <a:latin typeface="Cambria Math" panose="02040503050406030204" pitchFamily="18" charset="0"/>
                            <a:cs typeface="Times New Roman" panose="02020603050405020304" pitchFamily="18" charset="0"/>
                          </a:rPr>
                          <m:t>𝒙</m:t>
                        </m:r>
                      </m:e>
                    </m:d>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resembles training a linear model </a:t>
                </a:r>
                <a14:m>
                  <m:oMath xmlns:m="http://schemas.openxmlformats.org/officeDocument/2006/math">
                    <m:acc>
                      <m:accPr>
                        <m:chr m:val="̂"/>
                        <m:ctrlPr>
                          <a:rPr lang="en-US" altLang="zh-CN" sz="2600" i="1" smtClean="0">
                            <a:latin typeface="Cambria Math" panose="02040503050406030204" pitchFamily="18" charset="0"/>
                            <a:cs typeface="Times New Roman" panose="02020603050405020304" pitchFamily="18" charset="0"/>
                          </a:rPr>
                        </m:ctrlPr>
                      </m:accPr>
                      <m:e>
                        <m:r>
                          <a:rPr lang="en-US" altLang="zh-CN" sz="2600" b="0" i="1" smtClean="0">
                            <a:latin typeface="Cambria Math" panose="02040503050406030204" pitchFamily="18" charset="0"/>
                            <a:cs typeface="Times New Roman" panose="02020603050405020304" pitchFamily="18" charset="0"/>
                          </a:rPr>
                          <m:t>𝑦</m:t>
                        </m:r>
                      </m:e>
                    </m:acc>
                    <m:r>
                      <a:rPr lang="en-US" altLang="zh-CN" sz="2600" b="0" i="1" smtClean="0">
                        <a:latin typeface="Cambria Math" panose="02040503050406030204" pitchFamily="18" charset="0"/>
                        <a:cs typeface="Times New Roman" panose="02020603050405020304" pitchFamily="18" charset="0"/>
                      </a:rPr>
                      <m:t>=</m:t>
                    </m:r>
                    <m:sSup>
                      <m:sSupPr>
                        <m:ctrlPr>
                          <a:rPr lang="en-US" altLang="zh-CN" sz="2600" b="0" i="1" smtClean="0">
                            <a:latin typeface="Cambria Math" panose="02040503050406030204" pitchFamily="18" charset="0"/>
                            <a:cs typeface="Times New Roman" panose="02020603050405020304" pitchFamily="18" charset="0"/>
                          </a:rPr>
                        </m:ctrlPr>
                      </m:sSupPr>
                      <m:e>
                        <m:r>
                          <a:rPr lang="zh-CN" altLang="en-US" sz="2600" b="1" i="1" smtClean="0">
                            <a:latin typeface="Cambria Math" panose="02040503050406030204" pitchFamily="18" charset="0"/>
                            <a:cs typeface="Times New Roman" panose="02020603050405020304" pitchFamily="18" charset="0"/>
                          </a:rPr>
                          <m:t>𝝎</m:t>
                        </m:r>
                      </m:e>
                      <m:sup>
                        <m:r>
                          <a:rPr lang="zh-CN" altLang="en-US" b="1">
                            <a:latin typeface="Cambria Math" panose="02040503050406030204" pitchFamily="18" charset="0"/>
                          </a:rPr>
                          <m:t>⊤</m:t>
                        </m:r>
                      </m:sup>
                    </m:sSup>
                    <m:sSup>
                      <m:sSupPr>
                        <m:ctrlPr>
                          <a:rPr lang="en-US" altLang="zh-CN" sz="2600" b="0" i="1" smtClean="0">
                            <a:latin typeface="Cambria Math" panose="02040503050406030204" pitchFamily="18" charset="0"/>
                            <a:cs typeface="Times New Roman" panose="02020603050405020304" pitchFamily="18" charset="0"/>
                          </a:rPr>
                        </m:ctrlPr>
                      </m:sSupPr>
                      <m:e>
                        <m:r>
                          <a:rPr lang="en-US" altLang="zh-CN" sz="2600" b="1" i="1" smtClean="0">
                            <a:latin typeface="Cambria Math" panose="02040503050406030204" pitchFamily="18" charset="0"/>
                            <a:cs typeface="Times New Roman" panose="02020603050405020304" pitchFamily="18" charset="0"/>
                          </a:rPr>
                          <m:t>𝑼</m:t>
                        </m:r>
                      </m:e>
                      <m:sup>
                        <m:r>
                          <a:rPr lang="zh-CN" altLang="en-US" b="1">
                            <a:latin typeface="Cambria Math" panose="02040503050406030204" pitchFamily="18" charset="0"/>
                          </a:rPr>
                          <m:t>⊤</m:t>
                        </m:r>
                      </m:sup>
                    </m:sSup>
                    <m:sSup>
                      <m:sSupPr>
                        <m:ctrlPr>
                          <a:rPr lang="en-US" altLang="zh-CN" sz="2600" b="0" i="1" smtClean="0">
                            <a:latin typeface="Cambria Math" panose="02040503050406030204" pitchFamily="18" charset="0"/>
                            <a:cs typeface="Times New Roman" panose="02020603050405020304" pitchFamily="18" charset="0"/>
                          </a:rPr>
                        </m:ctrlPr>
                      </m:sSupPr>
                      <m:e>
                        <m:r>
                          <a:rPr lang="en-US" altLang="zh-CN" sz="2600" b="1" i="1" smtClean="0">
                            <a:latin typeface="Cambria Math" panose="02040503050406030204" pitchFamily="18" charset="0"/>
                            <a:cs typeface="Times New Roman" panose="02020603050405020304" pitchFamily="18" charset="0"/>
                          </a:rPr>
                          <m:t>𝑽</m:t>
                        </m:r>
                      </m:e>
                      <m:sup>
                        <m:r>
                          <a:rPr lang="zh-CN" altLang="en-US" b="1">
                            <a:latin typeface="Cambria Math" panose="02040503050406030204" pitchFamily="18" charset="0"/>
                          </a:rPr>
                          <m:t>⊤</m:t>
                        </m:r>
                      </m:sup>
                    </m:sSup>
                    <m:r>
                      <a:rPr lang="en-US" altLang="zh-CN" sz="2600" b="1" i="1" smtClean="0">
                        <a:latin typeface="Cambria Math" panose="02040503050406030204" pitchFamily="18" charset="0"/>
                        <a:cs typeface="Times New Roman" panose="02020603050405020304" pitchFamily="18" charset="0"/>
                      </a:rPr>
                      <m:t>𝒙</m:t>
                    </m:r>
                  </m:oMath>
                </a14:m>
                <a:r>
                  <a:rPr lang="en-US" altLang="zh-CN" sz="2600" dirty="0">
                    <a:latin typeface="Times New Roman" panose="02020603050405020304" pitchFamily="18" charset="0"/>
                    <a:cs typeface="Times New Roman" panose="02020603050405020304" pitchFamily="18" charset="0"/>
                  </a:rPr>
                  <a:t> so long as the activations of the network can be kept small. This makes training the tanh network easier.</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Sigmoidal activation functions are more common in settings other than feed-forward networks. Recurrent networks, many probabilistic models, and some autoencoders have additional requirements that rule out the use of piecewise linear activation functions and make sigmoidal units more appealing despite the drawbacks of saturation.</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t="-594"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5302441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6.3.3 Other Hidden Units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Many other types of hidden units are possible, but are used less frequently.</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 general, a wide variety of diﬀerentiable functions perform perfectly well. Many unpublished activation functions perform just as well as the popular ones. To provide a concrete example, the authors tested a feedforward network using </a:t>
                </a:r>
                <a14:m>
                  <m:oMath xmlns:m="http://schemas.openxmlformats.org/officeDocument/2006/math">
                    <m:r>
                      <a:rPr lang="en-US" altLang="zh-CN" sz="2600" b="1" i="1" smtClean="0">
                        <a:latin typeface="Cambria Math" panose="02040503050406030204" pitchFamily="18" charset="0"/>
                        <a:cs typeface="Times New Roman" panose="02020603050405020304" pitchFamily="18" charset="0"/>
                      </a:rPr>
                      <m:t>𝒉</m:t>
                    </m:r>
                    <m:r>
                      <a:rPr lang="en-US" altLang="zh-CN" sz="2600" b="0" i="1" smtClean="0">
                        <a:latin typeface="Cambria Math" panose="02040503050406030204" pitchFamily="18" charset="0"/>
                        <a:cs typeface="Times New Roman" panose="02020603050405020304" pitchFamily="18" charset="0"/>
                      </a:rPr>
                      <m:t>=</m:t>
                    </m:r>
                    <m:r>
                      <m:rPr>
                        <m:sty m:val="p"/>
                      </m:rPr>
                      <a:rPr lang="en-US" altLang="zh-CN" sz="2600" b="0" i="0" smtClean="0">
                        <a:latin typeface="Cambria Math" panose="02040503050406030204" pitchFamily="18" charset="0"/>
                        <a:cs typeface="Times New Roman" panose="02020603050405020304" pitchFamily="18" charset="0"/>
                      </a:rPr>
                      <m:t>cos</m:t>
                    </m:r>
                    <m:r>
                      <a:rPr lang="en-US" altLang="zh-CN" sz="2600" b="0"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𝑾𝒙</m:t>
                    </m:r>
                    <m:r>
                      <a:rPr lang="en-US" altLang="zh-CN" sz="2600" b="0"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𝒃</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on the MNIST dataset and obtained an error rate of less than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1</m:t>
                    </m:r>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which is competitive with results obtained using more conventional activation functions. During research and development of new techniques, it is common to test many diﬀerent activation functions and ﬁnd that several variations on standard practice perform comparably. This means that usually new hidden unit types are published only if they are clearly demonstrated to provide a significant improvement.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1764" b="-4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73049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6.3.3 Other Hidden Units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New hidden unit types that perform roughly comparably to known types are so common as to be uninteresting.</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It would be impractical to list all of the hidden unit types that have appeared in the literature. We highlight a few especially useful and distinctive ones.</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One possibility is to not have an activation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𝑔</m:t>
                    </m:r>
                    <m:r>
                      <a:rPr lang="en-US" altLang="zh-CN" sz="2600" b="0" i="1" smtClean="0">
                        <a:latin typeface="Cambria Math" panose="02040503050406030204" pitchFamily="18" charset="0"/>
                        <a:cs typeface="Times New Roman" panose="02020603050405020304" pitchFamily="18" charset="0"/>
                      </a:rPr>
                      <m:t>(</m:t>
                    </m:r>
                    <m:r>
                      <a:rPr lang="zh-CN" altLang="en-US" sz="2600" b="0" i="1" smtClean="0">
                        <a:latin typeface="Cambria Math" panose="02040503050406030204" pitchFamily="18" charset="0"/>
                        <a:cs typeface="Times New Roman" panose="02020603050405020304" pitchFamily="18" charset="0"/>
                      </a:rPr>
                      <m:t>𝓏</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at all. One can also think of this as using the identity function as the activation function. We have already seen that a linear unit can be useful as the output of a neural network. It may also be used as a hidden unit. If every layer of the neural network consists of only linear transformations, then the network as a whole will be linear. However, it is acceptable for some layers of the neural network to be purely linear.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786550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6.3.3 Other Hidden Units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Consider a neural network layer with </a:t>
                </a:r>
                <a:r>
                  <a:rPr lang="en-US" altLang="zh-CN" sz="2600" i="1" dirty="0">
                    <a:latin typeface="Times New Roman" panose="02020603050405020304" pitchFamily="18" charset="0"/>
                    <a:cs typeface="Times New Roman" panose="02020603050405020304" pitchFamily="18" charset="0"/>
                  </a:rPr>
                  <a:t>n </a:t>
                </a:r>
                <a:r>
                  <a:rPr lang="en-US" altLang="zh-CN" sz="2600" dirty="0">
                    <a:latin typeface="Times New Roman" panose="02020603050405020304" pitchFamily="18" charset="0"/>
                    <a:cs typeface="Times New Roman" panose="02020603050405020304" pitchFamily="18" charset="0"/>
                  </a:rPr>
                  <a:t>inputs and </a:t>
                </a:r>
                <a:r>
                  <a:rPr lang="en-US" altLang="zh-CN" sz="2600" i="1" dirty="0">
                    <a:latin typeface="Times New Roman" panose="02020603050405020304" pitchFamily="18" charset="0"/>
                    <a:cs typeface="Times New Roman" panose="02020603050405020304" pitchFamily="18" charset="0"/>
                  </a:rPr>
                  <a:t>p</a:t>
                </a:r>
                <a:r>
                  <a:rPr lang="en-US" altLang="zh-CN" sz="2600" dirty="0">
                    <a:latin typeface="Times New Roman" panose="02020603050405020304" pitchFamily="18" charset="0"/>
                    <a:cs typeface="Times New Roman" panose="02020603050405020304" pitchFamily="18" charset="0"/>
                  </a:rPr>
                  <a:t> outputs,</a:t>
                </a:r>
                <a:r>
                  <a:rPr lang="en-US" altLang="zh-CN" sz="2600" b="1" dirty="0">
                    <a:cs typeface="Times New Roman" panose="02020603050405020304" pitchFamily="18" charset="0"/>
                  </a:rPr>
                  <a:t> </a:t>
                </a:r>
                <a14:m>
                  <m:oMath xmlns:m="http://schemas.openxmlformats.org/officeDocument/2006/math">
                    <m:r>
                      <a:rPr lang="en-US" altLang="zh-CN" sz="2600" b="1" i="1">
                        <a:latin typeface="Cambria Math" panose="02040503050406030204" pitchFamily="18" charset="0"/>
                        <a:cs typeface="Times New Roman" panose="02020603050405020304" pitchFamily="18" charset="0"/>
                      </a:rPr>
                      <m:t>𝒉</m:t>
                    </m:r>
                    <m:r>
                      <a:rPr lang="en-US" altLang="zh-CN" sz="2600" i="1">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𝑔</m:t>
                    </m:r>
                    <m:r>
                      <a:rPr lang="en-US" altLang="zh-CN" sz="2600" i="1">
                        <a:latin typeface="Cambria Math" panose="02040503050406030204" pitchFamily="18" charset="0"/>
                        <a:cs typeface="Times New Roman" panose="02020603050405020304" pitchFamily="18" charset="0"/>
                      </a:rPr>
                      <m:t>⁡(</m:t>
                    </m:r>
                    <m:sSup>
                      <m:sSupPr>
                        <m:ctrlPr>
                          <a:rPr lang="en-US" altLang="zh-CN" sz="2600" i="1" smtClean="0">
                            <a:latin typeface="Cambria Math" panose="02040503050406030204" pitchFamily="18" charset="0"/>
                            <a:cs typeface="Times New Roman" panose="02020603050405020304" pitchFamily="18" charset="0"/>
                          </a:rPr>
                        </m:ctrlPr>
                      </m:sSupPr>
                      <m:e>
                        <m:r>
                          <a:rPr lang="en-US" altLang="zh-CN" sz="2600" b="1" i="1" smtClean="0">
                            <a:latin typeface="Cambria Math" panose="02040503050406030204" pitchFamily="18" charset="0"/>
                            <a:cs typeface="Times New Roman" panose="02020603050405020304" pitchFamily="18" charset="0"/>
                          </a:rPr>
                          <m:t>𝑾</m:t>
                        </m:r>
                      </m:e>
                      <m:sup>
                        <m:r>
                          <a:rPr lang="zh-CN" altLang="en-US" sz="2400" b="1">
                            <a:latin typeface="Cambria Math" panose="02040503050406030204" pitchFamily="18" charset="0"/>
                          </a:rPr>
                          <m:t>⊤</m:t>
                        </m:r>
                      </m:sup>
                    </m:sSup>
                    <m:r>
                      <a:rPr lang="en-US" altLang="zh-CN" sz="2600" b="1" i="1">
                        <a:latin typeface="Cambria Math" panose="02040503050406030204" pitchFamily="18" charset="0"/>
                        <a:cs typeface="Times New Roman" panose="02020603050405020304" pitchFamily="18" charset="0"/>
                      </a:rPr>
                      <m:t>𝒙</m:t>
                    </m:r>
                    <m:r>
                      <a:rPr lang="en-US" altLang="zh-CN" sz="2600" i="1">
                        <a:latin typeface="Cambria Math" panose="02040503050406030204" pitchFamily="18" charset="0"/>
                        <a:cs typeface="Times New Roman" panose="02020603050405020304" pitchFamily="18" charset="0"/>
                      </a:rPr>
                      <m:t>+</m:t>
                    </m:r>
                    <m:r>
                      <a:rPr lang="en-US" altLang="zh-CN" sz="2600" b="1" i="1">
                        <a:latin typeface="Cambria Math" panose="02040503050406030204" pitchFamily="18" charset="0"/>
                        <a:cs typeface="Times New Roman" panose="02020603050405020304" pitchFamily="18" charset="0"/>
                      </a:rPr>
                      <m:t>𝒃</m:t>
                    </m:r>
                    <m:r>
                      <a:rPr lang="en-US" altLang="zh-CN" sz="2600" i="1">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 We may replace this with two layers, with one layer using weight matrix </a:t>
                </a:r>
                <a:r>
                  <a:rPr lang="en-US" altLang="zh-CN" sz="2600" b="1" i="1" dirty="0">
                    <a:latin typeface="Times New Roman" panose="02020603050405020304" pitchFamily="18" charset="0"/>
                    <a:cs typeface="Times New Roman" panose="02020603050405020304" pitchFamily="18" charset="0"/>
                  </a:rPr>
                  <a:t>U</a:t>
                </a:r>
                <a:r>
                  <a:rPr lang="en-US" altLang="zh-CN" sz="2600" dirty="0">
                    <a:latin typeface="Times New Roman" panose="02020603050405020304" pitchFamily="18" charset="0"/>
                    <a:cs typeface="Times New Roman" panose="02020603050405020304" pitchFamily="18" charset="0"/>
                  </a:rPr>
                  <a:t> and the other using weight matrix </a:t>
                </a:r>
                <a:r>
                  <a:rPr lang="en-US" altLang="zh-CN" sz="2600" b="1" i="1" dirty="0">
                    <a:latin typeface="Times New Roman" panose="02020603050405020304" pitchFamily="18" charset="0"/>
                    <a:cs typeface="Times New Roman" panose="02020603050405020304" pitchFamily="18" charset="0"/>
                  </a:rPr>
                  <a:t>V</a:t>
                </a:r>
                <a:r>
                  <a:rPr lang="en-US" altLang="zh-CN" sz="2600" dirty="0">
                    <a:latin typeface="Times New Roman" panose="02020603050405020304" pitchFamily="18" charset="0"/>
                    <a:cs typeface="Times New Roman" panose="02020603050405020304" pitchFamily="18" charset="0"/>
                  </a:rPr>
                  <a:t>. If the ﬁrst layer has no activation function, then we have essentially factored the weight matrix of the original layer based on </a:t>
                </a:r>
                <a:r>
                  <a:rPr lang="en-US" altLang="zh-CN" sz="2600" b="1" i="1" dirty="0">
                    <a:latin typeface="Times New Roman" panose="02020603050405020304" pitchFamily="18" charset="0"/>
                    <a:cs typeface="Times New Roman" panose="02020603050405020304" pitchFamily="18" charset="0"/>
                  </a:rPr>
                  <a:t>W</a:t>
                </a:r>
                <a:r>
                  <a:rPr lang="en-US" altLang="zh-CN" sz="2600" dirty="0">
                    <a:latin typeface="Times New Roman" panose="02020603050405020304" pitchFamily="18" charset="0"/>
                    <a:cs typeface="Times New Roman" panose="02020603050405020304" pitchFamily="18" charset="0"/>
                  </a:rPr>
                  <a:t>. The factored approach is to compute </a:t>
                </a:r>
                <a14:m>
                  <m:oMath xmlns:m="http://schemas.openxmlformats.org/officeDocument/2006/math">
                    <m:r>
                      <a:rPr lang="en-US" altLang="zh-CN" sz="2600" b="1" i="1" smtClean="0">
                        <a:latin typeface="Cambria Math" panose="02040503050406030204" pitchFamily="18" charset="0"/>
                        <a:cs typeface="Times New Roman" panose="02020603050405020304" pitchFamily="18" charset="0"/>
                      </a:rPr>
                      <m:t>𝒉</m:t>
                    </m:r>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𝑔</m:t>
                    </m:r>
                    <m:r>
                      <a:rPr lang="en-US" altLang="zh-CN" sz="2600" b="0" i="1" smtClean="0">
                        <a:latin typeface="Cambria Math" panose="02040503050406030204" pitchFamily="18" charset="0"/>
                        <a:cs typeface="Times New Roman" panose="02020603050405020304" pitchFamily="18" charset="0"/>
                      </a:rPr>
                      <m:t>(</m:t>
                    </m:r>
                    <m:sSup>
                      <m:sSupPr>
                        <m:ctrlPr>
                          <a:rPr lang="en-US" altLang="zh-CN" sz="2600" b="0" i="1" smtClean="0">
                            <a:latin typeface="Cambria Math" panose="02040503050406030204" pitchFamily="18" charset="0"/>
                            <a:cs typeface="Times New Roman" panose="02020603050405020304" pitchFamily="18" charset="0"/>
                          </a:rPr>
                        </m:ctrlPr>
                      </m:sSupPr>
                      <m:e>
                        <m:r>
                          <a:rPr lang="en-US" altLang="zh-CN" sz="2600" b="1" i="1" smtClean="0">
                            <a:latin typeface="Cambria Math" panose="02040503050406030204" pitchFamily="18" charset="0"/>
                            <a:cs typeface="Times New Roman" panose="02020603050405020304" pitchFamily="18" charset="0"/>
                          </a:rPr>
                          <m:t>𝑽</m:t>
                        </m:r>
                      </m:e>
                      <m:sup>
                        <m:r>
                          <a:rPr lang="zh-CN" altLang="en-US" sz="2400" b="1">
                            <a:latin typeface="Cambria Math" panose="02040503050406030204" pitchFamily="18" charset="0"/>
                          </a:rPr>
                          <m:t>⊤</m:t>
                        </m:r>
                      </m:sup>
                    </m:sSup>
                    <m:sSup>
                      <m:sSupPr>
                        <m:ctrlPr>
                          <a:rPr lang="en-US" altLang="zh-CN" sz="2600" b="0" i="1" smtClean="0">
                            <a:latin typeface="Cambria Math" panose="02040503050406030204" pitchFamily="18" charset="0"/>
                            <a:cs typeface="Times New Roman" panose="02020603050405020304" pitchFamily="18" charset="0"/>
                          </a:rPr>
                        </m:ctrlPr>
                      </m:sSupPr>
                      <m:e>
                        <m:r>
                          <a:rPr lang="en-US" altLang="zh-CN" sz="2600" b="1" i="1" smtClean="0">
                            <a:latin typeface="Cambria Math" panose="02040503050406030204" pitchFamily="18" charset="0"/>
                            <a:cs typeface="Times New Roman" panose="02020603050405020304" pitchFamily="18" charset="0"/>
                          </a:rPr>
                          <m:t>𝑼</m:t>
                        </m:r>
                      </m:e>
                      <m:sup>
                        <m:r>
                          <a:rPr lang="zh-CN" altLang="en-US" sz="2400" b="1">
                            <a:latin typeface="Cambria Math" panose="02040503050406030204" pitchFamily="18" charset="0"/>
                          </a:rPr>
                          <m:t>⊤</m:t>
                        </m:r>
                      </m:sup>
                    </m:sSup>
                    <m:r>
                      <a:rPr lang="en-US" altLang="zh-CN" sz="2600" b="1" i="1" smtClean="0">
                        <a:latin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𝒃</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If </a:t>
                </a:r>
                <a:r>
                  <a:rPr lang="en-US" altLang="zh-CN" sz="2600" b="1" i="1" dirty="0">
                    <a:latin typeface="Times New Roman" panose="02020603050405020304" pitchFamily="18" charset="0"/>
                    <a:cs typeface="Times New Roman" panose="02020603050405020304" pitchFamily="18" charset="0"/>
                  </a:rPr>
                  <a:t>U</a:t>
                </a:r>
                <a:r>
                  <a:rPr lang="en-US" altLang="zh-CN" sz="2600" dirty="0">
                    <a:latin typeface="Times New Roman" panose="02020603050405020304" pitchFamily="18" charset="0"/>
                    <a:cs typeface="Times New Roman" panose="02020603050405020304" pitchFamily="18" charset="0"/>
                  </a:rPr>
                  <a:t> produces </a:t>
                </a:r>
                <a:r>
                  <a:rPr lang="en-US" altLang="zh-CN" sz="2600" i="1" dirty="0">
                    <a:latin typeface="Times New Roman" panose="02020603050405020304" pitchFamily="18" charset="0"/>
                    <a:cs typeface="Times New Roman" panose="02020603050405020304" pitchFamily="18" charset="0"/>
                  </a:rPr>
                  <a:t>q</a:t>
                </a:r>
                <a:r>
                  <a:rPr lang="en-US" altLang="zh-CN" sz="2600" dirty="0">
                    <a:latin typeface="Times New Roman" panose="02020603050405020304" pitchFamily="18" charset="0"/>
                    <a:cs typeface="Times New Roman" panose="02020603050405020304" pitchFamily="18" charset="0"/>
                  </a:rPr>
                  <a:t> outputs, then </a:t>
                </a:r>
                <a:r>
                  <a:rPr lang="en-US" altLang="zh-CN" sz="2600" b="1" i="1" dirty="0">
                    <a:latin typeface="Times New Roman" panose="02020603050405020304" pitchFamily="18" charset="0"/>
                    <a:cs typeface="Times New Roman" panose="02020603050405020304" pitchFamily="18" charset="0"/>
                  </a:rPr>
                  <a:t>U</a:t>
                </a:r>
                <a:r>
                  <a:rPr lang="en-US" altLang="zh-CN" sz="2600" dirty="0">
                    <a:latin typeface="Times New Roman" panose="02020603050405020304" pitchFamily="18" charset="0"/>
                    <a:cs typeface="Times New Roman" panose="02020603050405020304" pitchFamily="18" charset="0"/>
                  </a:rPr>
                  <a:t> and </a:t>
                </a:r>
                <a:r>
                  <a:rPr lang="en-US" altLang="zh-CN" sz="2600" b="1" i="1" dirty="0">
                    <a:latin typeface="Times New Roman" panose="02020603050405020304" pitchFamily="18" charset="0"/>
                    <a:cs typeface="Times New Roman" panose="02020603050405020304" pitchFamily="18" charset="0"/>
                  </a:rPr>
                  <a:t>V</a:t>
                </a:r>
                <a:r>
                  <a:rPr lang="en-US" altLang="zh-CN" sz="2600" dirty="0">
                    <a:latin typeface="Times New Roman" panose="02020603050405020304" pitchFamily="18" charset="0"/>
                    <a:cs typeface="Times New Roman" panose="02020603050405020304" pitchFamily="18" charset="0"/>
                  </a:rPr>
                  <a:t> together contain only (</a:t>
                </a:r>
                <a:r>
                  <a:rPr lang="en-US" altLang="zh-CN" sz="2600" i="1" dirty="0" err="1">
                    <a:latin typeface="Times New Roman" panose="02020603050405020304" pitchFamily="18" charset="0"/>
                    <a:cs typeface="Times New Roman" panose="02020603050405020304" pitchFamily="18" charset="0"/>
                  </a:rPr>
                  <a:t>n</a:t>
                </a:r>
                <a:r>
                  <a:rPr lang="en-US" altLang="zh-CN" sz="2600" dirty="0" err="1">
                    <a:latin typeface="Times New Roman" panose="02020603050405020304" pitchFamily="18" charset="0"/>
                    <a:cs typeface="Times New Roman" panose="02020603050405020304" pitchFamily="18" charset="0"/>
                  </a:rPr>
                  <a:t>+</a:t>
                </a:r>
                <a:r>
                  <a:rPr lang="en-US" altLang="zh-CN" sz="2600" i="1" dirty="0" err="1">
                    <a:latin typeface="Times New Roman" panose="02020603050405020304" pitchFamily="18" charset="0"/>
                    <a:cs typeface="Times New Roman" panose="02020603050405020304" pitchFamily="18" charset="0"/>
                  </a:rPr>
                  <a:t>p</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q </a:t>
                </a:r>
                <a:r>
                  <a:rPr lang="en-US" altLang="zh-CN" sz="2600" dirty="0">
                    <a:latin typeface="Times New Roman" panose="02020603050405020304" pitchFamily="18" charset="0"/>
                    <a:cs typeface="Times New Roman" panose="02020603050405020304" pitchFamily="18" charset="0"/>
                  </a:rPr>
                  <a:t>parameters, while </a:t>
                </a:r>
                <a:r>
                  <a:rPr lang="en-US" altLang="zh-CN" sz="2600" b="1" i="1" dirty="0">
                    <a:latin typeface="Times New Roman" panose="02020603050405020304" pitchFamily="18" charset="0"/>
                    <a:cs typeface="Times New Roman" panose="02020603050405020304" pitchFamily="18" charset="0"/>
                  </a:rPr>
                  <a:t>W</a:t>
                </a:r>
                <a:r>
                  <a:rPr lang="en-US" altLang="zh-CN" sz="2600" dirty="0">
                    <a:latin typeface="Times New Roman" panose="02020603050405020304" pitchFamily="18" charset="0"/>
                    <a:cs typeface="Times New Roman" panose="02020603050405020304" pitchFamily="18" charset="0"/>
                  </a:rPr>
                  <a:t> contains </a:t>
                </a:r>
                <a:r>
                  <a:rPr lang="en-US" altLang="zh-CN" sz="2600" i="1" dirty="0">
                    <a:latin typeface="Times New Roman" panose="02020603050405020304" pitchFamily="18" charset="0"/>
                    <a:cs typeface="Times New Roman" panose="02020603050405020304" pitchFamily="18" charset="0"/>
                  </a:rPr>
                  <a:t>np</a:t>
                </a:r>
                <a:r>
                  <a:rPr lang="en-US" altLang="zh-CN" sz="2600" dirty="0">
                    <a:latin typeface="Times New Roman" panose="02020603050405020304" pitchFamily="18" charset="0"/>
                    <a:cs typeface="Times New Roman" panose="02020603050405020304" pitchFamily="18" charset="0"/>
                  </a:rPr>
                  <a:t> parameters. For small </a:t>
                </a:r>
                <a:r>
                  <a:rPr lang="en-US" altLang="zh-CN" sz="2600" i="1" dirty="0">
                    <a:latin typeface="Times New Roman" panose="02020603050405020304" pitchFamily="18" charset="0"/>
                    <a:cs typeface="Times New Roman" panose="02020603050405020304" pitchFamily="18" charset="0"/>
                  </a:rPr>
                  <a:t>q</a:t>
                </a:r>
                <a:r>
                  <a:rPr lang="en-US" altLang="zh-CN" sz="2600" dirty="0">
                    <a:latin typeface="Times New Roman" panose="02020603050405020304" pitchFamily="18" charset="0"/>
                    <a:cs typeface="Times New Roman" panose="02020603050405020304" pitchFamily="18" charset="0"/>
                  </a:rPr>
                  <a:t>, this can be a considerable saving in parameters. It comes at the cost of constraining the linear transformation to be low-rank, but these low-rank relationships are often suﬃcient. Linear hidden units thus oﬀer an eﬀective way of reducing the number of parameters in a network.</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9662502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6.3.3 Other Hidden Units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marL="0" indent="0" algn="just">
                  <a:lnSpc>
                    <a:spcPct val="125000"/>
                  </a:lnSpc>
                  <a:spcBef>
                    <a:spcPts val="0"/>
                  </a:spcBef>
                  <a:buClr>
                    <a:srgbClr val="FF0000"/>
                  </a:buClr>
                  <a:buNone/>
                </a:pPr>
                <a:r>
                  <a:rPr lang="zh-CN" altLang="en-US" sz="2600" b="0" dirty="0">
                    <a:cs typeface="Times New Roman" panose="02020603050405020304" pitchFamily="18" charset="0"/>
                  </a:rPr>
                  <a:t>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units are another kind of unit that is usually used as an output (as described in Sec. </a:t>
                </a:r>
                <a:r>
                  <a:rPr lang="en-US" altLang="zh-CN" sz="2600" dirty="0">
                    <a:solidFill>
                      <a:srgbClr val="FF0000"/>
                    </a:solidFill>
                    <a:latin typeface="Times New Roman" panose="02020603050405020304" pitchFamily="18" charset="0"/>
                    <a:cs typeface="Times New Roman" panose="02020603050405020304" pitchFamily="18" charset="0"/>
                  </a:rPr>
                  <a:t>6.2.2.3</a:t>
                </a:r>
                <a:r>
                  <a:rPr lang="en-US" altLang="zh-CN" sz="2600" dirty="0">
                    <a:latin typeface="Times New Roman" panose="02020603050405020304" pitchFamily="18" charset="0"/>
                    <a:cs typeface="Times New Roman" panose="02020603050405020304" pitchFamily="18" charset="0"/>
                  </a:rPr>
                  <a:t>) but may sometimes be used as a hidden unit.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units naturally represent a probability distribution over a discrete variable with </a:t>
                </a:r>
                <a:r>
                  <a:rPr lang="en-US" altLang="zh-CN" sz="2600" i="1" dirty="0">
                    <a:latin typeface="Times New Roman" panose="02020603050405020304" pitchFamily="18" charset="0"/>
                    <a:cs typeface="Times New Roman" panose="02020603050405020304" pitchFamily="18" charset="0"/>
                  </a:rPr>
                  <a:t>k</a:t>
                </a:r>
                <a:r>
                  <a:rPr lang="en-US" altLang="zh-CN" sz="2600" dirty="0">
                    <a:latin typeface="Times New Roman" panose="02020603050405020304" pitchFamily="18" charset="0"/>
                    <a:cs typeface="Times New Roman" panose="02020603050405020304" pitchFamily="18" charset="0"/>
                  </a:rPr>
                  <a:t> possible values, so they may be used as a kind of switch. These kinds of hidden units are usually only used in more advanced architectures that explicitly learn to manipulate memory, described in Sec. </a:t>
                </a:r>
                <a:r>
                  <a:rPr lang="en-US" altLang="zh-CN" sz="2600" dirty="0">
                    <a:solidFill>
                      <a:srgbClr val="FF0000"/>
                    </a:solidFill>
                    <a:latin typeface="Times New Roman" panose="02020603050405020304" pitchFamily="18" charset="0"/>
                    <a:cs typeface="Times New Roman" panose="02020603050405020304" pitchFamily="18" charset="0"/>
                  </a:rPr>
                  <a:t>10.12</a:t>
                </a:r>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 few other reasonably common hidden unit types include:</a:t>
                </a:r>
              </a:p>
              <a:p>
                <a:pPr marL="457200" indent="-457200" algn="just">
                  <a:lnSpc>
                    <a:spcPct val="125000"/>
                  </a:lnSpc>
                  <a:spcBef>
                    <a:spcPts val="0"/>
                  </a:spcBef>
                  <a:buFont typeface="Arial" panose="020B0604020202020204" pitchFamily="34" charset="0"/>
                  <a:buChar char="•"/>
                </a:pPr>
                <a:r>
                  <a:rPr lang="en-US" altLang="zh-CN" sz="2600" i="1" dirty="0">
                    <a:latin typeface="Times New Roman" panose="02020603050405020304" pitchFamily="18" charset="0"/>
                    <a:cs typeface="Times New Roman" panose="02020603050405020304" pitchFamily="18" charset="0"/>
                  </a:rPr>
                  <a:t>Radial basis function </a:t>
                </a:r>
                <a:r>
                  <a:rPr lang="en-US" altLang="zh-CN" sz="2600" dirty="0">
                    <a:latin typeface="Times New Roman" panose="02020603050405020304" pitchFamily="18" charset="0"/>
                    <a:cs typeface="Times New Roman" panose="02020603050405020304" pitchFamily="18" charset="0"/>
                  </a:rPr>
                  <a:t>or </a:t>
                </a:r>
                <a:r>
                  <a:rPr lang="en-US" altLang="zh-CN" sz="2600" i="1" dirty="0">
                    <a:latin typeface="Times New Roman" panose="02020603050405020304" pitchFamily="18" charset="0"/>
                    <a:cs typeface="Times New Roman" panose="02020603050405020304" pitchFamily="18" charset="0"/>
                  </a:rPr>
                  <a:t>RBF</a:t>
                </a:r>
                <a:r>
                  <a:rPr lang="en-US" altLang="zh-CN" sz="2600" dirty="0">
                    <a:latin typeface="Times New Roman" panose="02020603050405020304" pitchFamily="18" charset="0"/>
                    <a:cs typeface="Times New Roman" panose="02020603050405020304" pitchFamily="18" charset="0"/>
                  </a:rPr>
                  <a:t> unit: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h</m:t>
                        </m:r>
                      </m:e>
                      <m:sub>
                        <m:r>
                          <a:rPr lang="en-US" altLang="zh-CN" sz="2600" b="0" i="1" smtClean="0">
                            <a:latin typeface="Cambria Math" panose="02040503050406030204" pitchFamily="18" charset="0"/>
                            <a:cs typeface="Times New Roman" panose="02020603050405020304" pitchFamily="18" charset="0"/>
                          </a:rPr>
                          <m:t>𝑖</m:t>
                        </m:r>
                      </m:sub>
                    </m:sSub>
                    <m:r>
                      <a:rPr lang="en-US" altLang="zh-CN" sz="2600" b="0" i="1" smtClean="0">
                        <a:latin typeface="Cambria Math" panose="02040503050406030204" pitchFamily="18" charset="0"/>
                        <a:cs typeface="Times New Roman" panose="02020603050405020304" pitchFamily="18" charset="0"/>
                      </a:rPr>
                      <m:t>=</m:t>
                    </m:r>
                    <m:r>
                      <m:rPr>
                        <m:sty m:val="p"/>
                      </m:rPr>
                      <a:rPr lang="en-US" altLang="zh-CN" sz="2600" b="0" i="0" smtClean="0">
                        <a:latin typeface="Cambria Math" panose="02040503050406030204" pitchFamily="18" charset="0"/>
                        <a:cs typeface="Times New Roman" panose="02020603050405020304" pitchFamily="18" charset="0"/>
                      </a:rPr>
                      <m:t>exp</m:t>
                    </m:r>
                    <m:r>
                      <a:rPr lang="en-US" altLang="zh-CN" sz="2600" b="0" i="0"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m:t>
                    </m:r>
                    <m:f>
                      <m:fPr>
                        <m:ctrlPr>
                          <a:rPr lang="en-US" altLang="zh-CN" sz="2600" i="1" smtClean="0">
                            <a:latin typeface="Cambria Math" panose="02040503050406030204" pitchFamily="18" charset="0"/>
                            <a:cs typeface="Times New Roman" panose="02020603050405020304" pitchFamily="18" charset="0"/>
                          </a:rPr>
                        </m:ctrlPr>
                      </m:fPr>
                      <m:num>
                        <m:r>
                          <a:rPr lang="en-US" altLang="zh-CN" sz="2600" b="0" i="1" smtClean="0">
                            <a:latin typeface="Cambria Math" panose="02040503050406030204" pitchFamily="18" charset="0"/>
                            <a:cs typeface="Times New Roman" panose="02020603050405020304" pitchFamily="18" charset="0"/>
                          </a:rPr>
                          <m:t>1</m:t>
                        </m:r>
                      </m:num>
                      <m:den>
                        <m:sSubSup>
                          <m:sSubSupPr>
                            <m:ctrlPr>
                              <a:rPr lang="en-US" altLang="zh-CN" sz="2600" b="0" i="1" smtClean="0">
                                <a:latin typeface="Cambria Math" panose="02040503050406030204" pitchFamily="18" charset="0"/>
                                <a:cs typeface="Times New Roman" panose="02020603050405020304" pitchFamily="18" charset="0"/>
                              </a:rPr>
                            </m:ctrlPr>
                          </m:sSubSupPr>
                          <m:e>
                            <m:r>
                              <a:rPr lang="zh-CN" altLang="en-US" sz="2600" b="0" i="1" smtClean="0">
                                <a:latin typeface="Cambria Math" panose="02040503050406030204" pitchFamily="18" charset="0"/>
                                <a:cs typeface="Times New Roman" panose="02020603050405020304" pitchFamily="18" charset="0"/>
                              </a:rPr>
                              <m:t>𝜎</m:t>
                            </m:r>
                          </m:e>
                          <m:sub>
                            <m:r>
                              <a:rPr lang="en-US" altLang="zh-CN" sz="2600" b="0" i="1" smtClean="0">
                                <a:latin typeface="Cambria Math" panose="02040503050406030204" pitchFamily="18" charset="0"/>
                                <a:cs typeface="Times New Roman" panose="02020603050405020304" pitchFamily="18" charset="0"/>
                              </a:rPr>
                              <m:t>𝑖</m:t>
                            </m:r>
                          </m:sub>
                          <m:sup>
                            <m:r>
                              <a:rPr lang="en-US" altLang="zh-CN" sz="2600" b="0" i="1" smtClean="0">
                                <a:latin typeface="Cambria Math" panose="02040503050406030204" pitchFamily="18" charset="0"/>
                                <a:cs typeface="Times New Roman" panose="02020603050405020304" pitchFamily="18" charset="0"/>
                              </a:rPr>
                              <m:t>2</m:t>
                            </m:r>
                          </m:sup>
                        </m:sSubSup>
                      </m:den>
                    </m:f>
                    <m:sSup>
                      <m:sSupPr>
                        <m:ctrlPr>
                          <a:rPr lang="en-US" altLang="zh-CN" sz="2600" b="0" i="1" smtClean="0">
                            <a:latin typeface="Cambria Math" panose="02040503050406030204" pitchFamily="18" charset="0"/>
                            <a:cs typeface="Times New Roman" panose="02020603050405020304" pitchFamily="18" charset="0"/>
                          </a:rPr>
                        </m:ctrlPr>
                      </m:sSupPr>
                      <m:e>
                        <m:d>
                          <m:dPr>
                            <m:begChr m:val="‖"/>
                            <m:endChr m:val="‖"/>
                            <m:ctrlPr>
                              <a:rPr lang="en-US" altLang="zh-CN" sz="2600" b="0" i="1" smtClean="0">
                                <a:latin typeface="Cambria Math" panose="02040503050406030204" pitchFamily="18" charset="0"/>
                                <a:cs typeface="Times New Roman" panose="02020603050405020304" pitchFamily="18" charset="0"/>
                              </a:rPr>
                            </m:ctrlPr>
                          </m:dPr>
                          <m:e>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1" i="1">
                                    <a:latin typeface="Cambria Math" panose="02040503050406030204" pitchFamily="18" charset="0"/>
                                    <a:cs typeface="Times New Roman" panose="02020603050405020304" pitchFamily="18" charset="0"/>
                                  </a:rPr>
                                  <m:t>𝑾</m:t>
                                </m:r>
                              </m:e>
                              <m:sub>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𝑖</m:t>
                                </m:r>
                              </m:sub>
                            </m:sSub>
                            <m:r>
                              <a:rPr lang="en-US" altLang="zh-CN" sz="2600" b="0"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𝒙</m:t>
                            </m:r>
                          </m:e>
                        </m:d>
                      </m:e>
                      <m:sup>
                        <m:r>
                          <a:rPr lang="en-US" altLang="zh-CN" sz="2600" b="0" i="1" smtClean="0">
                            <a:latin typeface="Cambria Math" panose="02040503050406030204" pitchFamily="18" charset="0"/>
                            <a:cs typeface="Times New Roman" panose="02020603050405020304" pitchFamily="18" charset="0"/>
                          </a:rPr>
                          <m:t>2</m:t>
                        </m:r>
                      </m:sup>
                    </m:sSup>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This function becomes more active as </a:t>
                </a:r>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approaches a template</a:t>
                </a:r>
                <a:r>
                  <a:rPr lang="en-US" altLang="zh-CN" sz="2600" dirty="0">
                    <a:cs typeface="Times New Roman" panose="02020603050405020304" pitchFamily="18" charset="0"/>
                  </a:rPr>
                  <a:t>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a:rPr lang="en-US" altLang="zh-CN" sz="2600" b="1" i="1">
                            <a:latin typeface="Cambria Math" panose="02040503050406030204" pitchFamily="18" charset="0"/>
                            <a:cs typeface="Times New Roman" panose="02020603050405020304" pitchFamily="18" charset="0"/>
                          </a:rPr>
                          <m:t>𝑾</m:t>
                        </m:r>
                      </m:e>
                      <m:sub>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Because it saturates to 0 for most x, it can be diﬃcult to optimize.</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t="-594"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739175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7EAA5460-BC9A-4BB8-8013-2382C0EAB143}"/>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 Deep Feedforward Networks</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indent="0" algn="just">
                  <a:lnSpc>
                    <a:spcPct val="125000"/>
                  </a:lnSpc>
                  <a:spcBef>
                    <a:spcPts val="0"/>
                  </a:spcBef>
                  <a:buClr>
                    <a:srgbClr val="FF0000"/>
                  </a:buClr>
                  <a:buNone/>
                </a:pPr>
                <a:r>
                  <a:rPr lang="en-US" altLang="zh-CN" sz="2600" dirty="0"/>
                  <a:t>The learning algorithm must decide how to use those layers to produce the desired output, but the training data does not say what each individual layer should do. Instead, the learning algorithm must decide how to use these layers to best implement an approximation of </a:t>
                </a:r>
                <a14:m>
                  <m:oMath xmlns:m="http://schemas.openxmlformats.org/officeDocument/2006/math">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𝑓</m:t>
                        </m:r>
                      </m:e>
                      <m:sup>
                        <m:r>
                          <a:rPr lang="en-US" altLang="zh-CN" sz="2600" i="1">
                            <a:latin typeface="Cambria Math" panose="02040503050406030204" pitchFamily="18" charset="0"/>
                          </a:rPr>
                          <m:t>∗</m:t>
                        </m:r>
                      </m:sup>
                    </m:sSup>
                  </m:oMath>
                </a14:m>
                <a:r>
                  <a:rPr lang="en-US" altLang="zh-CN" sz="2600" dirty="0"/>
                  <a:t>. Because the training data does not show the desired output for each of these layers, these layers are called </a:t>
                </a:r>
                <a:r>
                  <a:rPr lang="en-US" altLang="zh-CN" sz="2600" i="1" dirty="0"/>
                  <a:t>hidden layers</a:t>
                </a:r>
                <a:r>
                  <a:rPr lang="en-US" altLang="zh-CN" sz="2600" dirty="0"/>
                  <a:t>.</a:t>
                </a:r>
              </a:p>
              <a:p>
                <a:pPr marL="0" indent="0" algn="just">
                  <a:lnSpc>
                    <a:spcPct val="125000"/>
                  </a:lnSpc>
                  <a:spcBef>
                    <a:spcPts val="0"/>
                  </a:spcBef>
                  <a:buClr>
                    <a:srgbClr val="FF0000"/>
                  </a:buClr>
                  <a:buNone/>
                </a:pPr>
                <a:r>
                  <a:rPr lang="en-US" altLang="zh-CN" sz="2600" dirty="0"/>
                  <a:t>        Finally, these networks are called </a:t>
                </a:r>
                <a:r>
                  <a:rPr lang="en-US" altLang="zh-CN" sz="2600" i="1" dirty="0"/>
                  <a:t>neural</a:t>
                </a:r>
                <a:r>
                  <a:rPr lang="en-US" altLang="zh-CN" sz="2600" dirty="0"/>
                  <a:t> because they are loosely inspired by neuroscience. Each hidden layer of the network is typically vector-valued. The dimensionality of these hidden layers determines the </a:t>
                </a:r>
                <a:r>
                  <a:rPr lang="en-US" altLang="zh-CN" sz="2600" i="1" dirty="0"/>
                  <a:t>width</a:t>
                </a:r>
                <a:r>
                  <a:rPr lang="en-US" altLang="zh-CN" sz="2600" dirty="0"/>
                  <a:t> of the model. Each element of the vector may be interpreted as playing a role analogous to a neuron. </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3"/>
                <a:stretch>
                  <a:fillRect l="-962" r="-962"/>
                </a:stretch>
              </a:blipFill>
            </p:spPr>
            <p:txBody>
              <a:bodyPr/>
              <a:lstStyle/>
              <a:p>
                <a:r>
                  <a:rPr lang="zh-CN" altLang="en-US">
                    <a:noFill/>
                  </a:rPr>
                  <a:t> </a:t>
                </a:r>
              </a:p>
            </p:txBody>
          </p:sp>
        </mc:Fallback>
      </mc:AlternateContent>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6.3.3 Other Hidden Units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457200" indent="-457200" algn="just">
                  <a:lnSpc>
                    <a:spcPct val="125000"/>
                  </a:lnSpc>
                  <a:spcBef>
                    <a:spcPts val="0"/>
                  </a:spcBef>
                  <a:buFont typeface="Arial" panose="020B0604020202020204" pitchFamily="34" charset="0"/>
                  <a:buChar char="•"/>
                </a:pP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𝑆𝑜𝑓𝑡𝑝𝑙𝑢𝑠</m:t>
                    </m:r>
                  </m:oMath>
                </a14:m>
                <a:r>
                  <a:rPr lang="en-US" altLang="zh-CN" sz="26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𝑔</m:t>
                    </m:r>
                    <m:d>
                      <m:dPr>
                        <m:ctrlPr>
                          <a:rPr lang="en-US" altLang="zh-CN" sz="2600" i="1" smtClean="0">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𝑎</m:t>
                        </m:r>
                      </m:e>
                    </m:d>
                    <m:r>
                      <a:rPr lang="en-US" altLang="zh-CN" sz="2600" b="0" i="1" smtClean="0">
                        <a:latin typeface="Cambria Math" panose="02040503050406030204" pitchFamily="18" charset="0"/>
                        <a:cs typeface="Times New Roman" panose="02020603050405020304" pitchFamily="18" charset="0"/>
                      </a:rPr>
                      <m:t>=</m:t>
                    </m:r>
                    <m:r>
                      <a:rPr lang="zh-CN" altLang="en-US" sz="2600" b="0" i="1" smtClean="0">
                        <a:latin typeface="Cambria Math" panose="02040503050406030204" pitchFamily="18" charset="0"/>
                        <a:cs typeface="Times New Roman" panose="02020603050405020304" pitchFamily="18" charset="0"/>
                      </a:rPr>
                      <m:t>𝜁</m:t>
                    </m:r>
                    <m:d>
                      <m:dPr>
                        <m:ctrlPr>
                          <a:rPr lang="en-US" altLang="zh-CN" sz="2600" i="1" smtClean="0">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𝑎</m:t>
                        </m:r>
                      </m:e>
                    </m:d>
                    <m:r>
                      <a:rPr lang="en-US" altLang="zh-CN" sz="2600" b="0" i="1" smtClean="0">
                        <a:latin typeface="Cambria Math" panose="02040503050406030204" pitchFamily="18" charset="0"/>
                        <a:cs typeface="Times New Roman" panose="02020603050405020304" pitchFamily="18" charset="0"/>
                      </a:rPr>
                      <m:t>=</m:t>
                    </m:r>
                    <m:r>
                      <m:rPr>
                        <m:sty m:val="p"/>
                      </m:rPr>
                      <a:rPr lang="en-US" altLang="zh-CN" sz="2600" b="0" i="0" smtClean="0">
                        <a:latin typeface="Cambria Math" panose="02040503050406030204" pitchFamily="18" charset="0"/>
                        <a:cs typeface="Times New Roman" panose="02020603050405020304" pitchFamily="18" charset="0"/>
                      </a:rPr>
                      <m:t>log</m:t>
                    </m:r>
                    <m:r>
                      <a:rPr lang="en-US" altLang="zh-CN" sz="2600" b="0" i="0" smtClean="0">
                        <a:latin typeface="Cambria Math" panose="02040503050406030204" pitchFamily="18" charset="0"/>
                        <a:cs typeface="Times New Roman" panose="02020603050405020304" pitchFamily="18" charset="0"/>
                      </a:rPr>
                      <m:t>(1+</m:t>
                    </m:r>
                    <m:sSup>
                      <m:sSupPr>
                        <m:ctrlPr>
                          <a:rPr lang="en-US" altLang="zh-CN" sz="2600" i="1" smtClean="0">
                            <a:latin typeface="Cambria Math" panose="02040503050406030204" pitchFamily="18" charset="0"/>
                            <a:cs typeface="Times New Roman" panose="02020603050405020304" pitchFamily="18" charset="0"/>
                          </a:rPr>
                        </m:ctrlPr>
                      </m:sSupPr>
                      <m:e>
                        <m:r>
                          <a:rPr lang="en-US" altLang="zh-CN" sz="2600" b="0" i="1" smtClean="0">
                            <a:latin typeface="Cambria Math" panose="02040503050406030204" pitchFamily="18" charset="0"/>
                            <a:cs typeface="Times New Roman" panose="02020603050405020304" pitchFamily="18" charset="0"/>
                          </a:rPr>
                          <m:t>𝑒</m:t>
                        </m:r>
                      </m:e>
                      <m:sup>
                        <m:r>
                          <a:rPr lang="en-US" altLang="zh-CN" sz="2600" b="0" i="1" smtClean="0">
                            <a:latin typeface="Cambria Math" panose="02040503050406030204" pitchFamily="18" charset="0"/>
                            <a:cs typeface="Times New Roman" panose="02020603050405020304" pitchFamily="18" charset="0"/>
                          </a:rPr>
                          <m:t>𝑎</m:t>
                        </m:r>
                      </m:sup>
                    </m:sSup>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This is a smooth version of the rectiﬁer, introduced by </a:t>
                </a:r>
                <a:r>
                  <a:rPr lang="en-US" altLang="zh-CN" sz="2600" dirty="0">
                    <a:solidFill>
                      <a:srgbClr val="00FF00"/>
                    </a:solidFill>
                    <a:latin typeface="Times New Roman" panose="02020603050405020304" pitchFamily="18" charset="0"/>
                    <a:cs typeface="Times New Roman" panose="02020603050405020304" pitchFamily="18" charset="0"/>
                  </a:rPr>
                  <a:t>Dugas </a:t>
                </a:r>
                <a:r>
                  <a:rPr lang="en-US" altLang="zh-CN" sz="2600" i="1" dirty="0">
                    <a:solidFill>
                      <a:srgbClr val="00FF00"/>
                    </a:solidFill>
                    <a:latin typeface="Times New Roman" panose="02020603050405020304" pitchFamily="18" charset="0"/>
                    <a:cs typeface="Times New Roman" panose="02020603050405020304" pitchFamily="18" charset="0"/>
                  </a:rPr>
                  <a:t>et al.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2001</a:t>
                </a:r>
                <a:r>
                  <a:rPr lang="en-US" altLang="zh-CN" sz="2600" dirty="0">
                    <a:latin typeface="Times New Roman" panose="02020603050405020304" pitchFamily="18" charset="0"/>
                    <a:cs typeface="Times New Roman" panose="02020603050405020304" pitchFamily="18" charset="0"/>
                  </a:rPr>
                  <a:t>) for function approximation and by </a:t>
                </a:r>
                <a:r>
                  <a:rPr lang="en-US" altLang="zh-CN" sz="2600" dirty="0">
                    <a:solidFill>
                      <a:srgbClr val="00FF00"/>
                    </a:solidFill>
                    <a:latin typeface="Times New Roman" panose="02020603050405020304" pitchFamily="18" charset="0"/>
                    <a:cs typeface="Times New Roman" panose="02020603050405020304" pitchFamily="18" charset="0"/>
                  </a:rPr>
                  <a:t>Nair and Hinton</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2010</a:t>
                </a:r>
                <a:r>
                  <a:rPr lang="en-US" altLang="zh-CN" sz="2600" dirty="0">
                    <a:latin typeface="Times New Roman" panose="02020603050405020304" pitchFamily="18" charset="0"/>
                    <a:cs typeface="Times New Roman" panose="02020603050405020304" pitchFamily="18" charset="0"/>
                  </a:rPr>
                  <a:t>) for the conditional distributions of undirected probabilistic models. </a:t>
                </a:r>
                <a:r>
                  <a:rPr lang="en-US" altLang="zh-CN" sz="2600" dirty="0" err="1">
                    <a:solidFill>
                      <a:srgbClr val="00FF00"/>
                    </a:solidFill>
                    <a:latin typeface="Times New Roman" panose="02020603050405020304" pitchFamily="18" charset="0"/>
                    <a:cs typeface="Times New Roman" panose="02020603050405020304" pitchFamily="18" charset="0"/>
                  </a:rPr>
                  <a:t>Glorot</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2011a</a:t>
                </a:r>
                <a:r>
                  <a:rPr lang="en-US" altLang="zh-CN" sz="2600" dirty="0">
                    <a:latin typeface="Times New Roman" panose="02020603050405020304" pitchFamily="18" charset="0"/>
                    <a:cs typeface="Times New Roman" panose="02020603050405020304" pitchFamily="18" charset="0"/>
                  </a:rPr>
                  <a:t>) compared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softplus</m:t>
                    </m:r>
                  </m:oMath>
                </a14:m>
                <a:r>
                  <a:rPr lang="en-US" altLang="zh-CN" sz="2600" dirty="0">
                    <a:latin typeface="Times New Roman" panose="02020603050405020304" pitchFamily="18" charset="0"/>
                    <a:cs typeface="Times New Roman" panose="02020603050405020304" pitchFamily="18" charset="0"/>
                  </a:rPr>
                  <a:t> and rectiﬁer and found better results with the latter. The use of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softplus</m:t>
                    </m:r>
                  </m:oMath>
                </a14:m>
                <a:r>
                  <a:rPr lang="en-US" altLang="zh-CN" sz="2600" dirty="0">
                    <a:latin typeface="Times New Roman" panose="02020603050405020304" pitchFamily="18" charset="0"/>
                    <a:cs typeface="Times New Roman" panose="02020603050405020304" pitchFamily="18" charset="0"/>
                  </a:rPr>
                  <a:t> is generally discouraged.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softplus</m:t>
                    </m:r>
                  </m:oMath>
                </a14:m>
                <a:r>
                  <a:rPr lang="en-US" altLang="zh-CN" sz="2600" dirty="0">
                    <a:latin typeface="Times New Roman" panose="02020603050405020304" pitchFamily="18" charset="0"/>
                    <a:cs typeface="Times New Roman" panose="02020603050405020304" pitchFamily="18" charset="0"/>
                  </a:rPr>
                  <a:t> demonstrates that the performance of hidden unit types can be very counterintuitive—one might expect it to have an advantage over the rectiﬁer due to being diﬀerentiable everywhere or due to saturating less completely, but empirically it does not.</a:t>
                </a:r>
              </a:p>
              <a:p>
                <a:pPr algn="just">
                  <a:lnSpc>
                    <a:spcPct val="125000"/>
                  </a:lnSpc>
                  <a:spcBef>
                    <a:spcPts val="0"/>
                  </a:spcBef>
                  <a:buFont typeface="Wingdings" panose="05000000000000000000" pitchFamily="2" charset="2"/>
                  <a:buChar char="l"/>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r="-1710"/>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4669278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6.3.3 Other Hidden Units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457200" indent="-457200" algn="just">
                  <a:lnSpc>
                    <a:spcPct val="125000"/>
                  </a:lnSpc>
                  <a:spcBef>
                    <a:spcPts val="0"/>
                  </a:spcBef>
                  <a:buFont typeface="Arial" panose="020B0604020202020204" pitchFamily="34" charset="0"/>
                  <a:buChar char="•"/>
                </a:pPr>
                <a:r>
                  <a:rPr lang="en-US" altLang="zh-CN" sz="2600" i="1" dirty="0">
                    <a:latin typeface="Times New Roman" panose="02020603050405020304" pitchFamily="18" charset="0"/>
                    <a:cs typeface="Times New Roman" panose="02020603050405020304" pitchFamily="18" charset="0"/>
                  </a:rPr>
                  <a:t>Hard tanh</a:t>
                </a:r>
                <a:r>
                  <a:rPr lang="en-US" altLang="zh-CN" sz="2600" dirty="0">
                    <a:latin typeface="Times New Roman" panose="02020603050405020304" pitchFamily="18" charset="0"/>
                    <a:cs typeface="Times New Roman" panose="02020603050405020304" pitchFamily="18" charset="0"/>
                  </a:rPr>
                  <a:t>: this is shaped similarly to the tanh and the rectifier but unlike the latter, it is bounded,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𝑔</m:t>
                    </m:r>
                    <m:d>
                      <m:dPr>
                        <m:ctrlPr>
                          <a:rPr lang="en-US" altLang="zh-CN" sz="2600" b="0" i="1" smtClean="0">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𝑎</m:t>
                        </m:r>
                      </m:e>
                    </m:d>
                    <m:r>
                      <a:rPr lang="en-US" altLang="zh-CN" sz="2600" b="0" i="1" smtClean="0">
                        <a:latin typeface="Cambria Math" panose="02040503050406030204" pitchFamily="18" charset="0"/>
                        <a:cs typeface="Times New Roman" panose="02020603050405020304" pitchFamily="18" charset="0"/>
                      </a:rPr>
                      <m:t>=</m:t>
                    </m:r>
                    <m:r>
                      <m:rPr>
                        <m:sty m:val="p"/>
                      </m:rPr>
                      <a:rPr lang="en-US" altLang="zh-CN" sz="2600" b="0" i="0" smtClean="0">
                        <a:latin typeface="Cambria Math" panose="02040503050406030204" pitchFamily="18" charset="0"/>
                        <a:cs typeface="Times New Roman" panose="02020603050405020304" pitchFamily="18" charset="0"/>
                      </a:rPr>
                      <m:t>max</m:t>
                    </m:r>
                    <m:r>
                      <a:rPr lang="en-US" altLang="zh-CN" sz="2600" b="0" i="0" smtClean="0">
                        <a:latin typeface="Cambria Math" panose="02040503050406030204" pitchFamily="18" charset="0"/>
                        <a:cs typeface="Times New Roman" panose="02020603050405020304" pitchFamily="18" charset="0"/>
                      </a:rPr>
                      <m:t>(−1,</m:t>
                    </m:r>
                    <m:r>
                      <m:rPr>
                        <m:sty m:val="p"/>
                      </m:rPr>
                      <a:rPr lang="en-US" altLang="zh-CN" sz="2600" b="0" i="0" smtClean="0">
                        <a:latin typeface="Cambria Math" panose="02040503050406030204" pitchFamily="18" charset="0"/>
                        <a:cs typeface="Times New Roman" panose="02020603050405020304" pitchFamily="18" charset="0"/>
                      </a:rPr>
                      <m:t>min</m:t>
                    </m:r>
                    <m:d>
                      <m:dPr>
                        <m:ctrlPr>
                          <a:rPr lang="en-US" altLang="zh-CN" sz="2600" b="0" i="1" smtClean="0">
                            <a:latin typeface="Cambria Math" panose="02040503050406030204" pitchFamily="18" charset="0"/>
                            <a:cs typeface="Times New Roman" panose="02020603050405020304" pitchFamily="18" charset="0"/>
                          </a:rPr>
                        </m:ctrlPr>
                      </m:dPr>
                      <m:e>
                        <m:r>
                          <a:rPr lang="en-US" altLang="zh-CN" sz="2600" b="0" i="0" smtClean="0">
                            <a:latin typeface="Cambria Math" panose="02040503050406030204" pitchFamily="18" charset="0"/>
                            <a:cs typeface="Times New Roman" panose="02020603050405020304" pitchFamily="18" charset="0"/>
                          </a:rPr>
                          <m:t>1,</m:t>
                        </m:r>
                        <m:r>
                          <m:rPr>
                            <m:sty m:val="p"/>
                          </m:rPr>
                          <a:rPr lang="en-US" altLang="zh-CN" sz="2600" b="0" i="0" smtClean="0">
                            <a:latin typeface="Cambria Math" panose="02040503050406030204" pitchFamily="18" charset="0"/>
                            <a:cs typeface="Times New Roman" panose="02020603050405020304" pitchFamily="18" charset="0"/>
                          </a:rPr>
                          <m:t>a</m:t>
                        </m:r>
                      </m:e>
                    </m:d>
                    <m:r>
                      <a:rPr lang="en-US" altLang="zh-CN" sz="2600" b="0" i="0"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It was introduced by </a:t>
                </a:r>
                <a:r>
                  <a:rPr lang="en-US" altLang="zh-CN" sz="2600" dirty="0" err="1">
                    <a:solidFill>
                      <a:srgbClr val="00FF00"/>
                    </a:solidFill>
                    <a:latin typeface="Times New Roman" panose="02020603050405020304" pitchFamily="18" charset="0"/>
                    <a:cs typeface="Times New Roman" panose="02020603050405020304" pitchFamily="18" charset="0"/>
                  </a:rPr>
                  <a:t>Collobert</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2004</a:t>
                </a:r>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Hidden unit design remains an active area of research and many useful hidden unit types remain to be discovered.</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2129811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a:t>
            </a:r>
            <a:r>
              <a:rPr lang="en-US" altLang="zh-CN" sz="2400" dirty="0" err="1"/>
              <a:t>Shiyong</a:t>
            </a:r>
            <a:r>
              <a:rPr lang="en-US" altLang="zh-CN" sz="2400" dirty="0"/>
              <a:t> </a:t>
            </a:r>
            <a:r>
              <a:rPr lang="en-US" altLang="zh-CN" sz="2400" dirty="0" err="1"/>
              <a:t>Xiu</a:t>
            </a:r>
            <a:endParaRPr lang="en-US" altLang="zh-CN" sz="2400" dirty="0"/>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a:spLocks/>
          </p:cNvSpPr>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6.4 Architecture Design</a:t>
            </a:r>
            <a:endParaRPr lang="zh-CN" altLang="en-US" sz="3600" dirty="0"/>
          </a:p>
        </p:txBody>
      </p:sp>
      <p:sp>
        <p:nvSpPr>
          <p:cNvPr id="8" name="文本框 7"/>
          <p:cNvSpPr txBox="1"/>
          <p:nvPr/>
        </p:nvSpPr>
        <p:spPr>
          <a:xfrm>
            <a:off x="377072" y="544852"/>
            <a:ext cx="11208470"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6 Deep </a:t>
            </a:r>
            <a:r>
              <a:rPr lang="en-US" altLang="zh-CN" sz="4400" b="1" dirty="0" err="1">
                <a:latin typeface="Times New Roman" panose="02020603050405020304" pitchFamily="18" charset="0"/>
                <a:cs typeface="Times New Roman" panose="02020603050405020304" pitchFamily="18" charset="0"/>
              </a:rPr>
              <a:t>Feedforward</a:t>
            </a:r>
            <a:r>
              <a:rPr lang="en-US" altLang="zh-CN" sz="4400" b="1" dirty="0">
                <a:latin typeface="Times New Roman" panose="02020603050405020304" pitchFamily="18" charset="0"/>
                <a:cs typeface="Times New Roman" panose="02020603050405020304" pitchFamily="18" charset="0"/>
              </a:rPr>
              <a:t> Networks</a:t>
            </a:r>
            <a:endParaRPr lang="zh-CN" altLang="en-US"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17534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6.4 Architecture Design</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Another key design consideration for neural networks is determining the architecture. The word </a:t>
            </a:r>
            <a:r>
              <a:rPr lang="en-US" altLang="zh-CN" sz="2600" i="1" dirty="0">
                <a:latin typeface="Times New Roman" panose="02020603050405020304" pitchFamily="18" charset="0"/>
                <a:cs typeface="Times New Roman" panose="02020603050405020304" pitchFamily="18" charset="0"/>
              </a:rPr>
              <a:t>architecture</a:t>
            </a:r>
            <a:r>
              <a:rPr lang="en-US" altLang="zh-CN" sz="2600" dirty="0">
                <a:latin typeface="Times New Roman" panose="02020603050405020304" pitchFamily="18" charset="0"/>
                <a:cs typeface="Times New Roman" panose="02020603050405020304" pitchFamily="18" charset="0"/>
              </a:rPr>
              <a:t> refers to the overall structure of the network: how many units it should have and how these units should be connected to each other.</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Most neural networks are organized into groups of units called layers. Most neural network architectures arrange these layers in a chain structure, with each layer being a function of the layer that preceded it. In this structure, the first layer is given by</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second layer is given by</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5" name="图片 4"/>
          <p:cNvPicPr>
            <a:picLocks noChangeAspect="1"/>
          </p:cNvPicPr>
          <p:nvPr/>
        </p:nvPicPr>
        <p:blipFill>
          <a:blip r:embed="rId3"/>
          <a:stretch>
            <a:fillRect/>
          </a:stretch>
        </p:blipFill>
        <p:spPr>
          <a:xfrm>
            <a:off x="3314915" y="4278591"/>
            <a:ext cx="7191375" cy="600075"/>
          </a:xfrm>
          <a:prstGeom prst="rect">
            <a:avLst/>
          </a:prstGeom>
        </p:spPr>
      </p:pic>
      <p:pic>
        <p:nvPicPr>
          <p:cNvPr id="6" name="图片 5"/>
          <p:cNvPicPr>
            <a:picLocks noChangeAspect="1"/>
          </p:cNvPicPr>
          <p:nvPr/>
        </p:nvPicPr>
        <p:blipFill>
          <a:blip r:embed="rId4"/>
          <a:stretch>
            <a:fillRect/>
          </a:stretch>
        </p:blipFill>
        <p:spPr>
          <a:xfrm>
            <a:off x="3210141" y="5623771"/>
            <a:ext cx="7400925" cy="619125"/>
          </a:xfrm>
          <a:prstGeom prst="rect">
            <a:avLst/>
          </a:prstGeom>
        </p:spPr>
      </p:pic>
      <p:sp>
        <p:nvSpPr>
          <p:cNvPr id="7" name="矩形 6">
            <a:extLst>
              <a:ext uri="{FF2B5EF4-FFF2-40B4-BE49-F238E27FC236}">
                <a16:creationId xmlns:a16="http://schemas.microsoft.com/office/drawing/2014/main" id="{CFA957AE-F891-4168-8727-19302C368689}"/>
              </a:ext>
            </a:extLst>
          </p:cNvPr>
          <p:cNvSpPr/>
          <p:nvPr/>
        </p:nvSpPr>
        <p:spPr>
          <a:xfrm>
            <a:off x="387439" y="6242896"/>
            <a:ext cx="10223626" cy="492443"/>
          </a:xfrm>
          <a:prstGeom prst="rect">
            <a:avLst/>
          </a:prstGeom>
        </p:spPr>
        <p:txBody>
          <a:bodyPr wrap="square">
            <a:spAutoFit/>
          </a:bodyPr>
          <a:lstStyle/>
          <a:p>
            <a:r>
              <a:rPr lang="en-US" altLang="zh-CN" sz="2600" dirty="0">
                <a:latin typeface="Times New Roman" panose="02020603050405020304" pitchFamily="18" charset="0"/>
                <a:cs typeface="Times New Roman" panose="02020603050405020304" pitchFamily="18" charset="0"/>
              </a:rPr>
              <a:t>and so on.</a:t>
            </a:r>
            <a:endParaRPr lang="zh-CN" alt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24680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6.4 Architecture Design</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 these chain-based architectures, the main architectural considerations are to choose the depth of the network and the width of each layer. As we will see, a network with even one hidden layer is sufficient to fit the training set. Deeper networks often are able to use far fewer units per layer and far fewer parameters and often generalize to the test set, but are also often harder to optimize. The ideal network architecture for a task must be found via experimentation guided by monitoring the validation set error.</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0385293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6.4.1 Universal Approximation Properties and Depth</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 linear model, mapping from features to outputs via matrix multiplication, can by definition represent only linear functions. It has the advantage of being easy to train because many loss functions result in convex optimization problems when applied to linear models. Unfortunately, we often want to learn nonlinear functions.</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first glance, we might presume that learning a nonlinear function requires designing a specialized model family for the kind of nonlinearity we want to learn. Fortunately, feedforward networks with hidden layers provide a universal approximation framework.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42352064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6.4.1 Universal Approximation Properties and Depth</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lvl="0">
                  <a:spcBef>
                    <a:spcPts val="0"/>
                  </a:spcBef>
                  <a:buClr>
                    <a:srgbClr val="FF0000"/>
                  </a:buClr>
                </a:pPr>
                <a:r>
                  <a:rPr lang="en-US" altLang="zh-CN" dirty="0"/>
                  <a:t>Specifically, the </a:t>
                </a:r>
                <a:r>
                  <a:rPr lang="en-US" altLang="zh-CN" i="1" dirty="0"/>
                  <a:t>universal approximation theorem </a:t>
                </a:r>
                <a:r>
                  <a:rPr lang="en-US" altLang="zh-CN" dirty="0"/>
                  <a:t>(</a:t>
                </a:r>
                <a:r>
                  <a:rPr lang="en-US" altLang="zh-CN" dirty="0" err="1">
                    <a:solidFill>
                      <a:srgbClr val="00FF00"/>
                    </a:solidFill>
                  </a:rPr>
                  <a:t>Hornik</a:t>
                </a:r>
                <a:r>
                  <a:rPr lang="en-US" altLang="zh-CN" dirty="0">
                    <a:solidFill>
                      <a:srgbClr val="00FF00"/>
                    </a:solidFill>
                  </a:rPr>
                  <a:t> </a:t>
                </a:r>
                <a:r>
                  <a:rPr lang="en-US" altLang="zh-CN" i="1" dirty="0">
                    <a:solidFill>
                      <a:srgbClr val="00FF00"/>
                    </a:solidFill>
                  </a:rPr>
                  <a:t>et al.</a:t>
                </a:r>
                <a:r>
                  <a:rPr lang="en-US" altLang="zh-CN" dirty="0"/>
                  <a:t>,</a:t>
                </a:r>
                <a:r>
                  <a:rPr lang="en-US" altLang="zh-CN" dirty="0">
                    <a:solidFill>
                      <a:srgbClr val="00FF00"/>
                    </a:solidFill>
                  </a:rPr>
                  <a:t> 1989 </a:t>
                </a:r>
                <a:r>
                  <a:rPr lang="en-US" altLang="zh-CN" dirty="0" err="1">
                    <a:solidFill>
                      <a:srgbClr val="00FF00"/>
                    </a:solidFill>
                  </a:rPr>
                  <a:t>Cybenko</a:t>
                </a:r>
                <a:r>
                  <a:rPr lang="en-US" altLang="zh-CN" dirty="0">
                    <a:solidFill>
                      <a:srgbClr val="00FF00"/>
                    </a:solidFill>
                  </a:rPr>
                  <a:t> 1989</a:t>
                </a:r>
                <a:r>
                  <a:rPr lang="en-US" altLang="zh-CN" dirty="0"/>
                  <a:t>) states that a feedforward network with a linear output layer and at least one hidden layer with any “squashing” activation function </a:t>
                </a:r>
                <a:r>
                  <a:rPr lang="en-US" altLang="zh-CN" sz="2600" dirty="0">
                    <a:latin typeface="Times New Roman" panose="02020603050405020304" pitchFamily="18" charset="0"/>
                    <a:cs typeface="Times New Roman" panose="02020603050405020304" pitchFamily="18" charset="0"/>
                  </a:rPr>
                  <a:t>(such as the logistic sigmoid activation function) can approximate any </a:t>
                </a:r>
                <a:r>
                  <a:rPr lang="en-US" altLang="zh-CN" sz="2600" dirty="0" err="1">
                    <a:latin typeface="Times New Roman" panose="02020603050405020304" pitchFamily="18" charset="0"/>
                    <a:cs typeface="Times New Roman" panose="02020603050405020304" pitchFamily="18" charset="0"/>
                  </a:rPr>
                  <a:t>Borel</a:t>
                </a:r>
                <a:r>
                  <a:rPr lang="en-US" altLang="zh-CN" sz="2600" dirty="0">
                    <a:latin typeface="Times New Roman" panose="02020603050405020304" pitchFamily="18" charset="0"/>
                    <a:cs typeface="Times New Roman" panose="02020603050405020304" pitchFamily="18" charset="0"/>
                  </a:rPr>
                  <a:t> measurable function from one finite-dimensional space to another with any desired non-zero amount of error, provided that the network is given enough hidden units. The derivatives of the </a:t>
                </a:r>
                <a:r>
                  <a:rPr lang="en-US" altLang="zh-CN" sz="2600" dirty="0" err="1">
                    <a:latin typeface="Times New Roman" panose="02020603050405020304" pitchFamily="18" charset="0"/>
                    <a:cs typeface="Times New Roman" panose="02020603050405020304" pitchFamily="18" charset="0"/>
                  </a:rPr>
                  <a:t>feedforward</a:t>
                </a:r>
                <a:r>
                  <a:rPr lang="en-US" altLang="zh-CN" sz="2600" dirty="0">
                    <a:latin typeface="Times New Roman" panose="02020603050405020304" pitchFamily="18" charset="0"/>
                    <a:cs typeface="Times New Roman" panose="02020603050405020304" pitchFamily="18" charset="0"/>
                  </a:rPr>
                  <a:t> network can also approximate the derivatives of the function arbitrarily well (</a:t>
                </a:r>
                <a:r>
                  <a:rPr lang="en-US" altLang="zh-CN" sz="2600" dirty="0" err="1">
                    <a:solidFill>
                      <a:srgbClr val="00FF00"/>
                    </a:solidFill>
                    <a:latin typeface="Times New Roman" panose="02020603050405020304" pitchFamily="18" charset="0"/>
                    <a:cs typeface="Times New Roman" panose="02020603050405020304" pitchFamily="18" charset="0"/>
                  </a:rPr>
                  <a:t>Hornik</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1990</a:t>
                </a:r>
                <a:r>
                  <a:rPr lang="en-US" altLang="zh-CN" sz="2600" dirty="0">
                    <a:latin typeface="Times New Roman" panose="02020603050405020304" pitchFamily="18" charset="0"/>
                    <a:cs typeface="Times New Roman" panose="02020603050405020304" pitchFamily="18" charset="0"/>
                  </a:rPr>
                  <a:t>). The concept of </a:t>
                </a:r>
                <a:r>
                  <a:rPr lang="en-US" altLang="zh-CN" sz="2600" dirty="0" err="1">
                    <a:latin typeface="Times New Roman" panose="02020603050405020304" pitchFamily="18" charset="0"/>
                    <a:cs typeface="Times New Roman" panose="02020603050405020304" pitchFamily="18" charset="0"/>
                  </a:rPr>
                  <a:t>Borel</a:t>
                </a:r>
                <a:r>
                  <a:rPr lang="en-US" altLang="zh-CN" sz="2600" dirty="0">
                    <a:latin typeface="Times New Roman" panose="02020603050405020304" pitchFamily="18" charset="0"/>
                    <a:cs typeface="Times New Roman" panose="02020603050405020304" pitchFamily="18" charset="0"/>
                  </a:rPr>
                  <a:t> measurability is beyond the scope of this book; for our purposes it suffices to say that any continuous function on a closed and bounded subset of </a:t>
                </a:r>
                <a14:m>
                  <m:oMath xmlns:m="http://schemas.openxmlformats.org/officeDocument/2006/math">
                    <m:sSup>
                      <m:sSupPr>
                        <m:ctrlPr>
                          <a:rPr lang="en-US" altLang="zh-CN" sz="2600" i="1" smtClean="0">
                            <a:latin typeface="Cambria Math" panose="02040503050406030204" pitchFamily="18" charset="0"/>
                            <a:cs typeface="Times New Roman" panose="02020603050405020304" pitchFamily="18" charset="0"/>
                          </a:rPr>
                        </m:ctrlPr>
                      </m:sSupPr>
                      <m:e>
                        <m:r>
                          <a:rPr lang="en-US" altLang="zh-CN" sz="2600" i="1" dirty="0">
                            <a:latin typeface="Cambria Math" panose="02040503050406030204" pitchFamily="18" charset="0"/>
                          </a:rPr>
                          <m:t>ℝ</m:t>
                        </m:r>
                      </m:e>
                      <m:sup>
                        <m:r>
                          <a:rPr lang="en-US" altLang="zh-CN" sz="2600" b="0" i="1" smtClean="0">
                            <a:latin typeface="Cambria Math" panose="02040503050406030204" pitchFamily="18" charset="0"/>
                            <a:cs typeface="Times New Roman" panose="02020603050405020304" pitchFamily="18" charset="0"/>
                          </a:rPr>
                          <m:t>𝑛</m:t>
                        </m:r>
                      </m:sup>
                    </m:sSup>
                  </m:oMath>
                </a14:m>
                <a:r>
                  <a:rPr lang="en-US" altLang="zh-CN" sz="2600" dirty="0">
                    <a:latin typeface="Times New Roman" panose="02020603050405020304" pitchFamily="18" charset="0"/>
                    <a:cs typeface="Times New Roman" panose="02020603050405020304" pitchFamily="18" charset="0"/>
                  </a:rPr>
                  <a:t> is Borel measurable and therefore may be approximated by a neural network.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t="-594" r="-962" b="-1900"/>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42072422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6.4.1 Universal Approximation Properties and Depth</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lvl="0">
              <a:spcBef>
                <a:spcPts val="0"/>
              </a:spcBef>
              <a:buClr>
                <a:srgbClr val="FF0000"/>
              </a:buClr>
            </a:pPr>
            <a:r>
              <a:rPr lang="en-US" altLang="zh-CN" dirty="0"/>
              <a:t>A neural network may also approximate any function mapping from any finite dimensional discrete space to another. While </a:t>
            </a:r>
            <a:r>
              <a:rPr lang="en-US" altLang="zh-CN" sz="2600" dirty="0">
                <a:latin typeface="Times New Roman" panose="02020603050405020304" pitchFamily="18" charset="0"/>
                <a:cs typeface="Times New Roman" panose="02020603050405020304" pitchFamily="18" charset="0"/>
              </a:rPr>
              <a:t>the original theorems were first stated in terms of units with activation functions that saturate both for very negative and for very positive arguments, universal approximation theorems have also been proven for a wider class of activation functions, which includes the now commonly used rectified linear unit (</a:t>
            </a:r>
            <a:r>
              <a:rPr lang="en-US" altLang="zh-CN" sz="2600" dirty="0" err="1">
                <a:solidFill>
                  <a:srgbClr val="00FF00"/>
                </a:solidFill>
                <a:latin typeface="Times New Roman" panose="02020603050405020304" pitchFamily="18" charset="0"/>
                <a:cs typeface="Times New Roman" panose="02020603050405020304" pitchFamily="18" charset="0"/>
              </a:rPr>
              <a:t>Leshno</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1993</a:t>
            </a:r>
            <a:r>
              <a:rPr lang="en-US" altLang="zh-CN" sz="2600" dirty="0">
                <a:latin typeface="Times New Roman" panose="02020603050405020304" pitchFamily="18" charset="0"/>
                <a:cs typeface="Times New Roman" panose="02020603050405020304" pitchFamily="18" charset="0"/>
              </a:rPr>
              <a:t>).</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6265413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6.4.1 Universal Approximation Properties and Depth</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universal approximation theorem means that regardless of what function</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we are trying to learn, we know that a large MLP will be able to </a:t>
            </a:r>
            <a:r>
              <a:rPr lang="en-US" altLang="zh-CN" sz="2600" b="1" dirty="0">
                <a:latin typeface="Times New Roman" panose="02020603050405020304" pitchFamily="18" charset="0"/>
                <a:cs typeface="Times New Roman" panose="02020603050405020304" pitchFamily="18" charset="0"/>
              </a:rPr>
              <a:t>represent</a:t>
            </a:r>
            <a:r>
              <a:rPr lang="en-US" altLang="zh-CN" sz="2600" dirty="0">
                <a:latin typeface="Times New Roman" panose="02020603050405020304" pitchFamily="18" charset="0"/>
                <a:cs typeface="Times New Roman" panose="02020603050405020304" pitchFamily="18" charset="0"/>
              </a:rPr>
              <a:t> this function. However, we are not guaranteed that the training algorithm will be able to </a:t>
            </a:r>
            <a:r>
              <a:rPr lang="en-US" altLang="zh-CN" sz="2600" b="1" dirty="0">
                <a:latin typeface="Times New Roman" panose="02020603050405020304" pitchFamily="18" charset="0"/>
                <a:cs typeface="Times New Roman" panose="02020603050405020304" pitchFamily="18" charset="0"/>
              </a:rPr>
              <a:t>learn</a:t>
            </a:r>
            <a:r>
              <a:rPr lang="en-US" altLang="zh-CN" sz="2600" dirty="0">
                <a:latin typeface="Times New Roman" panose="02020603050405020304" pitchFamily="18" charset="0"/>
                <a:cs typeface="Times New Roman" panose="02020603050405020304" pitchFamily="18" charset="0"/>
              </a:rPr>
              <a:t> that function. Even if the MLP is able to represent the function, learning can fail for two different reasons. First, the optimization algorithm used for training may not be able to find the value of the parameters that corresponds to the desired function. Second, the training algorithm might choose the wrong function as a result of overfitting.</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2589469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6.4.1 Universal Approximation Properties and Depth</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Recall from Sec. </a:t>
            </a:r>
            <a:r>
              <a:rPr lang="en-US" altLang="zh-CN" sz="2600" dirty="0">
                <a:solidFill>
                  <a:srgbClr val="FF0000"/>
                </a:solidFill>
                <a:latin typeface="Times New Roman" panose="02020603050405020304" pitchFamily="18" charset="0"/>
                <a:cs typeface="Times New Roman" panose="02020603050405020304" pitchFamily="18" charset="0"/>
              </a:rPr>
              <a:t>5.2.1</a:t>
            </a:r>
            <a:r>
              <a:rPr lang="en-US" altLang="zh-CN" sz="2600" dirty="0">
                <a:latin typeface="Times New Roman" panose="02020603050405020304" pitchFamily="18" charset="0"/>
                <a:cs typeface="Times New Roman" panose="02020603050405020304" pitchFamily="18" charset="0"/>
              </a:rPr>
              <a:t> that the “no free lunch” theorem shows that there is no universally superior machine learning algorithm. </a:t>
            </a:r>
            <a:r>
              <a:rPr lang="en-US" altLang="zh-CN" sz="2600" dirty="0" err="1">
                <a:latin typeface="Times New Roman" panose="02020603050405020304" pitchFamily="18" charset="0"/>
                <a:cs typeface="Times New Roman" panose="02020603050405020304" pitchFamily="18" charset="0"/>
              </a:rPr>
              <a:t>Feedforward</a:t>
            </a:r>
            <a:r>
              <a:rPr lang="en-US" altLang="zh-CN" sz="2600" dirty="0">
                <a:latin typeface="Times New Roman" panose="02020603050405020304" pitchFamily="18" charset="0"/>
                <a:cs typeface="Times New Roman" panose="02020603050405020304" pitchFamily="18" charset="0"/>
              </a:rPr>
              <a:t> networks provide a universal system for representing functions, in the sense that, given a function, there exists a </a:t>
            </a:r>
            <a:r>
              <a:rPr lang="en-US" altLang="zh-CN" sz="2600" dirty="0" err="1">
                <a:latin typeface="Times New Roman" panose="02020603050405020304" pitchFamily="18" charset="0"/>
                <a:cs typeface="Times New Roman" panose="02020603050405020304" pitchFamily="18" charset="0"/>
              </a:rPr>
              <a:t>feedforward</a:t>
            </a:r>
            <a:r>
              <a:rPr lang="en-US" altLang="zh-CN" sz="2600" dirty="0">
                <a:latin typeface="Times New Roman" panose="02020603050405020304" pitchFamily="18" charset="0"/>
                <a:cs typeface="Times New Roman" panose="02020603050405020304" pitchFamily="18" charset="0"/>
              </a:rPr>
              <a:t> network that approximates the function. There is no universal procedure for examining a training set of specific examples and choosing a function that will generalize to points not in the training set.</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universal approximation theorem says that there exists a network large</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enough to achieve any degree of accuracy we desire, but the theorem does not say how large this network will be. </a:t>
            </a:r>
            <a:r>
              <a:rPr lang="en-US" altLang="zh-CN" sz="2600" dirty="0">
                <a:solidFill>
                  <a:srgbClr val="00FF00"/>
                </a:solidFill>
                <a:latin typeface="Times New Roman" panose="02020603050405020304" pitchFamily="18" charset="0"/>
                <a:cs typeface="Times New Roman" panose="02020603050405020304" pitchFamily="18" charset="0"/>
              </a:rPr>
              <a:t>Barron</a:t>
            </a:r>
            <a:r>
              <a:rPr lang="en-US" altLang="zh-CN" sz="2600" dirty="0">
                <a:solidFill>
                  <a:srgbClr val="6BF814"/>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1993</a:t>
            </a:r>
            <a:r>
              <a:rPr lang="en-US" altLang="zh-CN" sz="2600" dirty="0">
                <a:latin typeface="Times New Roman" panose="02020603050405020304" pitchFamily="18" charset="0"/>
                <a:cs typeface="Times New Roman" panose="02020603050405020304" pitchFamily="18" charset="0"/>
              </a:rPr>
              <a:t>) provides some bounds on the size of a single-layer network needed to approximate a broad class of functions.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219971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7EAA5460-BC9A-4BB8-8013-2382C0EAB143}"/>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 Deep Feedforward Networks</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indent="0" algn="just">
                  <a:lnSpc>
                    <a:spcPct val="125000"/>
                  </a:lnSpc>
                  <a:spcBef>
                    <a:spcPts val="0"/>
                  </a:spcBef>
                  <a:buClr>
                    <a:srgbClr val="FF0000"/>
                  </a:buClr>
                  <a:buNone/>
                </a:pPr>
                <a:r>
                  <a:rPr lang="en-US" altLang="zh-CN" sz="2600" dirty="0"/>
                  <a:t>        Rather than thinking of the layer as representing a single vector-to-vector function, we can also think of the layer as consisting of many </a:t>
                </a:r>
                <a:r>
                  <a:rPr lang="en-US" altLang="zh-CN" sz="2600" i="1" dirty="0"/>
                  <a:t>units</a:t>
                </a:r>
                <a:r>
                  <a:rPr lang="en-US" altLang="zh-CN" sz="2600" dirty="0"/>
                  <a:t> that act in parallel, each representing a vector-to-scalar function. Each unit resembles a neuron in the sense that it receives input from many other units and computes its own activation value. The idea of using many layers of vector-valued representation is drawn from neuroscience. The choice of the functions </a:t>
                </a:r>
                <a14:m>
                  <m:oMath xmlns:m="http://schemas.openxmlformats.org/officeDocument/2006/math">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𝑓</m:t>
                        </m:r>
                      </m:e>
                      <m:sup>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𝑖</m:t>
                        </m:r>
                        <m:r>
                          <a:rPr lang="en-US" altLang="zh-CN" sz="2600" b="0" i="1" smtClean="0">
                            <a:latin typeface="Cambria Math" panose="02040503050406030204" pitchFamily="18" charset="0"/>
                          </a:rPr>
                          <m:t>)</m:t>
                        </m:r>
                      </m:sup>
                    </m:sSup>
                    <m:d>
                      <m:dPr>
                        <m:ctrlPr>
                          <a:rPr lang="en-US" altLang="zh-CN" sz="2600" i="1">
                            <a:latin typeface="Cambria Math" panose="02040503050406030204" pitchFamily="18" charset="0"/>
                          </a:rPr>
                        </m:ctrlPr>
                      </m:dPr>
                      <m:e>
                        <m:r>
                          <a:rPr lang="en-US" altLang="zh-CN" sz="2600" b="1" i="1">
                            <a:latin typeface="Cambria Math" panose="02040503050406030204" pitchFamily="18" charset="0"/>
                          </a:rPr>
                          <m:t>𝒙</m:t>
                        </m:r>
                      </m:e>
                    </m:d>
                  </m:oMath>
                </a14:m>
                <a:r>
                  <a:rPr lang="en-US" altLang="zh-CN" sz="2600" dirty="0"/>
                  <a:t> used to compute these representations is also loosely guided by neuroscientific observations about the functions that biological neurons compute. However, modern neural network research is guided by many mathematical and engineering disciplines, and the goal of neural networks is not to perfectly model the brain. </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3"/>
                <a:stretch>
                  <a:fillRect l="-962" r="-962" b="-9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960278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6.4.1 Universal Approximation Properties and Depth</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Unfortunately, in the worse case, an exponential number of hidden units (possibly with one hidden unit corresponding to each input configuration that needs to be distinguished) may be required. This is easiest to see in the binary case: the number of possible binary functions on vectors </a:t>
                </a:r>
                <a14:m>
                  <m:oMath xmlns:m="http://schemas.openxmlformats.org/officeDocument/2006/math">
                    <m:r>
                      <a:rPr lang="en-US" altLang="zh-CN" sz="2600" b="1" i="1">
                        <a:latin typeface="Cambria Math" panose="02040503050406030204" pitchFamily="18" charset="0"/>
                        <a:cs typeface="Times New Roman" panose="02020603050405020304" pitchFamily="18" charset="0"/>
                      </a:rPr>
                      <m:t>𝒗</m:t>
                    </m:r>
                    <m:r>
                      <a:rPr lang="en-US" altLang="zh-CN" sz="2600" b="1"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600" i="1">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en-US" altLang="zh-CN" sz="26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600" i="1">
                                <a:latin typeface="Cambria Math" panose="02040503050406030204" pitchFamily="18" charset="0"/>
                                <a:ea typeface="Cambria Math" panose="02040503050406030204" pitchFamily="18" charset="0"/>
                                <a:cs typeface="Times New Roman" panose="02020603050405020304" pitchFamily="18" charset="0"/>
                              </a:rPr>
                              <m:t>0, 1</m:t>
                            </m:r>
                          </m:e>
                        </m:d>
                      </m:e>
                      <m:sup>
                        <m:r>
                          <a:rPr lang="en-US" altLang="zh-CN" sz="2600" i="1">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US" altLang="zh-CN" sz="2600" dirty="0">
                    <a:latin typeface="Times New Roman" panose="02020603050405020304" pitchFamily="18" charset="0"/>
                    <a:cs typeface="Times New Roman" panose="02020603050405020304" pitchFamily="18" charset="0"/>
                  </a:rPr>
                  <a:t> is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2</m:t>
                        </m:r>
                      </m:e>
                      <m:sup>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2</m:t>
                            </m:r>
                          </m:e>
                          <m:sup>
                            <m:r>
                              <a:rPr lang="en-US" altLang="zh-CN" sz="2600" i="1">
                                <a:latin typeface="Cambria Math" panose="02040503050406030204" pitchFamily="18" charset="0"/>
                                <a:cs typeface="Times New Roman" panose="02020603050405020304" pitchFamily="18" charset="0"/>
                              </a:rPr>
                              <m:t>2</m:t>
                            </m:r>
                            <m:r>
                              <a:rPr lang="en-US" altLang="zh-CN" sz="2600" i="1">
                                <a:latin typeface="Cambria Math" panose="02040503050406030204" pitchFamily="18" charset="0"/>
                                <a:cs typeface="Times New Roman" panose="02020603050405020304" pitchFamily="18" charset="0"/>
                              </a:rPr>
                              <m:t>𝑛</m:t>
                            </m:r>
                          </m:sup>
                        </m:sSup>
                      </m:sup>
                    </m:sSup>
                  </m:oMath>
                </a14:m>
                <a:r>
                  <a:rPr lang="en-US" altLang="zh-CN" sz="2600" dirty="0">
                    <a:latin typeface="Times New Roman" panose="02020603050405020304" pitchFamily="18" charset="0"/>
                    <a:cs typeface="Times New Roman" panose="02020603050405020304" pitchFamily="18" charset="0"/>
                  </a:rPr>
                  <a:t> and selecting one such function requires 2n bits, which will in general require </a:t>
                </a:r>
                <a14:m>
                  <m:oMath xmlns:m="http://schemas.openxmlformats.org/officeDocument/2006/math">
                    <m:r>
                      <a:rPr lang="en-US" altLang="zh-CN" sz="2600" i="1" dirty="0">
                        <a:latin typeface="Cambria Math" panose="02040503050406030204" pitchFamily="18" charset="0"/>
                        <a:cs typeface="Times New Roman" panose="02020603050405020304" pitchFamily="18" charset="0"/>
                      </a:rPr>
                      <m:t>𝑂</m:t>
                    </m:r>
                    <m:r>
                      <a:rPr lang="en-US" altLang="zh-CN" sz="2600" i="1" dirty="0">
                        <a:latin typeface="Cambria Math" panose="02040503050406030204" pitchFamily="18" charset="0"/>
                        <a:cs typeface="Times New Roman" panose="02020603050405020304" pitchFamily="18" charset="0"/>
                      </a:rPr>
                      <m:t>(</m:t>
                    </m:r>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i="1" dirty="0">
                            <a:latin typeface="Cambria Math" panose="02040503050406030204" pitchFamily="18" charset="0"/>
                            <a:cs typeface="Times New Roman" panose="02020603050405020304" pitchFamily="18" charset="0"/>
                          </a:rPr>
                          <m:t>2</m:t>
                        </m:r>
                      </m:e>
                      <m:sup>
                        <m:r>
                          <a:rPr lang="en-US" altLang="zh-CN" sz="2600" i="1" dirty="0">
                            <a:latin typeface="Cambria Math" panose="02040503050406030204" pitchFamily="18" charset="0"/>
                            <a:cs typeface="Times New Roman" panose="02020603050405020304" pitchFamily="18" charset="0"/>
                          </a:rPr>
                          <m:t>𝑛</m:t>
                        </m:r>
                      </m:sup>
                    </m:sSup>
                    <m:r>
                      <a:rPr lang="en-US" altLang="zh-CN" sz="2600" i="1" dirty="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degrees of freedom.</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 summary, a feedforward network with a single layer is sufficient to represent any function, but the layer may be infeasibly large and may fail to learn and generalize correctly. In many circumstances, using deeper models can reduce the number of units required to represent the desired function and can reduce the amount of generalization error.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1781"/>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8809579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6.4.1 Universal Approximation Properties and Depth</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spcBef>
                    <a:spcPts val="0"/>
                  </a:spcBef>
                  <a:buClr>
                    <a:srgbClr val="FF0000"/>
                  </a:buClr>
                </a:pPr>
                <a:r>
                  <a:rPr lang="en-US" altLang="zh-CN" dirty="0"/>
                  <a:t>        Various families of functions can be approximated eﬃciently by an architecture with depth greater than some value </a:t>
                </a:r>
                <a:r>
                  <a:rPr lang="zh-CN" altLang="en-US" dirty="0"/>
                  <a:t>𝑑</a:t>
                </a:r>
                <a:r>
                  <a:rPr lang="en-US" altLang="zh-CN" dirty="0"/>
                  <a:t>, but they require a much larger model if depth is restricted to be less than or equal to </a:t>
                </a:r>
                <a:r>
                  <a:rPr lang="zh-CN" altLang="en-US" dirty="0"/>
                  <a:t>𝑑</a:t>
                </a:r>
                <a:r>
                  <a:rPr lang="en-US" altLang="zh-CN" dirty="0"/>
                  <a:t>. </a:t>
                </a:r>
                <a:r>
                  <a:rPr lang="en-US" altLang="zh-CN" sz="2600" dirty="0">
                    <a:latin typeface="Times New Roman" panose="02020603050405020304" pitchFamily="18" charset="0"/>
                    <a:cs typeface="Times New Roman" panose="02020603050405020304" pitchFamily="18" charset="0"/>
                  </a:rPr>
                  <a:t>In many cases, the number of hidden units required by the shallow model is exponential in </a:t>
                </a:r>
                <a14:m>
                  <m:oMath xmlns:m="http://schemas.openxmlformats.org/officeDocument/2006/math">
                    <m:r>
                      <a:rPr lang="en-US" altLang="zh-CN" sz="2600" i="1" dirty="0">
                        <a:latin typeface="Cambria Math" panose="02040503050406030204" pitchFamily="18" charset="0"/>
                        <a:cs typeface="Times New Roman" panose="02020603050405020304" pitchFamily="18" charset="0"/>
                      </a:rPr>
                      <m:t>𝑛</m:t>
                    </m:r>
                  </m:oMath>
                </a14:m>
                <a:r>
                  <a:rPr lang="en-US" altLang="zh-CN" sz="2600" dirty="0">
                    <a:latin typeface="Times New Roman" panose="02020603050405020304" pitchFamily="18" charset="0"/>
                    <a:cs typeface="Times New Roman" panose="02020603050405020304" pitchFamily="18" charset="0"/>
                  </a:rPr>
                  <a:t>. Such results were first proven for models that do not resemble the continuous, differentiable neural networks used for machine learning, but have since been extended to these models. The first results were for circuits of logic gates (</a:t>
                </a:r>
                <a:r>
                  <a:rPr lang="en-US" altLang="zh-CN" sz="2600" dirty="0" err="1">
                    <a:solidFill>
                      <a:srgbClr val="00FF00"/>
                    </a:solidFill>
                    <a:latin typeface="Times New Roman" panose="02020603050405020304" pitchFamily="18" charset="0"/>
                    <a:cs typeface="Times New Roman" panose="02020603050405020304" pitchFamily="18" charset="0"/>
                  </a:rPr>
                  <a:t>Håstad</a:t>
                </a:r>
                <a:r>
                  <a:rPr lang="en-US" altLang="zh-CN" dirty="0"/>
                  <a:t>,</a:t>
                </a:r>
                <a:r>
                  <a:rPr lang="en-US" altLang="zh-CN" dirty="0">
                    <a:solidFill>
                      <a:srgbClr val="00FF00"/>
                    </a:solidFill>
                  </a:rPr>
                  <a:t> </a:t>
                </a:r>
                <a:r>
                  <a:rPr lang="en-US" altLang="zh-CN" sz="2600" dirty="0">
                    <a:solidFill>
                      <a:srgbClr val="00FF00"/>
                    </a:solidFill>
                    <a:latin typeface="Times New Roman" panose="02020603050405020304" pitchFamily="18" charset="0"/>
                    <a:cs typeface="Times New Roman" panose="02020603050405020304" pitchFamily="18" charset="0"/>
                  </a:rPr>
                  <a:t>1986</a:t>
                </a:r>
                <a:r>
                  <a:rPr lang="en-US" altLang="zh-CN" sz="2600" dirty="0">
                    <a:latin typeface="Times New Roman" panose="02020603050405020304" pitchFamily="18" charset="0"/>
                    <a:cs typeface="Times New Roman" panose="02020603050405020304" pitchFamily="18" charset="0"/>
                  </a:rPr>
                  <a:t>). Later, work extended these results to linear threshold units with non-negative weights(</a:t>
                </a:r>
                <a:r>
                  <a:rPr lang="nb-NO" altLang="zh-CN" sz="2600" dirty="0">
                    <a:solidFill>
                      <a:srgbClr val="00FF00"/>
                    </a:solidFill>
                    <a:latin typeface="Times New Roman" panose="02020603050405020304" pitchFamily="18" charset="0"/>
                    <a:cs typeface="Times New Roman" panose="02020603050405020304" pitchFamily="18" charset="0"/>
                  </a:rPr>
                  <a:t>Håstad and Goldmann</a:t>
                </a:r>
                <a:r>
                  <a:rPr lang="nb-NO" altLang="zh-CN" sz="2600" dirty="0">
                    <a:latin typeface="Times New Roman" panose="02020603050405020304" pitchFamily="18" charset="0"/>
                    <a:cs typeface="Times New Roman" panose="02020603050405020304" pitchFamily="18" charset="0"/>
                  </a:rPr>
                  <a:t>,</a:t>
                </a:r>
                <a:r>
                  <a:rPr lang="nb-NO" altLang="zh-CN" sz="2600" dirty="0">
                    <a:solidFill>
                      <a:srgbClr val="00FF00"/>
                    </a:solidFill>
                    <a:latin typeface="Times New Roman" panose="02020603050405020304" pitchFamily="18" charset="0"/>
                    <a:cs typeface="Times New Roman" panose="02020603050405020304" pitchFamily="18" charset="0"/>
                  </a:rPr>
                  <a:t> 1991</a:t>
                </a:r>
                <a:r>
                  <a:rPr lang="nb-NO" altLang="zh-CN" sz="2600" dirty="0">
                    <a:latin typeface="Times New Roman" panose="02020603050405020304" pitchFamily="18" charset="0"/>
                    <a:cs typeface="Times New Roman" panose="02020603050405020304" pitchFamily="18" charset="0"/>
                  </a:rPr>
                  <a:t>;</a:t>
                </a:r>
                <a:r>
                  <a:rPr lang="nb-NO" altLang="zh-CN" sz="2600" dirty="0">
                    <a:solidFill>
                      <a:srgbClr val="00FF00"/>
                    </a:solidFill>
                    <a:latin typeface="Times New Roman" panose="02020603050405020304" pitchFamily="18" charset="0"/>
                    <a:cs typeface="Times New Roman" panose="02020603050405020304" pitchFamily="18" charset="0"/>
                  </a:rPr>
                  <a:t>  Hajnal </a:t>
                </a:r>
                <a:r>
                  <a:rPr lang="nb-NO" altLang="zh-CN" sz="2600" i="1" dirty="0">
                    <a:solidFill>
                      <a:srgbClr val="00FF00"/>
                    </a:solidFill>
                    <a:latin typeface="Times New Roman" panose="02020603050405020304" pitchFamily="18" charset="0"/>
                    <a:cs typeface="Times New Roman" panose="02020603050405020304" pitchFamily="18" charset="0"/>
                  </a:rPr>
                  <a:t>et al</a:t>
                </a:r>
                <a:r>
                  <a:rPr lang="nb-NO" altLang="zh-CN" sz="2600" dirty="0">
                    <a:solidFill>
                      <a:srgbClr val="00FF00"/>
                    </a:solidFill>
                    <a:latin typeface="Times New Roman" panose="02020603050405020304" pitchFamily="18" charset="0"/>
                    <a:cs typeface="Times New Roman" panose="02020603050405020304" pitchFamily="18" charset="0"/>
                  </a:rPr>
                  <a:t>.</a:t>
                </a:r>
                <a:r>
                  <a:rPr lang="nb-NO" altLang="zh-CN" sz="2600" dirty="0">
                    <a:latin typeface="Times New Roman" panose="02020603050405020304" pitchFamily="18" charset="0"/>
                    <a:cs typeface="Times New Roman" panose="02020603050405020304" pitchFamily="18" charset="0"/>
                  </a:rPr>
                  <a:t>,</a:t>
                </a:r>
                <a:r>
                  <a:rPr lang="nb-NO" altLang="zh-CN" sz="2600" dirty="0">
                    <a:solidFill>
                      <a:srgbClr val="00FF00"/>
                    </a:solidFill>
                    <a:latin typeface="Times New Roman" panose="02020603050405020304" pitchFamily="18" charset="0"/>
                    <a:cs typeface="Times New Roman" panose="02020603050405020304" pitchFamily="18" charset="0"/>
                  </a:rPr>
                  <a:t> 1993</a:t>
                </a:r>
                <a:r>
                  <a:rPr lang="nb-NO" altLang="zh-CN"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and then to networks with continuous-valued activations (</a:t>
                </a:r>
                <a:r>
                  <a:rPr lang="en-US" altLang="zh-CN" sz="2600" dirty="0" err="1">
                    <a:solidFill>
                      <a:srgbClr val="00FF00"/>
                    </a:solidFill>
                    <a:latin typeface="Times New Roman" panose="02020603050405020304" pitchFamily="18" charset="0"/>
                    <a:cs typeface="Times New Roman" panose="02020603050405020304" pitchFamily="18" charset="0"/>
                  </a:rPr>
                  <a:t>Maass</a:t>
                </a:r>
                <a:r>
                  <a:rPr lang="en-US" altLang="zh-CN" sz="2600" dirty="0">
                    <a:solidFill>
                      <a:srgbClr val="00FF00"/>
                    </a:solidFill>
                    <a:latin typeface="Times New Roman" panose="02020603050405020304" pitchFamily="18" charset="0"/>
                    <a:cs typeface="Times New Roman" panose="02020603050405020304" pitchFamily="18" charset="0"/>
                  </a:rPr>
                  <a:t>, 1992</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err="1">
                    <a:solidFill>
                      <a:srgbClr val="00FF00"/>
                    </a:solidFill>
                    <a:latin typeface="Times New Roman" panose="02020603050405020304" pitchFamily="18" charset="0"/>
                    <a:cs typeface="Times New Roman" panose="02020603050405020304" pitchFamily="18" charset="0"/>
                  </a:rPr>
                  <a:t>Maass</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1994</a:t>
                </a:r>
                <a:r>
                  <a:rPr lang="en-US" altLang="zh-CN" sz="2600" dirty="0">
                    <a:latin typeface="Times New Roman" panose="02020603050405020304" pitchFamily="18" charset="0"/>
                    <a:cs typeface="Times New Roman" panose="02020603050405020304" pitchFamily="18" charset="0"/>
                  </a:rPr>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1710"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1490943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6.4.1 Universal Approximation Properties and Depth</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lnSpcReduction="10000"/>
          </a:bodyPr>
          <a:lstStyle/>
          <a:p>
            <a:pPr lvl="0">
              <a:spcBef>
                <a:spcPts val="0"/>
              </a:spcBef>
              <a:buClr>
                <a:srgbClr val="FF0000"/>
              </a:buClr>
            </a:pPr>
            <a:r>
              <a:rPr lang="en-US" altLang="zh-CN" dirty="0"/>
              <a:t>Many modern neural networks use rectified linear units. </a:t>
            </a:r>
            <a:r>
              <a:rPr lang="en-US" altLang="zh-CN" dirty="0" err="1">
                <a:solidFill>
                  <a:srgbClr val="00FF00"/>
                </a:solidFill>
              </a:rPr>
              <a:t>Leshno</a:t>
            </a:r>
            <a:r>
              <a:rPr lang="en-US" altLang="zh-CN" dirty="0">
                <a:solidFill>
                  <a:srgbClr val="00FF00"/>
                </a:solidFill>
              </a:rPr>
              <a:t> </a:t>
            </a:r>
            <a:r>
              <a:rPr lang="en-US" altLang="zh-CN" i="1" dirty="0">
                <a:solidFill>
                  <a:srgbClr val="00FF00"/>
                </a:solidFill>
              </a:rPr>
              <a:t>et al.</a:t>
            </a:r>
            <a:r>
              <a:rPr lang="en-US" altLang="zh-CN" dirty="0">
                <a:solidFill>
                  <a:srgbClr val="6BF814"/>
                </a:solidFill>
              </a:rPr>
              <a:t> </a:t>
            </a:r>
            <a:r>
              <a:rPr lang="en-US" altLang="zh-CN" dirty="0"/>
              <a:t>(</a:t>
            </a:r>
            <a:r>
              <a:rPr lang="en-US" altLang="zh-CN" dirty="0">
                <a:solidFill>
                  <a:srgbClr val="00FF00"/>
                </a:solidFill>
              </a:rPr>
              <a:t>1993</a:t>
            </a:r>
            <a:r>
              <a:rPr lang="en-US" altLang="zh-CN" dirty="0"/>
              <a:t>) demonstrated that shallow networks with a broad family of non-polynomial activation functions, including rectified linear units, have universal approximation properties, but these results do not address the questions of depth or </a:t>
            </a:r>
            <a:r>
              <a:rPr lang="en-US" altLang="zh-CN" sz="2600" dirty="0">
                <a:latin typeface="Times New Roman" panose="02020603050405020304" pitchFamily="18" charset="0"/>
                <a:cs typeface="Times New Roman" panose="02020603050405020304" pitchFamily="18" charset="0"/>
              </a:rPr>
              <a:t>efficiency—they specify only that a sufficiently wide rectifier network could represent any function. </a:t>
            </a:r>
            <a:r>
              <a:rPr lang="en-US" altLang="zh-CN" sz="2600" dirty="0" err="1">
                <a:solidFill>
                  <a:srgbClr val="00FF00"/>
                </a:solidFill>
                <a:latin typeface="Times New Roman" panose="02020603050405020304" pitchFamily="18" charset="0"/>
                <a:cs typeface="Times New Roman" panose="02020603050405020304" pitchFamily="18" charset="0"/>
              </a:rPr>
              <a:t>Pascanu</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2013b</a:t>
            </a:r>
            <a:r>
              <a:rPr lang="en-US" altLang="zh-CN" sz="2600" dirty="0">
                <a:latin typeface="Times New Roman" panose="02020603050405020304" pitchFamily="18" charset="0"/>
                <a:cs typeface="Times New Roman" panose="02020603050405020304" pitchFamily="18" charset="0"/>
              </a:rPr>
              <a:t>) and </a:t>
            </a:r>
            <a:r>
              <a:rPr lang="en-US" altLang="zh-CN" sz="2600" dirty="0" err="1">
                <a:solidFill>
                  <a:srgbClr val="00FF00"/>
                </a:solidFill>
                <a:latin typeface="Times New Roman" panose="02020603050405020304" pitchFamily="18" charset="0"/>
                <a:cs typeface="Times New Roman" panose="02020603050405020304" pitchFamily="18" charset="0"/>
              </a:rPr>
              <a:t>Montufar</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2014</a:t>
            </a:r>
            <a:r>
              <a:rPr lang="en-US" altLang="zh-CN" sz="2600" dirty="0">
                <a:latin typeface="Times New Roman" panose="02020603050405020304" pitchFamily="18" charset="0"/>
                <a:cs typeface="Times New Roman" panose="02020603050405020304" pitchFamily="18" charset="0"/>
              </a:rPr>
              <a:t>) showed that functions representable with a ) and deep rectifier net can require an exponential number of hidden units with a shallow (one hidden layer) network. More precisely, they showed that piecewise linear networks (which can be obtained from rectifier nonlinearities or </a:t>
            </a:r>
            <a:r>
              <a:rPr lang="en-US" altLang="zh-CN" sz="2600" dirty="0" err="1">
                <a:latin typeface="Times New Roman" panose="02020603050405020304" pitchFamily="18" charset="0"/>
                <a:cs typeface="Times New Roman" panose="02020603050405020304" pitchFamily="18" charset="0"/>
              </a:rPr>
              <a:t>maxout</a:t>
            </a:r>
            <a:r>
              <a:rPr lang="en-US" altLang="zh-CN" sz="2600" dirty="0">
                <a:latin typeface="Times New Roman" panose="02020603050405020304" pitchFamily="18" charset="0"/>
                <a:cs typeface="Times New Roman" panose="02020603050405020304" pitchFamily="18" charset="0"/>
              </a:rPr>
              <a:t> units) can represent functions with a number of regions that is exponential in the depth of the network.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7464207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6.4.1 Universal Approximation Properties and Depth</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lvl="0">
              <a:spcBef>
                <a:spcPts val="0"/>
              </a:spcBef>
              <a:buClr>
                <a:srgbClr val="FF0000"/>
              </a:buClr>
            </a:pPr>
            <a:r>
              <a:rPr lang="en-US" altLang="zh-CN" sz="2600" dirty="0">
                <a:latin typeface="Times New Roman" panose="02020603050405020304" pitchFamily="18" charset="0"/>
                <a:cs typeface="Times New Roman" panose="02020603050405020304" pitchFamily="18" charset="0"/>
              </a:rPr>
              <a:t>Fig. </a:t>
            </a:r>
            <a:r>
              <a:rPr lang="en-US" altLang="zh-CN" sz="2600" dirty="0">
                <a:solidFill>
                  <a:srgbClr val="FF0000"/>
                </a:solidFill>
                <a:latin typeface="Times New Roman" panose="02020603050405020304" pitchFamily="18" charset="0"/>
                <a:cs typeface="Times New Roman" panose="02020603050405020304" pitchFamily="18" charset="0"/>
              </a:rPr>
              <a:t>6.5</a:t>
            </a:r>
            <a:r>
              <a:rPr lang="en-US" altLang="zh-CN" sz="2600" dirty="0">
                <a:latin typeface="Times New Roman" panose="02020603050405020304" pitchFamily="18" charset="0"/>
                <a:cs typeface="Times New Roman" panose="02020603050405020304" pitchFamily="18" charset="0"/>
              </a:rPr>
              <a:t> illustrates how a network with absolute value rectification creates mirror images of the function computed on top of some hidden unit, with respect to the input of that hidden unit, Each hidden unit specifies where to fold the input space in order to create mirror responses (on both sides of the absolute value nonlinearity).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1402001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6.4.1 Universal Approximation Properties and Depth</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lvl="0">
              <a:spcBef>
                <a:spcPts val="0"/>
              </a:spcBef>
              <a:buClr>
                <a:srgbClr val="FF0000"/>
              </a:buClr>
            </a:pPr>
            <a:r>
              <a:rPr lang="en-US" altLang="zh-CN" dirty="0"/>
              <a:t>By composing these folding, operations</a:t>
            </a:r>
            <a:r>
              <a:rPr lang="en-US" altLang="zh-CN" sz="2600" dirty="0">
                <a:latin typeface="Times New Roman" panose="02020603050405020304" pitchFamily="18" charset="0"/>
                <a:cs typeface="Times New Roman" panose="02020603050405020304" pitchFamily="18" charset="0"/>
              </a:rPr>
              <a:t>, we obtain an exponentially large number of piecewise linear regions which can capture all kinds of regular (e.g., repeating) patterns.</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2445752" y="2093080"/>
            <a:ext cx="7292980" cy="1823245"/>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1407356" y="3786792"/>
                <a:ext cx="9369773" cy="2585323"/>
              </a:xfrm>
              <a:prstGeom prst="rect">
                <a:avLst/>
              </a:prstGeom>
              <a:noFill/>
            </p:spPr>
            <p:txBody>
              <a:bodyPr wrap="square" rtlCol="0">
                <a:spAutoFit/>
              </a:bodyPr>
              <a:lstStyle/>
              <a:p>
                <a:pPr algn="just"/>
                <a:r>
                  <a:rPr lang="en-US" altLang="zh-CN" dirty="0">
                    <a:latin typeface="Times New Roman" panose="02020603050405020304" pitchFamily="18" charset="0"/>
                    <a:cs typeface="Times New Roman" panose="02020603050405020304" pitchFamily="18" charset="0"/>
                  </a:rPr>
                  <a:t>Figure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6.5</m:t>
                    </m:r>
                  </m:oMath>
                </a14:m>
                <a:r>
                  <a:rPr lang="en-US" altLang="zh-CN" dirty="0">
                    <a:latin typeface="Times New Roman" panose="02020603050405020304" pitchFamily="18" charset="0"/>
                    <a:cs typeface="Times New Roman" panose="02020603050405020304" pitchFamily="18" charset="0"/>
                  </a:rPr>
                  <a:t>: An intuitive, geometric explanation of the exponential advantage of deeper rectifier networks formally shown by </a:t>
                </a:r>
                <a:r>
                  <a:rPr lang="en-US" altLang="zh-CN" dirty="0" err="1">
                    <a:solidFill>
                      <a:srgbClr val="00FF00"/>
                    </a:solidFill>
                    <a:latin typeface="Times New Roman" panose="02020603050405020304" pitchFamily="18" charset="0"/>
                    <a:cs typeface="Times New Roman" panose="02020603050405020304" pitchFamily="18" charset="0"/>
                  </a:rPr>
                  <a:t>Pascanu</a:t>
                </a:r>
                <a:r>
                  <a:rPr lang="en-US" altLang="zh-CN" dirty="0">
                    <a:solidFill>
                      <a:srgbClr val="00FF00"/>
                    </a:solidFill>
                    <a:latin typeface="Times New Roman" panose="02020603050405020304" pitchFamily="18" charset="0"/>
                    <a:cs typeface="Times New Roman" panose="02020603050405020304" pitchFamily="18" charset="0"/>
                  </a:rPr>
                  <a:t> </a:t>
                </a:r>
                <a:r>
                  <a:rPr lang="en-US" altLang="zh-CN" i="1" dirty="0">
                    <a:solidFill>
                      <a:srgbClr val="00FF00"/>
                    </a:solidFill>
                    <a:latin typeface="Times New Roman" panose="02020603050405020304" pitchFamily="18" charset="0"/>
                    <a:cs typeface="Times New Roman" panose="02020603050405020304" pitchFamily="18" charset="0"/>
                  </a:rPr>
                  <a:t>et al. </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2014a</a:t>
                </a:r>
                <a:r>
                  <a:rPr lang="en-US" altLang="zh-CN" dirty="0">
                    <a:latin typeface="Times New Roman" panose="02020603050405020304" pitchFamily="18" charset="0"/>
                    <a:cs typeface="Times New Roman" panose="02020603050405020304" pitchFamily="18" charset="0"/>
                  </a:rPr>
                  <a:t>) and by </a:t>
                </a:r>
                <a:r>
                  <a:rPr lang="en-US" altLang="zh-CN" dirty="0" err="1">
                    <a:solidFill>
                      <a:srgbClr val="00FF00"/>
                    </a:solidFill>
                    <a:latin typeface="Times New Roman" panose="02020603050405020304" pitchFamily="18" charset="0"/>
                    <a:cs typeface="Times New Roman" panose="02020603050405020304" pitchFamily="18" charset="0"/>
                  </a:rPr>
                  <a:t>Montufar</a:t>
                </a:r>
                <a:r>
                  <a:rPr lang="en-US" altLang="zh-CN" dirty="0">
                    <a:solidFill>
                      <a:srgbClr val="00FF00"/>
                    </a:solidFill>
                    <a:latin typeface="Times New Roman" panose="02020603050405020304" pitchFamily="18" charset="0"/>
                    <a:cs typeface="Times New Roman" panose="02020603050405020304" pitchFamily="18" charset="0"/>
                  </a:rPr>
                  <a:t> </a:t>
                </a:r>
                <a:r>
                  <a:rPr lang="en-US" altLang="zh-CN" i="1" dirty="0">
                    <a:solidFill>
                      <a:srgbClr val="00FF00"/>
                    </a:solidFill>
                    <a:latin typeface="Times New Roman" panose="02020603050405020304" pitchFamily="18" charset="0"/>
                    <a:cs typeface="Times New Roman" panose="02020603050405020304" pitchFamily="18" charset="0"/>
                  </a:rPr>
                  <a:t>et al. </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2014</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Left</a:t>
                </a:r>
                <a:r>
                  <a:rPr lang="en-US" altLang="zh-CN" dirty="0">
                    <a:latin typeface="Times New Roman" panose="02020603050405020304" pitchFamily="18" charset="0"/>
                    <a:cs typeface="Times New Roman" panose="02020603050405020304" pitchFamily="18" charset="0"/>
                  </a:rPr>
                  <a:t>) An absolute value rectification unit has the same output for every pair of mirror points in its input. The mirror axis of symmetry is given by the </a:t>
                </a:r>
                <a:r>
                  <a:rPr lang="en-US" altLang="zh-CN" dirty="0" err="1">
                    <a:latin typeface="Times New Roman" panose="02020603050405020304" pitchFamily="18" charset="0"/>
                    <a:cs typeface="Times New Roman" panose="02020603050405020304" pitchFamily="18" charset="0"/>
                  </a:rPr>
                  <a:t>hyperplane</a:t>
                </a:r>
                <a:r>
                  <a:rPr lang="en-US" altLang="zh-CN" dirty="0">
                    <a:latin typeface="Times New Roman" panose="02020603050405020304" pitchFamily="18" charset="0"/>
                    <a:cs typeface="Times New Roman" panose="02020603050405020304" pitchFamily="18" charset="0"/>
                  </a:rPr>
                  <a:t> defined by the weights and bias of the unit. A function computed on top of that unit (the green decision surface) will be a mirror image of a simpler pattern across that axis of symmetry. (</a:t>
                </a:r>
                <a:r>
                  <a:rPr lang="en-US" altLang="zh-CN" i="1" dirty="0">
                    <a:latin typeface="Times New Roman" panose="02020603050405020304" pitchFamily="18" charset="0"/>
                    <a:cs typeface="Times New Roman" panose="02020603050405020304" pitchFamily="18" charset="0"/>
                  </a:rPr>
                  <a:t>Center</a:t>
                </a:r>
                <a:r>
                  <a:rPr lang="en-US" altLang="zh-CN" dirty="0">
                    <a:latin typeface="Times New Roman" panose="02020603050405020304" pitchFamily="18" charset="0"/>
                    <a:cs typeface="Times New Roman" panose="02020603050405020304" pitchFamily="18" charset="0"/>
                  </a:rPr>
                  <a:t>) The function can be obtained by folding the space around the axis of symmetry. (</a:t>
                </a:r>
                <a:r>
                  <a:rPr lang="en-US" altLang="zh-CN" i="1" dirty="0">
                    <a:latin typeface="Times New Roman" panose="02020603050405020304" pitchFamily="18" charset="0"/>
                    <a:cs typeface="Times New Roman" panose="02020603050405020304" pitchFamily="18" charset="0"/>
                  </a:rPr>
                  <a:t>Right</a:t>
                </a:r>
                <a:r>
                  <a:rPr lang="en-US" altLang="zh-CN" dirty="0">
                    <a:latin typeface="Times New Roman" panose="02020603050405020304" pitchFamily="18" charset="0"/>
                    <a:cs typeface="Times New Roman" panose="02020603050405020304" pitchFamily="18" charset="0"/>
                  </a:rPr>
                  <a:t>) Another repeating pattern can be folded on top of the first (by another downstream unit) to obtain another symmetry (which is now repeated four times, with two hidden layers).</a:t>
                </a:r>
                <a:endParaRPr lang="zh-CN" altLang="en-US" dirty="0">
                  <a:latin typeface="Times New Roman" panose="02020603050405020304" pitchFamily="18" charset="0"/>
                  <a:cs typeface="Times New Roman" panose="020206030504050203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407356" y="3786792"/>
                <a:ext cx="9369773" cy="2585323"/>
              </a:xfrm>
              <a:prstGeom prst="rect">
                <a:avLst/>
              </a:prstGeom>
              <a:blipFill>
                <a:blip r:embed="rId4"/>
                <a:stretch>
                  <a:fillRect l="-586" t="-1179" r="-520" b="-28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63489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6.4.1 Universal Approximation Properties and Depth</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More precisely, the main theorem in </a:t>
                </a:r>
                <a:r>
                  <a:rPr lang="en-US" altLang="zh-CN" sz="2600" dirty="0" err="1">
                    <a:solidFill>
                      <a:srgbClr val="00FF00"/>
                    </a:solidFill>
                    <a:latin typeface="Times New Roman" panose="02020603050405020304" pitchFamily="18" charset="0"/>
                    <a:cs typeface="Times New Roman" panose="02020603050405020304" pitchFamily="18" charset="0"/>
                  </a:rPr>
                  <a:t>Montufar</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2014</a:t>
                </a:r>
                <a:r>
                  <a:rPr lang="en-US" altLang="zh-CN" sz="2600" dirty="0">
                    <a:latin typeface="Times New Roman" panose="02020603050405020304" pitchFamily="18" charset="0"/>
                    <a:cs typeface="Times New Roman" panose="02020603050405020304" pitchFamily="18" charset="0"/>
                  </a:rPr>
                  <a:t>) states that the number of linear regions carved out by a deep rectifier network with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𝑑</m:t>
                    </m:r>
                  </m:oMath>
                </a14:m>
                <a:r>
                  <a:rPr lang="en-US" altLang="zh-CN" sz="2600" dirty="0">
                    <a:latin typeface="Times New Roman" panose="02020603050405020304" pitchFamily="18" charset="0"/>
                    <a:cs typeface="Times New Roman" panose="02020603050405020304" pitchFamily="18" charset="0"/>
                  </a:rPr>
                  <a:t> inputs, depth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𝑙</m:t>
                    </m:r>
                  </m:oMath>
                </a14:m>
                <a:r>
                  <a:rPr lang="en-US" altLang="zh-CN" sz="26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𝑛</m:t>
                    </m:r>
                  </m:oMath>
                </a14:m>
                <a:r>
                  <a:rPr lang="en-US" altLang="zh-CN" sz="2600" dirty="0">
                    <a:latin typeface="Times New Roman" panose="02020603050405020304" pitchFamily="18" charset="0"/>
                    <a:cs typeface="Times New Roman" panose="02020603050405020304" pitchFamily="18" charset="0"/>
                  </a:rPr>
                  <a:t> </a:t>
                </a:r>
                <a:r>
                  <a:rPr lang="en-US" altLang="zh-CN" sz="2600" dirty="0" err="1">
                    <a:latin typeface="Times New Roman" panose="02020603050405020304" pitchFamily="18" charset="0"/>
                    <a:cs typeface="Times New Roman" panose="02020603050405020304" pitchFamily="18" charset="0"/>
                  </a:rPr>
                  <a:t>units</a:t>
                </a:r>
                <a:r>
                  <a:rPr lang="en-US" altLang="zh-CN" sz="2600" dirty="0">
                    <a:latin typeface="Times New Roman" panose="02020603050405020304" pitchFamily="18" charset="0"/>
                    <a:cs typeface="Times New Roman" panose="02020603050405020304" pitchFamily="18" charset="0"/>
                  </a:rPr>
                  <a:t> per hidden layer, is</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i.e., exponential in the depth . In the case of </a:t>
                </a:r>
                <a:r>
                  <a:rPr lang="en-US" altLang="zh-CN" sz="2600" dirty="0" err="1">
                    <a:latin typeface="Times New Roman" panose="02020603050405020304" pitchFamily="18" charset="0"/>
                    <a:cs typeface="Times New Roman" panose="02020603050405020304" pitchFamily="18" charset="0"/>
                  </a:rPr>
                  <a:t>maxout</a:t>
                </a:r>
                <a:r>
                  <a:rPr lang="en-US" altLang="zh-CN" sz="2600" dirty="0">
                    <a:latin typeface="Times New Roman" panose="02020603050405020304" pitchFamily="18" charset="0"/>
                    <a:cs typeface="Times New Roman" panose="02020603050405020304" pitchFamily="18" charset="0"/>
                  </a:rPr>
                  <a:t> networks with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𝑘</m:t>
                    </m:r>
                  </m:oMath>
                </a14:m>
                <a:r>
                  <a:rPr lang="en-US" altLang="zh-CN" sz="2600" dirty="0">
                    <a:latin typeface="Times New Roman" panose="02020603050405020304" pitchFamily="18" charset="0"/>
                    <a:cs typeface="Times New Roman" panose="02020603050405020304" pitchFamily="18" charset="0"/>
                  </a:rPr>
                  <a:t> filters per unit, the number of linear regions is</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a:stretch>
              </a:blipFill>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4245988" y="5041307"/>
            <a:ext cx="6276975" cy="657225"/>
          </a:xfrm>
          <a:prstGeom prst="rect">
            <a:avLst/>
          </a:prstGeom>
        </p:spPr>
      </p:pic>
      <p:pic>
        <p:nvPicPr>
          <p:cNvPr id="7" name="图片 6">
            <a:extLst>
              <a:ext uri="{FF2B5EF4-FFF2-40B4-BE49-F238E27FC236}">
                <a16:creationId xmlns:a16="http://schemas.microsoft.com/office/drawing/2014/main" id="{9F22D1F4-3B7E-492F-BE77-41BE0ADF303C}"/>
              </a:ext>
            </a:extLst>
          </p:cNvPr>
          <p:cNvPicPr>
            <a:picLocks noChangeAspect="1"/>
          </p:cNvPicPr>
          <p:nvPr/>
        </p:nvPicPr>
        <p:blipFill>
          <a:blip r:embed="rId5"/>
          <a:stretch>
            <a:fillRect/>
          </a:stretch>
        </p:blipFill>
        <p:spPr>
          <a:xfrm>
            <a:off x="3774648" y="2758557"/>
            <a:ext cx="6732432" cy="1097006"/>
          </a:xfrm>
          <a:prstGeom prst="rect">
            <a:avLst/>
          </a:prstGeom>
        </p:spPr>
      </p:pic>
    </p:spTree>
    <p:extLst>
      <p:ext uri="{BB962C8B-B14F-4D97-AF65-F5344CB8AC3E}">
        <p14:creationId xmlns:p14="http://schemas.microsoft.com/office/powerpoint/2010/main" val="27100309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6.4.1 Universal Approximation Properties and Depth</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Of course, there is no guarantee that the kinds of functions we want to learn in applications of machine learning (and in particular for AI) share such a property.</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We may also want to choose a deep model for statistical reasons. Any time</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we choose a specific machine learning algorithm, we are implicitly stating some set of prior beliefs we have about what kind of function the algorithm should learn. Choosing a deep model encodes a very general belief that the function we want to learn should involve composition of several simpler functions. This can be interpreted from a representation learning point of view as saying that we believe the learning problem consists of discovering a set of underlying factors of variation that can in turn be described in terms of other, simpler underlying factors of variation. </a:t>
            </a:r>
          </a:p>
        </p:txBody>
      </p:sp>
    </p:spTree>
    <p:extLst>
      <p:ext uri="{BB962C8B-B14F-4D97-AF65-F5344CB8AC3E}">
        <p14:creationId xmlns:p14="http://schemas.microsoft.com/office/powerpoint/2010/main" val="17838840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6.4.1 Universal Approximation Properties and Depth</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lvl="0">
              <a:spcBef>
                <a:spcPts val="0"/>
              </a:spcBef>
              <a:buClr>
                <a:srgbClr val="FF0000"/>
              </a:buClr>
            </a:pPr>
            <a:r>
              <a:rPr lang="en-US" altLang="zh-CN" dirty="0"/>
              <a:t>Alternately, we can interpret the use of a deep architecture as expressing a belief </a:t>
            </a:r>
            <a:r>
              <a:rPr lang="en-US" altLang="zh-CN" sz="2600" dirty="0">
                <a:latin typeface="Times New Roman" panose="02020603050405020304" pitchFamily="18" charset="0"/>
                <a:cs typeface="Times New Roman" panose="02020603050405020304" pitchFamily="18" charset="0"/>
              </a:rPr>
              <a:t>that the function we want to learn is a computer program consisting of multiple steps, where each step makes use of the previous step’s output. These intermediate outputs are not necessarily factors of variation, but can instead be analogous to counters or pointers that the network uses to organize its internal processing. Empirically, greater depth does seem to result in better generalization for a wide variety of tasks (</a:t>
            </a:r>
            <a:r>
              <a:rPr lang="en-US" altLang="zh-CN" sz="2600" dirty="0" err="1">
                <a:solidFill>
                  <a:srgbClr val="00FF00"/>
                </a:solidFill>
                <a:latin typeface="Times New Roman" panose="02020603050405020304" pitchFamily="18" charset="0"/>
                <a:cs typeface="Times New Roman" panose="02020603050405020304" pitchFamily="18" charset="0"/>
              </a:rPr>
              <a:t>Bengio</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2007</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a:t>
            </a:r>
            <a:r>
              <a:rPr lang="da-DK" altLang="zh-CN" sz="2600" dirty="0">
                <a:solidFill>
                  <a:srgbClr val="00FF00"/>
                </a:solidFill>
                <a:latin typeface="Times New Roman" panose="02020603050405020304" pitchFamily="18" charset="0"/>
                <a:cs typeface="Times New Roman" panose="02020603050405020304" pitchFamily="18" charset="0"/>
              </a:rPr>
              <a:t>Erhan </a:t>
            </a:r>
            <a:r>
              <a:rPr lang="da-DK" altLang="zh-CN" sz="2600" i="1" dirty="0">
                <a:solidFill>
                  <a:srgbClr val="00FF00"/>
                </a:solidFill>
                <a:latin typeface="Times New Roman" panose="02020603050405020304" pitchFamily="18" charset="0"/>
                <a:cs typeface="Times New Roman" panose="02020603050405020304" pitchFamily="18" charset="0"/>
              </a:rPr>
              <a:t>et al.</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2009 Bengio 2009</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Mesnil </a:t>
            </a:r>
            <a:r>
              <a:rPr lang="da-DK" altLang="zh-CN" sz="2600" i="1" dirty="0">
                <a:solidFill>
                  <a:srgbClr val="00FF00"/>
                </a:solidFill>
                <a:latin typeface="Times New Roman" panose="02020603050405020304" pitchFamily="18" charset="0"/>
                <a:cs typeface="Times New Roman" panose="02020603050405020304" pitchFamily="18" charset="0"/>
              </a:rPr>
              <a:t>et al.</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2011</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Ciresan </a:t>
            </a:r>
            <a:r>
              <a:rPr lang="da-DK" altLang="zh-CN" sz="2600" i="1" dirty="0">
                <a:solidFill>
                  <a:srgbClr val="00FF00"/>
                </a:solidFill>
                <a:latin typeface="Times New Roman" panose="02020603050405020304" pitchFamily="18" charset="0"/>
                <a:cs typeface="Times New Roman" panose="02020603050405020304" pitchFamily="18" charset="0"/>
              </a:rPr>
              <a:t>et al.</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2012</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Krizhevsky </a:t>
            </a:r>
            <a:r>
              <a:rPr lang="da-DK" altLang="zh-CN" sz="2600" i="1" dirty="0">
                <a:solidFill>
                  <a:srgbClr val="00FF00"/>
                </a:solidFill>
                <a:latin typeface="Times New Roman" panose="02020603050405020304" pitchFamily="18" charset="0"/>
                <a:cs typeface="Times New Roman" panose="02020603050405020304" pitchFamily="18" charset="0"/>
              </a:rPr>
              <a:t>et al.</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2012</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Sermanet </a:t>
            </a:r>
            <a:r>
              <a:rPr lang="da-DK" altLang="zh-CN" sz="2600" i="1" dirty="0">
                <a:solidFill>
                  <a:srgbClr val="00FF00"/>
                </a:solidFill>
                <a:latin typeface="Times New Roman" panose="02020603050405020304" pitchFamily="18" charset="0"/>
                <a:cs typeface="Times New Roman" panose="02020603050405020304" pitchFamily="18" charset="0"/>
              </a:rPr>
              <a:t>et al.</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2013</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Farabet </a:t>
            </a:r>
            <a:r>
              <a:rPr lang="da-DK" altLang="zh-CN" sz="2600" i="1" dirty="0">
                <a:solidFill>
                  <a:srgbClr val="00FF00"/>
                </a:solidFill>
                <a:latin typeface="Times New Roman" panose="02020603050405020304" pitchFamily="18" charset="0"/>
                <a:cs typeface="Times New Roman" panose="02020603050405020304" pitchFamily="18" charset="0"/>
              </a:rPr>
              <a:t>et al.</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2013</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Couprie </a:t>
            </a:r>
            <a:r>
              <a:rPr lang="da-DK" altLang="zh-CN" sz="2600" i="1" dirty="0">
                <a:solidFill>
                  <a:srgbClr val="00FF00"/>
                </a:solidFill>
                <a:latin typeface="Times New Roman" panose="02020603050405020304" pitchFamily="18" charset="0"/>
                <a:cs typeface="Times New Roman" panose="02020603050405020304" pitchFamily="18" charset="0"/>
              </a:rPr>
              <a:t>et al.</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2013</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Kahou </a:t>
            </a:r>
            <a:r>
              <a:rPr lang="da-DK" altLang="zh-CN" sz="2600" i="1" dirty="0">
                <a:solidFill>
                  <a:srgbClr val="00FF00"/>
                </a:solidFill>
                <a:latin typeface="Times New Roman" panose="02020603050405020304" pitchFamily="18" charset="0"/>
                <a:cs typeface="Times New Roman" panose="02020603050405020304" pitchFamily="18" charset="0"/>
              </a:rPr>
              <a:t>et al.</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2013</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Goodfellow </a:t>
            </a:r>
            <a:r>
              <a:rPr lang="da-DK" altLang="zh-CN" sz="2600" i="1" dirty="0">
                <a:solidFill>
                  <a:srgbClr val="00FF00"/>
                </a:solidFill>
                <a:latin typeface="Times New Roman" panose="02020603050405020304" pitchFamily="18" charset="0"/>
                <a:cs typeface="Times New Roman" panose="02020603050405020304" pitchFamily="18" charset="0"/>
              </a:rPr>
              <a:t>et al.</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2014d</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Szegedy </a:t>
            </a:r>
            <a:r>
              <a:rPr lang="da-DK" altLang="zh-CN" sz="2600" i="1" dirty="0">
                <a:solidFill>
                  <a:srgbClr val="00FF00"/>
                </a:solidFill>
                <a:latin typeface="Times New Roman" panose="02020603050405020304" pitchFamily="18" charset="0"/>
                <a:cs typeface="Times New Roman" panose="02020603050405020304" pitchFamily="18" charset="0"/>
              </a:rPr>
              <a:t>et al.</a:t>
            </a:r>
            <a:r>
              <a:rPr lang="da-DK" altLang="zh-CN" sz="2600" dirty="0">
                <a:latin typeface="Times New Roman" panose="02020603050405020304" pitchFamily="18" charset="0"/>
                <a:cs typeface="Times New Roman" panose="02020603050405020304" pitchFamily="18" charset="0"/>
              </a:rPr>
              <a:t>,</a:t>
            </a:r>
            <a:r>
              <a:rPr lang="da-DK" altLang="zh-CN" sz="2600" dirty="0">
                <a:solidFill>
                  <a:srgbClr val="00FF00"/>
                </a:solidFill>
                <a:latin typeface="Times New Roman" panose="02020603050405020304" pitchFamily="18" charset="0"/>
                <a:cs typeface="Times New Roman" panose="02020603050405020304" pitchFamily="18" charset="0"/>
              </a:rPr>
              <a:t> 2014a</a:t>
            </a:r>
            <a:r>
              <a:rPr lang="da-DK" altLang="zh-CN" sz="2600" dirty="0">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2648102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6.4.2 Other Architectural Considerations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lvl="0">
              <a:spcBef>
                <a:spcPts val="0"/>
              </a:spcBef>
              <a:buClr>
                <a:srgbClr val="FF0000"/>
              </a:buClr>
            </a:pPr>
            <a:r>
              <a:rPr lang="en-US" altLang="zh-CN" dirty="0"/>
              <a:t>See Fig. </a:t>
            </a:r>
            <a:r>
              <a:rPr lang="en-US" altLang="zh-CN" dirty="0">
                <a:solidFill>
                  <a:srgbClr val="FF0000"/>
                </a:solidFill>
              </a:rPr>
              <a:t>6.6</a:t>
            </a:r>
            <a:r>
              <a:rPr lang="en-US" altLang="zh-CN" dirty="0"/>
              <a:t> and Fig. </a:t>
            </a:r>
            <a:r>
              <a:rPr lang="en-US" altLang="zh-CN" dirty="0">
                <a:solidFill>
                  <a:srgbClr val="FF0000"/>
                </a:solidFill>
              </a:rPr>
              <a:t>6.7</a:t>
            </a:r>
            <a:r>
              <a:rPr lang="en-US" altLang="zh-CN" dirty="0"/>
              <a:t> for examples of some of these empirical results. This suggests that using deep architectures does indeed express a useful prior over the space of functions the model learns. So </a:t>
            </a:r>
            <a:r>
              <a:rPr lang="en-US" altLang="zh-CN" sz="2600" dirty="0">
                <a:latin typeface="Times New Roman" panose="02020603050405020304" pitchFamily="18" charset="0"/>
                <a:cs typeface="Times New Roman" panose="02020603050405020304" pitchFamily="18" charset="0"/>
              </a:rPr>
              <a:t>far we have described neural networks as being simple chains of layers, with the main considerations being the depth of the network and the width of each layer. In practice, neural networks show considerably more diversity.</a:t>
            </a:r>
          </a:p>
        </p:txBody>
      </p:sp>
    </p:spTree>
    <p:extLst>
      <p:ext uri="{BB962C8B-B14F-4D97-AF65-F5344CB8AC3E}">
        <p14:creationId xmlns:p14="http://schemas.microsoft.com/office/powerpoint/2010/main" val="37657470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6.4.2 Other Architectural Considerations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lvl="0">
                  <a:spcBef>
                    <a:spcPts val="0"/>
                  </a:spcBef>
                  <a:buClr>
                    <a:srgbClr val="FF0000"/>
                  </a:buClr>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Many neural network architectures have been developed for specific tasks. Specialized architectures for computer vision called convolutional networks are described in Chapter </a:t>
                </a:r>
                <a:r>
                  <a:rPr lang="en-US" altLang="zh-CN" dirty="0">
                    <a:solidFill>
                      <a:srgbClr val="FF0000"/>
                    </a:solidFill>
                  </a:rPr>
                  <a:t>9</a:t>
                </a:r>
                <a:r>
                  <a:rPr lang="en-US" altLang="zh-CN" sz="2600" dirty="0">
                    <a:latin typeface="Times New Roman" panose="02020603050405020304" pitchFamily="18" charset="0"/>
                    <a:cs typeface="Times New Roman" panose="02020603050405020304" pitchFamily="18" charset="0"/>
                  </a:rPr>
                  <a:t>. Feedforward networks may also be generalized to the recurrent neural networks for sequence processing, described in Chapter </a:t>
                </a:r>
                <a:r>
                  <a:rPr lang="en-US" altLang="zh-CN" sz="2600" dirty="0">
                    <a:solidFill>
                      <a:srgbClr val="FF0000"/>
                    </a:solidFill>
                    <a:latin typeface="Times New Roman" panose="02020603050405020304" pitchFamily="18" charset="0"/>
                    <a:cs typeface="Times New Roman" panose="02020603050405020304" pitchFamily="18" charset="0"/>
                  </a:rPr>
                  <a:t>10</a:t>
                </a:r>
                <a:r>
                  <a:rPr lang="en-US" altLang="zh-CN" sz="2600" dirty="0">
                    <a:latin typeface="Times New Roman" panose="02020603050405020304" pitchFamily="18" charset="0"/>
                    <a:cs typeface="Times New Roman" panose="02020603050405020304" pitchFamily="18" charset="0"/>
                  </a:rPr>
                  <a:t>, which have their own architectural considerations. n general, the layers need not be connected in a chain, even though this is the most common practice. Many architectures build a main chain but then add extra architectural features to it, such as skip connections going from layer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𝑖</m:t>
                    </m:r>
                  </m:oMath>
                </a14:m>
                <a:r>
                  <a:rPr lang="en-US" altLang="zh-CN" sz="2600" dirty="0">
                    <a:latin typeface="Times New Roman" panose="02020603050405020304" pitchFamily="18" charset="0"/>
                    <a:cs typeface="Times New Roman" panose="02020603050405020304" pitchFamily="18" charset="0"/>
                  </a:rPr>
                  <a:t> to layer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𝑖</m:t>
                    </m:r>
                    <m:r>
                      <a:rPr lang="en-US" altLang="zh-CN" sz="2600" i="1" dirty="0">
                        <a:latin typeface="Cambria Math" panose="02040503050406030204" pitchFamily="18" charset="0"/>
                        <a:cs typeface="Times New Roman" panose="02020603050405020304" pitchFamily="18" charset="0"/>
                      </a:rPr>
                      <m:t> + 2 </m:t>
                    </m:r>
                  </m:oMath>
                </a14:m>
                <a:r>
                  <a:rPr lang="en-US" altLang="zh-CN" sz="2600" dirty="0">
                    <a:latin typeface="Times New Roman" panose="02020603050405020304" pitchFamily="18" charset="0"/>
                    <a:cs typeface="Times New Roman" panose="02020603050405020304" pitchFamily="18" charset="0"/>
                  </a:rPr>
                  <a:t>or higher.</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2439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 Deep Feedforward Networks</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It is best to think of feedforward networks as function approximation machines that are designed to achieve statistical generalization, occasionally drawing some insights from what we know about the brain, rather than as models of brain function.</a:t>
            </a:r>
          </a:p>
          <a:p>
            <a:pPr marL="0" lvl="0" indent="0" algn="just">
              <a:lnSpc>
                <a:spcPct val="125000"/>
              </a:lnSpc>
              <a:spcBef>
                <a:spcPts val="0"/>
              </a:spcBef>
              <a:buClr>
                <a:srgbClr val="FF0000"/>
              </a:buClr>
              <a:buNone/>
            </a:pPr>
            <a:r>
              <a:rPr lang="en-US" altLang="zh-CN" sz="2600" dirty="0"/>
              <a:t>        One way to understand feedforward networks is to begin with linear models and consider how to overcome their limitations. Linear models, such as logistic regression and linear regression, are appealing because they may be fit efficiently and reliably, either in closed form or with convex optimization. Linear models also have the obvious defect that the model capacity is limited to linear functions, so the model cannot understand the interaction between any two input variables. </a:t>
            </a:r>
          </a:p>
        </p:txBody>
      </p:sp>
      <p:pic>
        <p:nvPicPr>
          <p:cNvPr id="5" name="图片 4" descr="u=1907756794,293736522&amp;fm=21&amp;gp=0.jpg">
            <a:extLst>
              <a:ext uri="{FF2B5EF4-FFF2-40B4-BE49-F238E27FC236}">
                <a16:creationId xmlns:a16="http://schemas.microsoft.com/office/drawing/2014/main" id="{9CBE1E55-BC0B-4AED-8635-E3196E4A3F95}"/>
              </a:ext>
            </a:extLst>
          </p:cNvPr>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6.4.2 Other Architectural Considerations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lvl="0">
              <a:spcBef>
                <a:spcPts val="0"/>
              </a:spcBef>
              <a:buClr>
                <a:srgbClr val="FF0000"/>
              </a:buClr>
            </a:pPr>
            <a:r>
              <a:rPr lang="en-US" altLang="zh-CN" dirty="0"/>
              <a:t>These skip connections </a:t>
            </a:r>
            <a:r>
              <a:rPr lang="en-US" altLang="zh-CN" sz="2600" dirty="0">
                <a:latin typeface="Times New Roman" panose="02020603050405020304" pitchFamily="18" charset="0"/>
                <a:cs typeface="Times New Roman" panose="02020603050405020304" pitchFamily="18" charset="0"/>
              </a:rPr>
              <a:t>make it easier for the gradient to flow from output layers to layers nearer the input.</a:t>
            </a:r>
          </a:p>
        </p:txBody>
      </p:sp>
      <p:pic>
        <p:nvPicPr>
          <p:cNvPr id="5" name="图片 4"/>
          <p:cNvPicPr>
            <a:picLocks noChangeAspect="1"/>
          </p:cNvPicPr>
          <p:nvPr/>
        </p:nvPicPr>
        <p:blipFill>
          <a:blip r:embed="rId3"/>
          <a:stretch>
            <a:fillRect/>
          </a:stretch>
        </p:blipFill>
        <p:spPr>
          <a:xfrm>
            <a:off x="387439" y="2058688"/>
            <a:ext cx="6217547" cy="4512542"/>
          </a:xfrm>
          <a:prstGeom prst="rect">
            <a:avLst/>
          </a:prstGeom>
        </p:spPr>
      </p:pic>
      <p:sp>
        <p:nvSpPr>
          <p:cNvPr id="6" name="文本框 5"/>
          <p:cNvSpPr txBox="1"/>
          <p:nvPr/>
        </p:nvSpPr>
        <p:spPr>
          <a:xfrm>
            <a:off x="6968836" y="2366860"/>
            <a:ext cx="4393263" cy="3170099"/>
          </a:xfrm>
          <a:prstGeom prst="rect">
            <a:avLst/>
          </a:prstGeom>
          <a:noFill/>
        </p:spPr>
        <p:txBody>
          <a:bodyPr wrap="square" rtlCol="0">
            <a:spAutoFit/>
          </a:bodyPr>
          <a:lstStyle/>
          <a:p>
            <a:pPr algn="just"/>
            <a:r>
              <a:rPr lang="en-US" altLang="zh-CN" sz="2000" dirty="0">
                <a:latin typeface="Times New Roman" panose="02020603050405020304" pitchFamily="18" charset="0"/>
                <a:cs typeface="Times New Roman" panose="02020603050405020304" pitchFamily="18" charset="0"/>
              </a:rPr>
              <a:t>Figure 6.6: Empirical results showing that deeper networks generalize better when used to transcribe multi-digit numbers from photographs of addresses. Data from </a:t>
            </a:r>
            <a:r>
              <a:rPr lang="en-US" altLang="zh-CN" sz="2000" dirty="0">
                <a:solidFill>
                  <a:srgbClr val="00FF00"/>
                </a:solidFill>
                <a:latin typeface="Times New Roman" panose="02020603050405020304" pitchFamily="18" charset="0"/>
                <a:cs typeface="Times New Roman" panose="02020603050405020304" pitchFamily="18" charset="0"/>
              </a:rPr>
              <a:t>Goodfellow </a:t>
            </a:r>
            <a:r>
              <a:rPr lang="en-US" altLang="zh-CN" sz="2000" i="1" dirty="0">
                <a:solidFill>
                  <a:srgbClr val="00FF00"/>
                </a:solidFill>
                <a:latin typeface="Times New Roman" panose="02020603050405020304" pitchFamily="18" charset="0"/>
                <a:cs typeface="Times New Roman" panose="02020603050405020304" pitchFamily="18" charset="0"/>
              </a:rPr>
              <a:t>et al.</a:t>
            </a:r>
            <a:r>
              <a:rPr lang="en-US" altLang="zh-CN" sz="2000" dirty="0">
                <a:latin typeface="Times New Roman" panose="02020603050405020304" pitchFamily="18" charset="0"/>
                <a:cs typeface="Times New Roman" panose="02020603050405020304" pitchFamily="18" charset="0"/>
              </a:rPr>
              <a:t>, (</a:t>
            </a:r>
            <a:r>
              <a:rPr lang="en-US" altLang="zh-CN" sz="2000" dirty="0">
                <a:solidFill>
                  <a:srgbClr val="00FF00"/>
                </a:solidFill>
                <a:latin typeface="Times New Roman" panose="02020603050405020304" pitchFamily="18" charset="0"/>
                <a:cs typeface="Times New Roman" panose="02020603050405020304" pitchFamily="18" charset="0"/>
              </a:rPr>
              <a:t>2014d</a:t>
            </a:r>
            <a:r>
              <a:rPr lang="en-US" altLang="zh-CN" sz="2000" dirty="0">
                <a:latin typeface="Times New Roman" panose="02020603050405020304" pitchFamily="18" charset="0"/>
                <a:cs typeface="Times New Roman" panose="02020603050405020304" pitchFamily="18" charset="0"/>
              </a:rPr>
              <a:t>). The test set accuracy consistently increases with increasing depth. See Fig. </a:t>
            </a:r>
            <a:r>
              <a:rPr lang="en-US" altLang="zh-CN" sz="2000" dirty="0">
                <a:solidFill>
                  <a:srgbClr val="FF0000"/>
                </a:solidFill>
                <a:latin typeface="Times New Roman" panose="02020603050405020304" pitchFamily="18" charset="0"/>
                <a:cs typeface="Times New Roman" panose="02020603050405020304" pitchFamily="18" charset="0"/>
              </a:rPr>
              <a:t>6.7</a:t>
            </a:r>
            <a:r>
              <a:rPr lang="en-US" altLang="zh-CN" sz="2000" dirty="0">
                <a:latin typeface="Times New Roman" panose="02020603050405020304" pitchFamily="18" charset="0"/>
                <a:cs typeface="Times New Roman" panose="02020603050405020304" pitchFamily="18" charset="0"/>
              </a:rPr>
              <a:t> for a control experiment demonstrating that other increases to the model size do not yield the same effect.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53634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6.4.2 Other Architectural Considerations</a:t>
            </a:r>
            <a:endParaRPr lang="zh-CN" altLang="en-US" sz="3600" dirty="0">
              <a:latin typeface="Times New Roman" panose="02020603050405020304" pitchFamily="18" charset="0"/>
              <a:cs typeface="Times New Roman" panose="02020603050405020304" pitchFamily="18" charset="0"/>
            </a:endParaRPr>
          </a:p>
        </p:txBody>
      </p:sp>
      <p:pic>
        <p:nvPicPr>
          <p:cNvPr id="7" name="内容占位符 6"/>
          <p:cNvPicPr>
            <a:picLocks noGrp="1" noChangeAspect="1"/>
          </p:cNvPicPr>
          <p:nvPr>
            <p:ph idx="1"/>
          </p:nvPr>
        </p:nvPicPr>
        <p:blipFill>
          <a:blip r:embed="rId3"/>
          <a:stretch>
            <a:fillRect/>
          </a:stretch>
        </p:blipFill>
        <p:spPr>
          <a:xfrm>
            <a:off x="2905232" y="1106236"/>
            <a:ext cx="5446917" cy="2659647"/>
          </a:xfrm>
          <a:prstGeom prst="rect">
            <a:avLst/>
          </a:prstGeom>
        </p:spPr>
      </p:pic>
      <p:sp>
        <p:nvSpPr>
          <p:cNvPr id="8" name="文本框 7"/>
          <p:cNvSpPr txBox="1"/>
          <p:nvPr/>
        </p:nvSpPr>
        <p:spPr>
          <a:xfrm>
            <a:off x="387439" y="3765883"/>
            <a:ext cx="11180165" cy="2862322"/>
          </a:xfrm>
          <a:prstGeom prst="rect">
            <a:avLst/>
          </a:prstGeom>
          <a:noFill/>
        </p:spPr>
        <p:txBody>
          <a:bodyPr wrap="square" rtlCol="0">
            <a:spAutoFit/>
          </a:bodyPr>
          <a:lstStyle/>
          <a:p>
            <a:pPr algn="just"/>
            <a:r>
              <a:rPr lang="en-US" altLang="zh-CN" dirty="0">
                <a:latin typeface="Times New Roman" panose="02020603050405020304" pitchFamily="18" charset="0"/>
                <a:cs typeface="Times New Roman" panose="02020603050405020304" pitchFamily="18" charset="0"/>
              </a:rPr>
              <a:t>Figure 6.7: Deeper models tend to perform better. This is not merely because the model is larger. This experiment from </a:t>
            </a:r>
            <a:r>
              <a:rPr lang="en-US" altLang="zh-CN" dirty="0" err="1">
                <a:solidFill>
                  <a:srgbClr val="00FF00"/>
                </a:solidFill>
                <a:latin typeface="Times New Roman" panose="02020603050405020304" pitchFamily="18" charset="0"/>
                <a:cs typeface="Times New Roman" panose="02020603050405020304" pitchFamily="18" charset="0"/>
              </a:rPr>
              <a:t>Goodfellow</a:t>
            </a:r>
            <a:r>
              <a:rPr lang="en-US" altLang="zh-CN" dirty="0">
                <a:solidFill>
                  <a:srgbClr val="00FF00"/>
                </a:solidFill>
                <a:latin typeface="Times New Roman" panose="02020603050405020304" pitchFamily="18" charset="0"/>
                <a:cs typeface="Times New Roman" panose="02020603050405020304" pitchFamily="18" charset="0"/>
              </a:rPr>
              <a:t> </a:t>
            </a:r>
            <a:r>
              <a:rPr lang="en-US" altLang="zh-CN" i="1" dirty="0">
                <a:solidFill>
                  <a:srgbClr val="00FF00"/>
                </a:solidFill>
                <a:latin typeface="Times New Roman" panose="02020603050405020304" pitchFamily="18" charset="0"/>
                <a:cs typeface="Times New Roman" panose="02020603050405020304" pitchFamily="18" charset="0"/>
              </a:rPr>
              <a:t>et al</a:t>
            </a:r>
            <a:r>
              <a:rPr lang="en-US" altLang="zh-CN" dirty="0">
                <a:solidFill>
                  <a:srgbClr val="00FF00"/>
                </a:solidFill>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2014d</a:t>
            </a:r>
            <a:r>
              <a:rPr lang="en-US" altLang="zh-CN" dirty="0">
                <a:latin typeface="Times New Roman" panose="02020603050405020304" pitchFamily="18" charset="0"/>
                <a:cs typeface="Times New Roman" panose="02020603050405020304" pitchFamily="18" charset="0"/>
              </a:rPr>
              <a:t>) shows that increasing the number of parameters in layers of convolutional networks without increasing their depth is not nearly as effective at increasing test set performance. The legend indicates the depth of network used to make each curve and whether the curve represents variation in the size of the convolutional or the fully connected layers. We observe that shallow models in this context </a:t>
            </a:r>
            <a:r>
              <a:rPr lang="en-US" altLang="zh-CN" dirty="0" err="1">
                <a:latin typeface="Times New Roman" panose="02020603050405020304" pitchFamily="18" charset="0"/>
                <a:cs typeface="Times New Roman" panose="02020603050405020304" pitchFamily="18" charset="0"/>
              </a:rPr>
              <a:t>overfit</a:t>
            </a:r>
            <a:r>
              <a:rPr lang="en-US" altLang="zh-CN" dirty="0">
                <a:latin typeface="Times New Roman" panose="02020603050405020304" pitchFamily="18" charset="0"/>
                <a:cs typeface="Times New Roman" panose="02020603050405020304" pitchFamily="18" charset="0"/>
              </a:rPr>
              <a:t> at around 20 million parameters while deep ones can benefit from having over 60 million. This suggests that using a deep model expresses a useful preference over the space of functions the model can learn. Specifically, it expresses a belief that the function should consist of many simpler functions composed together. This could result either in learning a representation that is composed in turn of simpler representations (e.g., corners defined in terms of edges) or in learning a program with sequentially dependent steps (e.g., first locate a set of objects, then segment them from each other, then recognize them).</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36136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6.4.2 Other Architectural Considerations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zh-CN" altLang="en-US" dirty="0"/>
                  <a:t>　　</a:t>
                </a:r>
                <a:r>
                  <a:rPr lang="en-US" altLang="zh-CN" sz="2600" dirty="0">
                    <a:latin typeface="Times New Roman" panose="02020603050405020304" pitchFamily="18" charset="0"/>
                    <a:cs typeface="Times New Roman" panose="02020603050405020304" pitchFamily="18" charset="0"/>
                  </a:rPr>
                  <a:t>Another key consideration of architecture design is exactly how to connect a pair of layers to each other. In the default neural network layer described by a linear transformation via a matrix </a:t>
                </a:r>
                <a14:m>
                  <m:oMath xmlns:m="http://schemas.openxmlformats.org/officeDocument/2006/math">
                    <m:r>
                      <a:rPr lang="en-US" altLang="zh-CN" sz="2600" b="1" i="1" dirty="0" smtClean="0">
                        <a:latin typeface="Cambria Math" panose="02040503050406030204" pitchFamily="18" charset="0"/>
                        <a:cs typeface="Times New Roman" panose="02020603050405020304" pitchFamily="18" charset="0"/>
                      </a:rPr>
                      <m:t>𝑾</m:t>
                    </m:r>
                  </m:oMath>
                </a14:m>
                <a:r>
                  <a:rPr lang="en-US" altLang="zh-CN" sz="2600" dirty="0">
                    <a:latin typeface="Times New Roman" panose="02020603050405020304" pitchFamily="18" charset="0"/>
                    <a:cs typeface="Times New Roman" panose="02020603050405020304" pitchFamily="18" charset="0"/>
                  </a:rPr>
                  <a:t>, every input unit is connected to every output unit. Many specialized networks in the chapters ahead have fewer connections, so that each unit in the input layer is connected to only a small subset of units in the output layer. These strategies for reducing the number of connections reduce the number of parameters and the amount of computation required to evaluate the network, but are often highly problem-dependent. For example, convolutional networks, described in Chapter </a:t>
                </a:r>
                <a:r>
                  <a:rPr lang="en-US" altLang="zh-CN" sz="2600" dirty="0">
                    <a:solidFill>
                      <a:srgbClr val="FF0000"/>
                    </a:solidFill>
                    <a:latin typeface="Times New Roman" panose="02020603050405020304" pitchFamily="18" charset="0"/>
                    <a:cs typeface="Times New Roman" panose="02020603050405020304" pitchFamily="18" charset="0"/>
                  </a:rPr>
                  <a:t>9</a:t>
                </a:r>
                <a:r>
                  <a:rPr lang="en-US" altLang="zh-CN" sz="2600" dirty="0">
                    <a:latin typeface="Times New Roman" panose="02020603050405020304" pitchFamily="18" charset="0"/>
                    <a:cs typeface="Times New Roman" panose="02020603050405020304" pitchFamily="18" charset="0"/>
                  </a:rPr>
                  <a:t>, use specialized patterns of sparse connections that are very effective for computer vision problems.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4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1468556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D4C7CF3-AFFA-4F79-8B22-FD1F72DDF1EC}"/>
              </a:ext>
            </a:extLst>
          </p:cNvPr>
          <p:cNvSpPr>
            <a:spLocks noGrp="1"/>
          </p:cNvSpPr>
          <p:nvPr>
            <p:ph idx="1"/>
          </p:nvPr>
        </p:nvSpPr>
        <p:spPr/>
        <p:txBody>
          <a:bodyPr/>
          <a:lstStyle/>
          <a:p>
            <a:r>
              <a:rPr lang="en-US" altLang="zh-CN" dirty="0"/>
              <a:t>In this chapter, it is difficult to give much more specific advice concerning the architecture of a generic neural network. Subsequent chapters develop the particular architectural strategies that have been found to work well for different application domains.</a:t>
            </a:r>
            <a:endParaRPr lang="zh-CN" altLang="en-US" dirty="0"/>
          </a:p>
        </p:txBody>
      </p:sp>
      <p:sp>
        <p:nvSpPr>
          <p:cNvPr id="2" name="标题 1">
            <a:extLst>
              <a:ext uri="{FF2B5EF4-FFF2-40B4-BE49-F238E27FC236}">
                <a16:creationId xmlns:a16="http://schemas.microsoft.com/office/drawing/2014/main" id="{347B2A27-7849-4416-8051-9DA293775BD1}"/>
              </a:ext>
            </a:extLst>
          </p:cNvPr>
          <p:cNvSpPr>
            <a:spLocks noGrp="1"/>
          </p:cNvSpPr>
          <p:nvPr>
            <p:ph type="title"/>
          </p:nvPr>
        </p:nvSpPr>
        <p:spPr/>
        <p:txBody>
          <a:bodyPr/>
          <a:lstStyle/>
          <a:p>
            <a:r>
              <a:rPr lang="en-US" altLang="zh-CN" dirty="0"/>
              <a:t>6.4.2 Other Architectural Considerations</a:t>
            </a:r>
            <a:endParaRPr lang="zh-CN" altLang="en-US" dirty="0"/>
          </a:p>
        </p:txBody>
      </p:sp>
    </p:spTree>
    <p:extLst>
      <p:ext uri="{BB962C8B-B14F-4D97-AF65-F5344CB8AC3E}">
        <p14:creationId xmlns:p14="http://schemas.microsoft.com/office/powerpoint/2010/main" val="18120999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a:t>
            </a:r>
            <a:r>
              <a:rPr lang="en-US" altLang="zh-CN" sz="2400" dirty="0" err="1"/>
              <a:t>Shiyong</a:t>
            </a:r>
            <a:r>
              <a:rPr lang="en-US" altLang="zh-CN" sz="2400" dirty="0"/>
              <a:t> </a:t>
            </a:r>
            <a:r>
              <a:rPr lang="en-US" altLang="zh-CN" sz="2400" dirty="0" err="1"/>
              <a:t>Xiu</a:t>
            </a:r>
            <a:r>
              <a:rPr lang="en-US" altLang="zh-CN" sz="2400" dirty="0"/>
              <a:t>,</a:t>
            </a:r>
            <a:r>
              <a:rPr lang="zh-CN" altLang="en-US" sz="2400" dirty="0"/>
              <a:t> </a:t>
            </a:r>
            <a:r>
              <a:rPr lang="en-US" altLang="zh-CN" sz="2400" dirty="0" err="1"/>
              <a:t>Qijie</a:t>
            </a:r>
            <a:r>
              <a:rPr lang="zh-CN" altLang="en-US" sz="2400" dirty="0"/>
              <a:t> </a:t>
            </a:r>
            <a:r>
              <a:rPr lang="en-US" altLang="zh-CN" sz="2400" dirty="0"/>
              <a:t>Wang</a:t>
            </a:r>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a:spLocks/>
          </p:cNvSpPr>
          <p:nvPr/>
        </p:nvSpPr>
        <p:spPr>
          <a:xfrm>
            <a:off x="436692" y="1917161"/>
            <a:ext cx="11679810"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6.5 Back-Propagation and Other Differentiation Algorithms</a:t>
            </a:r>
            <a:endParaRPr lang="zh-CN" altLang="en-US" sz="3600" dirty="0"/>
          </a:p>
        </p:txBody>
      </p:sp>
      <p:sp>
        <p:nvSpPr>
          <p:cNvPr id="8" name="文本框 7"/>
          <p:cNvSpPr txBox="1"/>
          <p:nvPr/>
        </p:nvSpPr>
        <p:spPr>
          <a:xfrm>
            <a:off x="716437" y="558169"/>
            <a:ext cx="10454326"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6 Deep </a:t>
            </a:r>
            <a:r>
              <a:rPr lang="en-US" altLang="zh-CN" sz="4400" b="1" dirty="0" err="1">
                <a:latin typeface="Times New Roman" panose="02020603050405020304" pitchFamily="18" charset="0"/>
                <a:cs typeface="Times New Roman" panose="02020603050405020304" pitchFamily="18" charset="0"/>
              </a:rPr>
              <a:t>Feedforward</a:t>
            </a:r>
            <a:r>
              <a:rPr lang="en-US" altLang="zh-CN" sz="4400" b="1" dirty="0">
                <a:latin typeface="Times New Roman" panose="02020603050405020304" pitchFamily="18" charset="0"/>
                <a:cs typeface="Times New Roman" panose="02020603050405020304" pitchFamily="18" charset="0"/>
              </a:rPr>
              <a:t> Networks</a:t>
            </a:r>
            <a:endParaRPr lang="zh-CN" altLang="en-US"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34452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 Back-Propagation and Other Differentiation Algorithms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When we use a </a:t>
                </a:r>
                <a:r>
                  <a:rPr lang="en-US" altLang="zh-CN" sz="2600" dirty="0" err="1">
                    <a:latin typeface="Times New Roman" panose="02020603050405020304" pitchFamily="18" charset="0"/>
                    <a:cs typeface="Times New Roman" panose="02020603050405020304" pitchFamily="18" charset="0"/>
                  </a:rPr>
                  <a:t>feedforward</a:t>
                </a:r>
                <a:r>
                  <a:rPr lang="en-US" altLang="zh-CN" sz="2600" dirty="0">
                    <a:latin typeface="Times New Roman" panose="02020603050405020304" pitchFamily="18" charset="0"/>
                    <a:cs typeface="Times New Roman" panose="02020603050405020304" pitchFamily="18" charset="0"/>
                  </a:rPr>
                  <a:t> neural network to accept an input </a:t>
                </a:r>
                <a14:m>
                  <m:oMath xmlns:m="http://schemas.openxmlformats.org/officeDocument/2006/math">
                    <m:r>
                      <a:rPr lang="en-US" altLang="zh-CN" sz="2600" b="1" i="1" dirty="0" smtClean="0">
                        <a:latin typeface="Cambria Math" panose="02040503050406030204" pitchFamily="18" charset="0"/>
                        <a:cs typeface="Times New Roman" panose="02020603050405020304" pitchFamily="18" charset="0"/>
                      </a:rPr>
                      <m:t>𝒙</m:t>
                    </m:r>
                  </m:oMath>
                </a14:m>
                <a:r>
                  <a:rPr lang="en-US" altLang="zh-CN" sz="2600" dirty="0">
                    <a:latin typeface="Times New Roman" panose="02020603050405020304" pitchFamily="18" charset="0"/>
                    <a:cs typeface="Times New Roman" panose="02020603050405020304" pitchFamily="18" charset="0"/>
                  </a:rPr>
                  <a:t> and produce an output </a:t>
                </a:r>
                <a14:m>
                  <m:oMath xmlns:m="http://schemas.openxmlformats.org/officeDocument/2006/math">
                    <m:acc>
                      <m:accPr>
                        <m:chr m:val="̂"/>
                        <m:ctrlPr>
                          <a:rPr lang="en-US" altLang="zh-CN" sz="2600" b="1" i="1" smtClean="0">
                            <a:latin typeface="Cambria Math" panose="02040503050406030204" pitchFamily="18" charset="0"/>
                            <a:cs typeface="Times New Roman" panose="02020603050405020304" pitchFamily="18" charset="0"/>
                          </a:rPr>
                        </m:ctrlPr>
                      </m:accPr>
                      <m:e>
                        <m:r>
                          <a:rPr lang="en-US" altLang="zh-CN" sz="2600" b="1" i="1" smtClean="0">
                            <a:latin typeface="Cambria Math" panose="02040503050406030204" pitchFamily="18" charset="0"/>
                            <a:cs typeface="Times New Roman" panose="02020603050405020304" pitchFamily="18" charset="0"/>
                          </a:rPr>
                          <m:t>𝒚</m:t>
                        </m:r>
                      </m:e>
                    </m:acc>
                  </m:oMath>
                </a14:m>
                <a:r>
                  <a:rPr lang="en-US" altLang="zh-CN" sz="2600" b="1"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 information flows forward through the network. The inputs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𝒙</m:t>
                    </m:r>
                  </m:oMath>
                </a14:m>
                <a:r>
                  <a:rPr lang="en-US" altLang="zh-CN" sz="2600" dirty="0">
                    <a:latin typeface="Times New Roman" panose="02020603050405020304" pitchFamily="18" charset="0"/>
                    <a:cs typeface="Times New Roman" panose="02020603050405020304" pitchFamily="18" charset="0"/>
                  </a:rPr>
                  <a:t> provide the initial information that then propagates up to the hidden units at each layer and finally produces </a:t>
                </a:r>
                <a14:m>
                  <m:oMath xmlns:m="http://schemas.openxmlformats.org/officeDocument/2006/math">
                    <m:acc>
                      <m:accPr>
                        <m:chr m:val="̂"/>
                        <m:ctrlPr>
                          <a:rPr lang="en-US" altLang="zh-CN" sz="2600" b="1" i="1">
                            <a:latin typeface="Cambria Math" panose="02040503050406030204" pitchFamily="18" charset="0"/>
                            <a:cs typeface="Times New Roman" panose="02020603050405020304" pitchFamily="18" charset="0"/>
                          </a:rPr>
                        </m:ctrlPr>
                      </m:accPr>
                      <m:e>
                        <m:r>
                          <a:rPr lang="en-US" altLang="zh-CN" sz="2600" b="1" i="1" smtClean="0">
                            <a:latin typeface="Cambria Math" panose="02040503050406030204" pitchFamily="18" charset="0"/>
                            <a:cs typeface="Times New Roman" panose="02020603050405020304" pitchFamily="18" charset="0"/>
                          </a:rPr>
                          <m:t>𝒚</m:t>
                        </m:r>
                      </m:e>
                    </m:acc>
                  </m:oMath>
                </a14:m>
                <a:r>
                  <a:rPr lang="en-US" altLang="zh-CN" sz="2600" dirty="0">
                    <a:latin typeface="Times New Roman" panose="02020603050405020304" pitchFamily="18" charset="0"/>
                    <a:cs typeface="Times New Roman" panose="02020603050405020304" pitchFamily="18" charset="0"/>
                  </a:rPr>
                  <a:t>. This is called </a:t>
                </a:r>
                <a:r>
                  <a:rPr lang="en-US" altLang="zh-CN" sz="2600" i="1" dirty="0">
                    <a:latin typeface="Times New Roman" panose="02020603050405020304" pitchFamily="18" charset="0"/>
                    <a:cs typeface="Times New Roman" panose="02020603050405020304" pitchFamily="18" charset="0"/>
                  </a:rPr>
                  <a:t>forward propagation </a:t>
                </a:r>
                <a:r>
                  <a:rPr lang="en-US" altLang="zh-CN" sz="2600" dirty="0">
                    <a:latin typeface="Times New Roman" panose="02020603050405020304" pitchFamily="18" charset="0"/>
                    <a:cs typeface="Times New Roman" panose="02020603050405020304" pitchFamily="18" charset="0"/>
                  </a:rPr>
                  <a:t>. During training, forward propagation can continue onward until it produces a scalar cost </a:t>
                </a:r>
                <a:r>
                  <a:rPr lang="en-US" altLang="zh-CN" sz="2600" b="1" i="1" dirty="0">
                    <a:latin typeface="Times New Roman" panose="02020603050405020304" pitchFamily="18" charset="0"/>
                    <a:cs typeface="Times New Roman" panose="02020603050405020304" pitchFamily="18" charset="0"/>
                  </a:rPr>
                  <a:t>J</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m:t>
                    </m:r>
                    <m:r>
                      <a:rPr lang="en-US" altLang="zh-CN" sz="2600" b="1" i="1" dirty="0" smtClean="0">
                        <a:latin typeface="Cambria Math" panose="02040503050406030204" pitchFamily="18" charset="0"/>
                        <a:cs typeface="Times New Roman" panose="02020603050405020304" pitchFamily="18" charset="0"/>
                      </a:rPr>
                      <m:t>𝜽</m:t>
                    </m:r>
                    <m:r>
                      <a:rPr lang="en-US" altLang="zh-CN" sz="2600" i="1" dirty="0"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The </a:t>
                </a:r>
                <a:r>
                  <a:rPr lang="en-US" altLang="zh-CN" sz="2600" i="1" dirty="0">
                    <a:latin typeface="Times New Roman" panose="02020603050405020304" pitchFamily="18" charset="0"/>
                    <a:cs typeface="Times New Roman" panose="02020603050405020304" pitchFamily="18" charset="0"/>
                  </a:rPr>
                  <a:t>back-propagation </a:t>
                </a:r>
                <a:r>
                  <a:rPr lang="en-US" altLang="zh-CN" sz="2600" dirty="0">
                    <a:latin typeface="Times New Roman" panose="02020603050405020304" pitchFamily="18" charset="0"/>
                    <a:cs typeface="Times New Roman" panose="02020603050405020304" pitchFamily="18" charset="0"/>
                  </a:rPr>
                  <a:t>algorithm (</a:t>
                </a:r>
                <a:r>
                  <a:rPr lang="en-US" altLang="zh-CN" sz="2600" dirty="0" err="1">
                    <a:solidFill>
                      <a:srgbClr val="00FF00"/>
                    </a:solidFill>
                    <a:latin typeface="Times New Roman" panose="02020603050405020304" pitchFamily="18" charset="0"/>
                    <a:cs typeface="Times New Roman" panose="02020603050405020304" pitchFamily="18" charset="0"/>
                  </a:rPr>
                  <a:t>Rumelhart</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1986a</a:t>
                </a:r>
                <a:r>
                  <a:rPr lang="en-US" altLang="zh-CN" sz="2600" dirty="0">
                    <a:latin typeface="Times New Roman" panose="02020603050405020304" pitchFamily="18" charset="0"/>
                    <a:cs typeface="Times New Roman" panose="02020603050405020304" pitchFamily="18" charset="0"/>
                  </a:rPr>
                  <a:t>), often simply called </a:t>
                </a:r>
                <a:r>
                  <a:rPr lang="en-US" altLang="zh-CN" sz="2600" i="1" dirty="0" err="1">
                    <a:latin typeface="Times New Roman" panose="02020603050405020304" pitchFamily="18" charset="0"/>
                    <a:cs typeface="Times New Roman" panose="02020603050405020304" pitchFamily="18" charset="0"/>
                  </a:rPr>
                  <a:t>backprop</a:t>
                </a:r>
                <a:r>
                  <a:rPr lang="en-US" altLang="zh-CN" sz="2600" dirty="0">
                    <a:latin typeface="Times New Roman" panose="02020603050405020304" pitchFamily="18" charset="0"/>
                    <a:cs typeface="Times New Roman" panose="02020603050405020304" pitchFamily="18" charset="0"/>
                  </a:rPr>
                  <a:t>, allows the information from the cost to then flow backwards through the network, in order to compute the gradient.</a:t>
                </a:r>
              </a:p>
              <a:p>
                <a:pPr marL="0" lvl="0" indent="0" algn="just">
                  <a:lnSpc>
                    <a:spcPct val="125000"/>
                  </a:lnSpc>
                  <a:spcBef>
                    <a:spcPts val="0"/>
                  </a:spcBef>
                  <a:buClr>
                    <a:srgbClr val="FF0000"/>
                  </a:buClr>
                  <a:buNone/>
                </a:pPr>
                <a:r>
                  <a:rPr lang="zh-CN" altLang="en-US" dirty="0"/>
                  <a:t>　　</a:t>
                </a:r>
                <a:r>
                  <a:rPr lang="en-US" altLang="zh-CN" sz="2600" dirty="0">
                    <a:latin typeface="Times New Roman" panose="02020603050405020304" pitchFamily="18" charset="0"/>
                    <a:cs typeface="Times New Roman" panose="02020603050405020304" pitchFamily="18" charset="0"/>
                  </a:rPr>
                  <a:t>Computing an analytical expression for the gradient is straightforward, but numerically evaluating such an expression can be computationally expensive. The back-propagation algorithm does so using a simple and inexpensive procedure.</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100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116234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 Back-Propagation and Other Differentiation Algorithms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term back-propagation is often misunderstood as meaning the whole learning algorithm for multi-layer neural networks. Actually, back-propagation refers only to the method for computing the gradient, while another algorithm, such as stochastic gradient descent, is used to perform learning using this gradient. Furthermore, back-propagation is often misunderstood as being specific to multilayer neural networks, but in principle it can compute derivatives of any function (for some functions, the correct response is to report that the derivative of the function is undefined). Specifically, we will describe how to compute the gradient </a:t>
                </a:r>
                <a14:m>
                  <m:oMath xmlns:m="http://schemas.openxmlformats.org/officeDocument/2006/math">
                    <m:sSub>
                      <m:sSubPr>
                        <m:ctrlPr>
                          <a:rPr lang="en-US" altLang="zh-CN" sz="26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CN" sz="2600" b="1" i="1" smtClean="0">
                            <a:latin typeface="Cambria Math" panose="02040503050406030204" pitchFamily="18" charset="0"/>
                            <a:ea typeface="Cambria Math" panose="02040503050406030204" pitchFamily="18" charset="0"/>
                            <a:cs typeface="Times New Roman" panose="02020603050405020304" pitchFamily="18" charset="0"/>
                          </a:rPr>
                          <m:t>𝒙</m:t>
                        </m:r>
                      </m:sub>
                    </m:sSub>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𝑓</m:t>
                    </m:r>
                    <m:d>
                      <m:dPr>
                        <m:ctrlP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600" b="1" i="1" smtClean="0">
                            <a:latin typeface="Cambria Math" panose="02040503050406030204" pitchFamily="18" charset="0"/>
                            <a:ea typeface="Cambria Math" panose="02040503050406030204" pitchFamily="18" charset="0"/>
                            <a:cs typeface="Times New Roman" panose="02020603050405020304" pitchFamily="18" charset="0"/>
                          </a:rPr>
                          <m:t>𝒙</m:t>
                        </m:r>
                        <m:r>
                          <a:rPr lang="en-US" altLang="zh-CN" sz="2600" b="1"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ea typeface="Cambria Math" panose="02040503050406030204" pitchFamily="18" charset="0"/>
                            <a:cs typeface="Times New Roman" panose="02020603050405020304" pitchFamily="18" charset="0"/>
                          </a:rPr>
                          <m:t>𝒚</m:t>
                        </m:r>
                      </m:e>
                    </m:d>
                  </m:oMath>
                </a14:m>
                <a:r>
                  <a:rPr lang="en-US" altLang="zh-CN" sz="2600" i="1"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for an arbitrary function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𝑓</m:t>
                    </m:r>
                  </m:oMath>
                </a14:m>
                <a:r>
                  <a:rPr lang="en-US" altLang="zh-CN" sz="2600" dirty="0">
                    <a:latin typeface="Times New Roman" panose="02020603050405020304" pitchFamily="18" charset="0"/>
                    <a:cs typeface="Times New Roman" panose="02020603050405020304" pitchFamily="18" charset="0"/>
                  </a:rPr>
                  <a:t>, where </a:t>
                </a:r>
                <a14:m>
                  <m:oMath xmlns:m="http://schemas.openxmlformats.org/officeDocument/2006/math">
                    <m:r>
                      <a:rPr lang="en-US" altLang="zh-CN" sz="2600" b="1" i="1" dirty="0" smtClean="0">
                        <a:latin typeface="Cambria Math" panose="02040503050406030204" pitchFamily="18" charset="0"/>
                        <a:cs typeface="Times New Roman" panose="02020603050405020304" pitchFamily="18" charset="0"/>
                      </a:rPr>
                      <m:t>𝒙</m:t>
                    </m:r>
                  </m:oMath>
                </a14:m>
                <a:r>
                  <a:rPr lang="en-US" altLang="zh-CN" sz="2600" dirty="0">
                    <a:latin typeface="Times New Roman" panose="02020603050405020304" pitchFamily="18" charset="0"/>
                    <a:cs typeface="Times New Roman" panose="02020603050405020304" pitchFamily="18" charset="0"/>
                  </a:rPr>
                  <a:t> is a set of variables whose derivatives are desired, and </a:t>
                </a:r>
                <a14:m>
                  <m:oMath xmlns:m="http://schemas.openxmlformats.org/officeDocument/2006/math">
                    <m:r>
                      <a:rPr lang="en-US" altLang="zh-CN" sz="2600" b="1" i="1" dirty="0" smtClean="0">
                        <a:latin typeface="Cambria Math" panose="02040503050406030204" pitchFamily="18" charset="0"/>
                        <a:cs typeface="Times New Roman" panose="02020603050405020304" pitchFamily="18" charset="0"/>
                      </a:rPr>
                      <m:t>𝒚</m:t>
                    </m:r>
                  </m:oMath>
                </a14:m>
                <a:r>
                  <a:rPr lang="en-US" altLang="zh-CN" sz="2600" dirty="0">
                    <a:latin typeface="Times New Roman" panose="02020603050405020304" pitchFamily="18" charset="0"/>
                    <a:cs typeface="Times New Roman" panose="02020603050405020304" pitchFamily="18" charset="0"/>
                  </a:rPr>
                  <a:t> is an additional set of variables that are inputs to the function but whose derivatives are not required.</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100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24076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 Back-Propagation and Other Differentiation Algorithms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lvl="0">
                  <a:spcBef>
                    <a:spcPts val="0"/>
                  </a:spcBef>
                  <a:buClr>
                    <a:srgbClr val="FF0000"/>
                  </a:buClr>
                </a:pPr>
                <a:r>
                  <a:rPr lang="en-US" altLang="zh-CN" dirty="0"/>
                  <a:t>In learning algorithms, the </a:t>
                </a:r>
                <a:r>
                  <a:rPr lang="en-US" altLang="zh-CN" sz="2600" dirty="0">
                    <a:latin typeface="Times New Roman" panose="02020603050405020304" pitchFamily="18" charset="0"/>
                    <a:cs typeface="Times New Roman" panose="02020603050405020304" pitchFamily="18" charset="0"/>
                  </a:rPr>
                  <a:t>gradient we most often require is the gradient of the cost function with respect to the parameters,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i="1" smtClean="0">
                            <a:latin typeface="Cambria Math" panose="02040503050406030204" pitchFamily="18" charset="0"/>
                            <a:ea typeface="Cambria Math" panose="02040503050406030204" pitchFamily="18" charset="0"/>
                            <a:cs typeface="Times New Roman" panose="02020603050405020304" pitchFamily="18" charset="0"/>
                          </a:rPr>
                          <m:t>𝛻</m:t>
                        </m:r>
                      </m:e>
                      <m:sub>
                        <m:r>
                          <a:rPr lang="zh-CN" altLang="en-US" sz="2600" b="1" i="1" smtClean="0">
                            <a:latin typeface="Cambria Math" panose="02040503050406030204" pitchFamily="18" charset="0"/>
                            <a:cs typeface="Times New Roman" panose="02020603050405020304" pitchFamily="18" charset="0"/>
                          </a:rPr>
                          <m:t>𝜽</m:t>
                        </m:r>
                      </m:sub>
                    </m:sSub>
                  </m:oMath>
                </a14:m>
                <a:r>
                  <a:rPr lang="en-US" altLang="zh-CN" sz="2600" i="1" dirty="0">
                    <a:latin typeface="Times New Roman" panose="02020603050405020304" pitchFamily="18" charset="0"/>
                    <a:cs typeface="Times New Roman" panose="02020603050405020304" pitchFamily="18" charset="0"/>
                  </a:rPr>
                  <a:t>J</a:t>
                </a:r>
                <a:r>
                  <a:rPr lang="en-US" altLang="zh-CN" sz="2600" dirty="0">
                    <a:latin typeface="Times New Roman" panose="02020603050405020304" pitchFamily="18" charset="0"/>
                    <a:cs typeface="Times New Roman" panose="02020603050405020304" pitchFamily="18" charset="0"/>
                  </a:rPr>
                  <a:t>(</a:t>
                </a:r>
                <a14:m>
                  <m:oMath xmlns:m="http://schemas.openxmlformats.org/officeDocument/2006/math">
                    <m:r>
                      <a:rPr lang="zh-CN" altLang="en-US" sz="2600" b="1" i="1" smtClean="0">
                        <a:latin typeface="Cambria Math" panose="02040503050406030204" pitchFamily="18" charset="0"/>
                        <a:cs typeface="Times New Roman" panose="02020603050405020304" pitchFamily="18" charset="0"/>
                      </a:rPr>
                      <m:t>𝜽</m:t>
                    </m:r>
                  </m:oMath>
                </a14:m>
                <a:r>
                  <a:rPr lang="en-US" altLang="zh-CN" sz="2600" dirty="0">
                    <a:latin typeface="Times New Roman" panose="02020603050405020304" pitchFamily="18" charset="0"/>
                    <a:cs typeface="Times New Roman" panose="02020603050405020304" pitchFamily="18" charset="0"/>
                  </a:rPr>
                  <a:t>). Many machine learning tasks involve computing other derivatives, either as part of the learning process, or to analyze the learned model. The backpropagation algorithm can be applied to these tasks as well, and is not restricted to computing the gradient of the cost function with respect to the parameters. The idea of computing derivatives by propagating information through a network is very general, and can be used to compute values such as the Jacobian of a function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𝑓</m:t>
                    </m:r>
                  </m:oMath>
                </a14:m>
                <a:r>
                  <a:rPr lang="en-US" altLang="zh-CN" sz="2600" dirty="0">
                    <a:latin typeface="Times New Roman" panose="02020603050405020304" pitchFamily="18" charset="0"/>
                    <a:cs typeface="Times New Roman" panose="02020603050405020304" pitchFamily="18" charset="0"/>
                  </a:rPr>
                  <a:t> with multiple outputs. We restrict our description here to the most commonly used case where has a single output. We restrict our description here to the most commonly used case where </a:t>
                </a:r>
                <a14:m>
                  <m:oMath xmlns:m="http://schemas.openxmlformats.org/officeDocument/2006/math">
                    <m:r>
                      <a:rPr lang="en-US" altLang="zh-CN" sz="2600" i="1" dirty="0">
                        <a:latin typeface="Cambria Math" panose="02040503050406030204" pitchFamily="18" charset="0"/>
                        <a:cs typeface="Times New Roman" panose="02020603050405020304" pitchFamily="18" charset="0"/>
                      </a:rPr>
                      <m:t>𝑓</m:t>
                    </m:r>
                  </m:oMath>
                </a14:m>
                <a:r>
                  <a:rPr lang="en-US" altLang="zh-CN" sz="2600" dirty="0">
                    <a:latin typeface="Times New Roman" panose="02020603050405020304" pitchFamily="18" charset="0"/>
                    <a:cs typeface="Times New Roman" panose="02020603050405020304" pitchFamily="18" charset="0"/>
                  </a:rPr>
                  <a:t> has a single output.</a:t>
                </a:r>
                <a:endParaRPr lang="en-US" altLang="zh-CN" sz="2600" b="1" i="1"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100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4415574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6.5.1 Computational Graphs</a:t>
            </a:r>
          </a:p>
        </p:txBody>
      </p:sp>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So far we have discussed neural networks with a relatively informal graph language. To describe the back-propagation algorithm more precisely, it is helpful to have a more precise </a:t>
            </a:r>
            <a:r>
              <a:rPr lang="en-US" altLang="zh-CN" sz="2600" i="1" dirty="0">
                <a:latin typeface="Times New Roman" panose="02020603050405020304" pitchFamily="18" charset="0"/>
                <a:cs typeface="Times New Roman" panose="02020603050405020304" pitchFamily="18" charset="0"/>
              </a:rPr>
              <a:t>computational graph </a:t>
            </a:r>
            <a:r>
              <a:rPr lang="en-US" altLang="zh-CN" sz="2600" dirty="0">
                <a:latin typeface="Times New Roman" panose="02020603050405020304" pitchFamily="18" charset="0"/>
                <a:cs typeface="Times New Roman" panose="02020603050405020304" pitchFamily="18" charset="0"/>
              </a:rPr>
              <a:t>language.</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Many ways of formalizing computation as graphs are possible.</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Here, we use each node in the graph to indicate a variable. The variable may be a scalar, vector, matrix, tensor, or even a variable of another type. </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To formalize our graphs, we also need to introduce the idea of an operation. An operation is a simple function of one or more variables. Our graph language is accompanied by a set of allowable operations. Functions more complicated than the operations in this set may be described by composing many operations together.</a:t>
            </a:r>
          </a:p>
        </p:txBody>
      </p:sp>
    </p:spTree>
    <p:extLst>
      <p:ext uri="{BB962C8B-B14F-4D97-AF65-F5344CB8AC3E}">
        <p14:creationId xmlns:p14="http://schemas.microsoft.com/office/powerpoint/2010/main" val="160376529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6.5.1 Computational Graphs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zh-CN" altLang="en-US" sz="2500" dirty="0">
                    <a:latin typeface="Times New Roman" panose="02020603050405020304" pitchFamily="18" charset="0"/>
                    <a:cs typeface="Times New Roman" panose="02020603050405020304" pitchFamily="18" charset="0"/>
                  </a:rPr>
                  <a:t>　　</a:t>
                </a:r>
                <a:r>
                  <a:rPr lang="en-US" altLang="zh-CN" sz="2500" dirty="0">
                    <a:latin typeface="Times New Roman" panose="02020603050405020304" pitchFamily="18" charset="0"/>
                    <a:cs typeface="Times New Roman" panose="02020603050405020304" pitchFamily="18" charset="0"/>
                  </a:rPr>
                  <a:t>Without loss of generality, we define an operation to return only a single output variable. This does not lose generality because the output variable can have multiple entries, such as a vector. Software implementations of back-propagation usually support operations with multiple outputs, but we avoid this case in our description because it introduces many extra details that are not important to conceptual understanding.</a:t>
                </a:r>
              </a:p>
              <a:p>
                <a:pPr marL="0" lvl="0" indent="0" algn="just">
                  <a:lnSpc>
                    <a:spcPct val="125000"/>
                  </a:lnSpc>
                  <a:spcBef>
                    <a:spcPts val="0"/>
                  </a:spcBef>
                  <a:buClr>
                    <a:srgbClr val="FF0000"/>
                  </a:buClr>
                  <a:buNone/>
                </a:pPr>
                <a:r>
                  <a:rPr lang="zh-CN" altLang="en-US" sz="2500" dirty="0">
                    <a:latin typeface="Times New Roman" panose="02020603050405020304" pitchFamily="18" charset="0"/>
                    <a:cs typeface="Times New Roman" panose="02020603050405020304" pitchFamily="18" charset="0"/>
                  </a:rPr>
                  <a:t>　　</a:t>
                </a:r>
                <a:r>
                  <a:rPr lang="en-US" altLang="zh-CN" sz="2500" dirty="0">
                    <a:latin typeface="Times New Roman" panose="02020603050405020304" pitchFamily="18" charset="0"/>
                    <a:cs typeface="Times New Roman" panose="02020603050405020304" pitchFamily="18" charset="0"/>
                  </a:rPr>
                  <a:t>If a variable </a:t>
                </a:r>
                <a14:m>
                  <m:oMath xmlns:m="http://schemas.openxmlformats.org/officeDocument/2006/math">
                    <m:r>
                      <a:rPr lang="en-US" altLang="zh-CN" sz="2500" i="1" dirty="0" smtClean="0">
                        <a:latin typeface="Cambria Math" panose="02040503050406030204" pitchFamily="18" charset="0"/>
                        <a:cs typeface="Times New Roman" panose="02020603050405020304" pitchFamily="18" charset="0"/>
                      </a:rPr>
                      <m:t>𝑦</m:t>
                    </m:r>
                  </m:oMath>
                </a14:m>
                <a:r>
                  <a:rPr lang="en-US" altLang="zh-CN" sz="2500" dirty="0">
                    <a:latin typeface="Times New Roman" panose="02020603050405020304" pitchFamily="18" charset="0"/>
                    <a:cs typeface="Times New Roman" panose="02020603050405020304" pitchFamily="18" charset="0"/>
                  </a:rPr>
                  <a:t> is computed by applying an operation to a variable </a:t>
                </a:r>
                <a14:m>
                  <m:oMath xmlns:m="http://schemas.openxmlformats.org/officeDocument/2006/math">
                    <m:r>
                      <a:rPr lang="en-US" altLang="zh-CN" sz="2500" i="1" dirty="0" smtClean="0">
                        <a:latin typeface="Cambria Math" panose="02040503050406030204" pitchFamily="18" charset="0"/>
                        <a:cs typeface="Times New Roman" panose="02020603050405020304" pitchFamily="18" charset="0"/>
                      </a:rPr>
                      <m:t>𝑥</m:t>
                    </m:r>
                  </m:oMath>
                </a14:m>
                <a:r>
                  <a:rPr lang="en-US" altLang="zh-CN" sz="2500" dirty="0">
                    <a:latin typeface="Times New Roman" panose="02020603050405020304" pitchFamily="18" charset="0"/>
                    <a:cs typeface="Times New Roman" panose="02020603050405020304" pitchFamily="18" charset="0"/>
                  </a:rPr>
                  <a:t>, then we draw a directed edge from </a:t>
                </a:r>
                <a14:m>
                  <m:oMath xmlns:m="http://schemas.openxmlformats.org/officeDocument/2006/math">
                    <m:r>
                      <a:rPr lang="en-US" altLang="zh-CN" sz="2500" i="1" dirty="0" smtClean="0">
                        <a:latin typeface="Cambria Math" panose="02040503050406030204" pitchFamily="18" charset="0"/>
                        <a:cs typeface="Times New Roman" panose="02020603050405020304" pitchFamily="18" charset="0"/>
                      </a:rPr>
                      <m:t>𝑥</m:t>
                    </m:r>
                  </m:oMath>
                </a14:m>
                <a:r>
                  <a:rPr lang="en-US" altLang="zh-CN" sz="2500" dirty="0">
                    <a:latin typeface="Times New Roman" panose="02020603050405020304" pitchFamily="18" charset="0"/>
                    <a:cs typeface="Times New Roman" panose="02020603050405020304" pitchFamily="18" charset="0"/>
                  </a:rPr>
                  <a:t> to </a:t>
                </a:r>
                <a14:m>
                  <m:oMath xmlns:m="http://schemas.openxmlformats.org/officeDocument/2006/math">
                    <m:r>
                      <a:rPr lang="en-US" altLang="zh-CN" sz="2500" i="1" dirty="0" smtClean="0">
                        <a:latin typeface="Cambria Math" panose="02040503050406030204" pitchFamily="18" charset="0"/>
                        <a:cs typeface="Times New Roman" panose="02020603050405020304" pitchFamily="18" charset="0"/>
                      </a:rPr>
                      <m:t>𝑦</m:t>
                    </m:r>
                  </m:oMath>
                </a14:m>
                <a:r>
                  <a:rPr lang="en-US" altLang="zh-CN" sz="2500" dirty="0">
                    <a:latin typeface="Times New Roman" panose="02020603050405020304" pitchFamily="18" charset="0"/>
                    <a:cs typeface="Times New Roman" panose="02020603050405020304" pitchFamily="18" charset="0"/>
                  </a:rPr>
                  <a:t> . We sometimes annotate the output node with the name of the operation applied, and other times omit this label when the operation is clear from context.</a:t>
                </a:r>
              </a:p>
              <a:p>
                <a:pPr marL="0" lvl="0" indent="0" algn="just">
                  <a:lnSpc>
                    <a:spcPct val="125000"/>
                  </a:lnSpc>
                  <a:spcBef>
                    <a:spcPts val="0"/>
                  </a:spcBef>
                  <a:buClr>
                    <a:srgbClr val="FF0000"/>
                  </a:buClr>
                  <a:buNone/>
                </a:pPr>
                <a:r>
                  <a:rPr lang="zh-CN" altLang="en-US" sz="2500" dirty="0">
                    <a:latin typeface="Times New Roman" panose="02020603050405020304" pitchFamily="18" charset="0"/>
                    <a:cs typeface="Times New Roman" panose="02020603050405020304" pitchFamily="18" charset="0"/>
                  </a:rPr>
                  <a:t>　　</a:t>
                </a:r>
                <a:r>
                  <a:rPr lang="en-US" altLang="zh-CN" sz="2500" dirty="0">
                    <a:latin typeface="Times New Roman" panose="02020603050405020304" pitchFamily="18" charset="0"/>
                    <a:cs typeface="Times New Roman" panose="02020603050405020304" pitchFamily="18" charset="0"/>
                  </a:rPr>
                  <a:t>Examples of computational graphs are shown in Fig. </a:t>
                </a:r>
                <a:r>
                  <a:rPr lang="en-US" altLang="zh-CN" sz="2500" dirty="0">
                    <a:solidFill>
                      <a:srgbClr val="FF0000"/>
                    </a:solidFill>
                    <a:latin typeface="Times New Roman" panose="02020603050405020304" pitchFamily="18" charset="0"/>
                    <a:cs typeface="Times New Roman" panose="02020603050405020304" pitchFamily="18" charset="0"/>
                  </a:rPr>
                  <a:t>6.8</a:t>
                </a:r>
                <a:r>
                  <a:rPr lang="en-US" altLang="zh-CN" sz="2500" dirty="0">
                    <a:latin typeface="Times New Roman" panose="02020603050405020304" pitchFamily="18" charset="0"/>
                    <a:cs typeface="Times New Roman" panose="02020603050405020304" pitchFamily="18"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09" r="-8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5740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 Deep Feedforward Networks</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        To extend linear models to represent nonlinear functions of </a:t>
                </a:r>
                <a:r>
                  <a:rPr lang="en-US" altLang="zh-CN" sz="2600" b="1" i="1" dirty="0"/>
                  <a:t>x</a:t>
                </a:r>
                <a:r>
                  <a:rPr lang="en-US" altLang="zh-CN" sz="2600" dirty="0"/>
                  <a:t>, we can apply the linear model not to </a:t>
                </a:r>
                <a:r>
                  <a:rPr lang="en-US" altLang="zh-CN" sz="2600" b="1" i="1" dirty="0"/>
                  <a:t>x</a:t>
                </a:r>
                <a:r>
                  <a:rPr lang="en-US" altLang="zh-CN" sz="2600" dirty="0"/>
                  <a:t> itself but to a transformed input </a:t>
                </a:r>
                <a14:m>
                  <m:oMath xmlns:m="http://schemas.openxmlformats.org/officeDocument/2006/math">
                    <m:r>
                      <a:rPr lang="en-US" altLang="zh-CN" sz="2600" i="1" smtClean="0">
                        <a:latin typeface="Cambria Math" panose="02040503050406030204" pitchFamily="18" charset="0"/>
                        <a:ea typeface="Cambria Math" panose="02040503050406030204" pitchFamily="18" charset="0"/>
                      </a:rPr>
                      <m:t>∅</m:t>
                    </m:r>
                    <m:r>
                      <a:rPr lang="en-US" altLang="zh-CN" sz="2600" b="0" i="1" smtClean="0">
                        <a:latin typeface="Cambria Math" panose="02040503050406030204" pitchFamily="18" charset="0"/>
                        <a:ea typeface="Cambria Math" panose="02040503050406030204" pitchFamily="18" charset="0"/>
                      </a:rPr>
                      <m:t>(</m:t>
                    </m:r>
                    <m:r>
                      <a:rPr lang="en-US" altLang="zh-CN" sz="2600" b="1" i="1" smtClean="0">
                        <a:latin typeface="Cambria Math" panose="02040503050406030204" pitchFamily="18" charset="0"/>
                        <a:ea typeface="Cambria Math" panose="02040503050406030204" pitchFamily="18" charset="0"/>
                      </a:rPr>
                      <m:t>𝒙</m:t>
                    </m:r>
                    <m:r>
                      <a:rPr lang="en-US" altLang="zh-CN" sz="2600" b="0" i="1" smtClean="0">
                        <a:latin typeface="Cambria Math" panose="02040503050406030204" pitchFamily="18" charset="0"/>
                        <a:ea typeface="Cambria Math" panose="02040503050406030204" pitchFamily="18" charset="0"/>
                      </a:rPr>
                      <m:t>)</m:t>
                    </m:r>
                  </m:oMath>
                </a14:m>
                <a:r>
                  <a:rPr lang="en-US" altLang="zh-CN" sz="2600" dirty="0"/>
                  <a:t>, where </a:t>
                </a:r>
                <a14:m>
                  <m:oMath xmlns:m="http://schemas.openxmlformats.org/officeDocument/2006/math">
                    <m:r>
                      <a:rPr lang="en-US" altLang="zh-CN" sz="2600" i="1" smtClean="0">
                        <a:latin typeface="Cambria Math" panose="02040503050406030204" pitchFamily="18" charset="0"/>
                        <a:ea typeface="Cambria Math" panose="02040503050406030204" pitchFamily="18" charset="0"/>
                      </a:rPr>
                      <m:t>∅</m:t>
                    </m:r>
                  </m:oMath>
                </a14:m>
                <a:r>
                  <a:rPr lang="en-US" altLang="zh-CN" sz="2600" dirty="0"/>
                  <a:t> is a nonlinear transformation. Equivalently, we can apply the kernel trick described in Sec. </a:t>
                </a:r>
                <a:r>
                  <a:rPr lang="en-US" altLang="zh-CN" sz="2600" dirty="0">
                    <a:solidFill>
                      <a:srgbClr val="FF0000"/>
                    </a:solidFill>
                  </a:rPr>
                  <a:t>5.7.2</a:t>
                </a:r>
                <a:r>
                  <a:rPr lang="en-US" altLang="zh-CN" sz="2600" dirty="0"/>
                  <a:t>, to obtain a nonlinear learning algorithm based on implicitly applying the </a:t>
                </a:r>
                <a14:m>
                  <m:oMath xmlns:m="http://schemas.openxmlformats.org/officeDocument/2006/math">
                    <m:r>
                      <a:rPr lang="en-US" altLang="zh-CN" sz="2600" i="1">
                        <a:latin typeface="Cambria Math" panose="02040503050406030204" pitchFamily="18" charset="0"/>
                        <a:ea typeface="Cambria Math" panose="02040503050406030204" pitchFamily="18" charset="0"/>
                      </a:rPr>
                      <m:t>∅</m:t>
                    </m:r>
                  </m:oMath>
                </a14:m>
                <a:r>
                  <a:rPr lang="en-US" altLang="zh-CN" sz="2600" dirty="0"/>
                  <a:t> mapping. We can think of </a:t>
                </a:r>
                <a14:m>
                  <m:oMath xmlns:m="http://schemas.openxmlformats.org/officeDocument/2006/math">
                    <m:r>
                      <a:rPr lang="en-US" altLang="zh-CN" sz="2600" i="1">
                        <a:latin typeface="Cambria Math" panose="02040503050406030204" pitchFamily="18" charset="0"/>
                        <a:ea typeface="Cambria Math" panose="02040503050406030204" pitchFamily="18" charset="0"/>
                      </a:rPr>
                      <m:t>∅</m:t>
                    </m:r>
                  </m:oMath>
                </a14:m>
                <a:r>
                  <a:rPr lang="en-US" altLang="zh-CN" sz="2600" dirty="0"/>
                  <a:t> as providing a set of features describing </a:t>
                </a:r>
                <a:r>
                  <a:rPr lang="en-US" altLang="zh-CN" sz="2600" b="1" i="1" dirty="0"/>
                  <a:t>x</a:t>
                </a:r>
                <a:r>
                  <a:rPr lang="en-US" altLang="zh-CN" sz="2600" dirty="0"/>
                  <a:t>, or as providing a new representation for </a:t>
                </a:r>
                <a:r>
                  <a:rPr lang="en-US" altLang="zh-CN" sz="2600" b="1" i="1" dirty="0"/>
                  <a:t>x</a:t>
                </a:r>
                <a:r>
                  <a:rPr lang="en-US" altLang="zh-CN" sz="2600" dirty="0"/>
                  <a:t>.</a:t>
                </a:r>
              </a:p>
              <a:p>
                <a:pPr marL="0" lvl="0" indent="0" algn="just">
                  <a:lnSpc>
                    <a:spcPct val="125000"/>
                  </a:lnSpc>
                  <a:spcBef>
                    <a:spcPts val="0"/>
                  </a:spcBef>
                  <a:buClr>
                    <a:srgbClr val="FF0000"/>
                  </a:buClr>
                  <a:buNone/>
                </a:pPr>
                <a:r>
                  <a:rPr lang="en-US" altLang="zh-CN" sz="2600" dirty="0"/>
                  <a:t>        The question is then how to choose the mapping </a:t>
                </a:r>
                <a14:m>
                  <m:oMath xmlns:m="http://schemas.openxmlformats.org/officeDocument/2006/math">
                    <m:r>
                      <a:rPr lang="en-US" altLang="zh-CN" sz="2600" i="1">
                        <a:latin typeface="Cambria Math" panose="02040503050406030204" pitchFamily="18" charset="0"/>
                        <a:ea typeface="Cambria Math" panose="02040503050406030204" pitchFamily="18" charset="0"/>
                      </a:rPr>
                      <m:t>∅</m:t>
                    </m:r>
                  </m:oMath>
                </a14:m>
                <a:r>
                  <a:rPr lang="en-US" altLang="zh-CN" sz="2600" dirty="0"/>
                  <a:t>.</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9CBE1E55-BC0B-4AED-8635-E3196E4A3F95}"/>
              </a:ext>
            </a:extLst>
          </p:cNvPr>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4534691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0" y="812383"/>
            <a:ext cx="6150346" cy="5912310"/>
          </a:xfrm>
          <a:prstGeom prst="rect">
            <a:avLst/>
          </a:prstGeom>
        </p:spPr>
      </p:pic>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6.5.1 Computational Graphs</a:t>
            </a:r>
          </a:p>
        </p:txBody>
      </p:sp>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7" name="文本框 6"/>
              <p:cNvSpPr txBox="1"/>
              <p:nvPr/>
            </p:nvSpPr>
            <p:spPr>
              <a:xfrm>
                <a:off x="5796445" y="1091523"/>
                <a:ext cx="6150346" cy="5046253"/>
              </a:xfrm>
              <a:prstGeom prst="rect">
                <a:avLst/>
              </a:prstGeom>
              <a:noFill/>
            </p:spPr>
            <p:txBody>
              <a:bodyPr wrap="square" rtlCol="0">
                <a:spAutoFit/>
              </a:bodyPr>
              <a:lstStyle/>
              <a:p>
                <a:pPr algn="just"/>
                <a:r>
                  <a:rPr lang="en-US" altLang="zh-CN" sz="2000" dirty="0">
                    <a:latin typeface="Times New Roman" panose="02020603050405020304" pitchFamily="18" charset="0"/>
                    <a:cs typeface="Times New Roman" panose="02020603050405020304" pitchFamily="18" charset="0"/>
                  </a:rPr>
                  <a:t>Figure 6.8: Examples of computational graphs.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𝑎</m:t>
                    </m:r>
                  </m:oMath>
                </a14:m>
                <a:r>
                  <a:rPr lang="en-US" altLang="zh-CN" sz="2000" dirty="0">
                    <a:latin typeface="Times New Roman" panose="02020603050405020304" pitchFamily="18" charset="0"/>
                    <a:cs typeface="Times New Roman" panose="02020603050405020304" pitchFamily="18" charset="0"/>
                  </a:rPr>
                  <a:t>) The graph using the </a:t>
                </a:r>
                <a14:m>
                  <m:oMath xmlns:m="http://schemas.openxmlformats.org/officeDocument/2006/math">
                    <m:r>
                      <a:rPr lang="en-US" altLang="zh-CN" sz="2000" i="0" dirty="0" smtClean="0">
                        <a:latin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 operation to compute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𝑧</m:t>
                    </m:r>
                    <m:r>
                      <a:rPr lang="en-US" altLang="zh-CN" sz="2000" i="1" dirty="0" smtClean="0">
                        <a:latin typeface="Cambria Math" panose="02040503050406030204" pitchFamily="18" charset="0"/>
                        <a:cs typeface="Times New Roman" panose="02020603050405020304" pitchFamily="18" charset="0"/>
                      </a:rPr>
                      <m:t> = </m:t>
                    </m:r>
                    <m:r>
                      <a:rPr lang="en-US" altLang="zh-CN" sz="2000" i="1" dirty="0" err="1">
                        <a:latin typeface="Cambria Math" panose="02040503050406030204" pitchFamily="18" charset="0"/>
                        <a:cs typeface="Times New Roman" panose="02020603050405020304" pitchFamily="18" charset="0"/>
                      </a:rPr>
                      <m:t>𝑥𝑦</m:t>
                    </m:r>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𝑏</m:t>
                    </m:r>
                  </m:oMath>
                </a14:m>
                <a:r>
                  <a:rPr lang="en-US" altLang="zh-CN" sz="2000" dirty="0">
                    <a:latin typeface="Times New Roman" panose="02020603050405020304" pitchFamily="18" charset="0"/>
                    <a:cs typeface="Times New Roman" panose="02020603050405020304" pitchFamily="18" charset="0"/>
                  </a:rPr>
                  <a:t>) The graph for the logistic regression prediction </a:t>
                </a:r>
                <a14:m>
                  <m:oMath xmlns:m="http://schemas.openxmlformats.org/officeDocument/2006/math">
                    <m:acc>
                      <m:accPr>
                        <m:chr m:val="̂"/>
                        <m:ctrlPr>
                          <a:rPr lang="en-US" altLang="zh-CN" sz="2000" i="1" dirty="0" smtClean="0">
                            <a:latin typeface="Cambria Math" panose="02040503050406030204" pitchFamily="18" charset="0"/>
                            <a:cs typeface="Times New Roman" panose="02020603050405020304" pitchFamily="18" charset="0"/>
                          </a:rPr>
                        </m:ctrlPr>
                      </m:accPr>
                      <m:e>
                        <m:r>
                          <a:rPr lang="en-US" altLang="zh-CN" sz="2000" b="0" i="1" dirty="0" smtClean="0">
                            <a:latin typeface="Cambria Math" panose="02040503050406030204" pitchFamily="18" charset="0"/>
                            <a:cs typeface="Times New Roman" panose="02020603050405020304" pitchFamily="18" charset="0"/>
                          </a:rPr>
                          <m:t>𝑦</m:t>
                        </m:r>
                      </m:e>
                    </m:acc>
                    <m:r>
                      <a:rPr lang="en-US" altLang="zh-CN" sz="2000" i="1" dirty="0" smtClean="0">
                        <a:latin typeface="Cambria Math" panose="02040503050406030204" pitchFamily="18" charset="0"/>
                        <a:cs typeface="Times New Roman" panose="02020603050405020304" pitchFamily="18" charset="0"/>
                      </a:rPr>
                      <m:t>= </m:t>
                    </m:r>
                    <m:r>
                      <a:rPr lang="en-US" altLang="zh-CN" sz="2000" i="1" dirty="0" smtClean="0">
                        <a:latin typeface="Cambria Math" panose="02040503050406030204" pitchFamily="18" charset="0"/>
                        <a:cs typeface="Times New Roman" panose="02020603050405020304" pitchFamily="18" charset="0"/>
                      </a:rPr>
                      <m:t>𝜎</m:t>
                    </m:r>
                    <m:r>
                      <a:rPr lang="en-US" altLang="zh-CN" sz="2000" i="1" dirty="0" smtClean="0">
                        <a:latin typeface="Cambria Math" panose="02040503050406030204" pitchFamily="18" charset="0"/>
                        <a:cs typeface="Times New Roman" panose="02020603050405020304" pitchFamily="18" charset="0"/>
                      </a:rPr>
                      <m:t> </m:t>
                    </m:r>
                    <m:d>
                      <m:dPr>
                        <m:ctrlPr>
                          <a:rPr lang="en-US" altLang="zh-CN" sz="2000" i="1" dirty="0" smtClean="0">
                            <a:latin typeface="Cambria Math" panose="02040503050406030204" pitchFamily="18" charset="0"/>
                            <a:cs typeface="Times New Roman" panose="02020603050405020304" pitchFamily="18" charset="0"/>
                          </a:rPr>
                        </m:ctrlPr>
                      </m:dPr>
                      <m:e>
                        <m:sSup>
                          <m:sSupPr>
                            <m:ctrlPr>
                              <a:rPr lang="en-US" altLang="zh-CN" sz="2000" b="1" i="1" dirty="0" smtClean="0">
                                <a:latin typeface="Cambria Math" panose="02040503050406030204" pitchFamily="18" charset="0"/>
                                <a:cs typeface="Times New Roman" panose="02020603050405020304" pitchFamily="18" charset="0"/>
                              </a:rPr>
                            </m:ctrlPr>
                          </m:sSupPr>
                          <m:e>
                            <m:r>
                              <a:rPr lang="en-US" altLang="zh-CN" sz="2000" b="1" i="1" dirty="0" smtClean="0">
                                <a:latin typeface="Cambria Math" panose="02040503050406030204" pitchFamily="18" charset="0"/>
                                <a:cs typeface="Times New Roman" panose="02020603050405020304" pitchFamily="18" charset="0"/>
                              </a:rPr>
                              <m:t>𝒙</m:t>
                            </m:r>
                          </m:e>
                          <m:sup>
                            <m:r>
                              <a:rPr lang="en-US" altLang="zh-CN" sz="2000" b="0" i="1" dirty="0" smtClean="0">
                                <a:latin typeface="Cambria Math" panose="02040503050406030204" pitchFamily="18" charset="0"/>
                                <a:cs typeface="Times New Roman" panose="02020603050405020304" pitchFamily="18" charset="0"/>
                              </a:rPr>
                              <m:t>𝑇</m:t>
                            </m:r>
                          </m:sup>
                        </m:sSup>
                        <m:r>
                          <a:rPr lang="en-US" altLang="zh-CN" sz="2000" b="1" i="1" dirty="0" smtClean="0">
                            <a:latin typeface="Cambria Math" panose="02040503050406030204" pitchFamily="18" charset="0"/>
                            <a:cs typeface="Times New Roman" panose="02020603050405020304" pitchFamily="18" charset="0"/>
                          </a:rPr>
                          <m:t>𝒘</m:t>
                        </m:r>
                        <m:r>
                          <a:rPr lang="en-US" altLang="zh-CN" sz="2000" b="0" i="1" dirty="0" smtClean="0">
                            <a:latin typeface="Cambria Math" panose="02040503050406030204" pitchFamily="18" charset="0"/>
                            <a:cs typeface="Times New Roman" panose="02020603050405020304" pitchFamily="18" charset="0"/>
                          </a:rPr>
                          <m:t>+</m:t>
                        </m:r>
                        <m:r>
                          <a:rPr lang="en-US" altLang="zh-CN" sz="2000" b="0" i="1" dirty="0" smtClean="0">
                            <a:latin typeface="Cambria Math" panose="02040503050406030204" pitchFamily="18" charset="0"/>
                            <a:cs typeface="Times New Roman" panose="02020603050405020304" pitchFamily="18" charset="0"/>
                          </a:rPr>
                          <m:t>𝑏</m:t>
                        </m:r>
                      </m:e>
                    </m:d>
                    <m:r>
                      <a:rPr lang="en-US" altLang="zh-CN" sz="2000" i="1" dirty="0" smtClean="0">
                        <a:latin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.Some of the intermediate expressions do not have names in the algebraic expression but need names in the graph. We simply name the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𝑖</m:t>
                    </m:r>
                    <m:r>
                      <a:rPr lang="en-US" altLang="zh-CN" sz="2000" i="1" dirty="0" smtClean="0">
                        <a:latin typeface="Cambria Math" panose="02040503050406030204" pitchFamily="18" charset="0"/>
                        <a:cs typeface="Times New Roman" panose="02020603050405020304" pitchFamily="18" charset="0"/>
                      </a:rPr>
                      <m:t>−</m:t>
                    </m:r>
                    <m:r>
                      <m:rPr>
                        <m:sty m:val="p"/>
                      </m:rPr>
                      <a:rPr lang="en-US" altLang="zh-CN" sz="2000" i="0" dirty="0" smtClean="0">
                        <a:latin typeface="Cambria Math" panose="02040503050406030204" pitchFamily="18" charset="0"/>
                        <a:cs typeface="Times New Roman" panose="02020603050405020304" pitchFamily="18" charset="0"/>
                      </a:rPr>
                      <m:t>th</m:t>
                    </m:r>
                  </m:oMath>
                </a14:m>
                <a:r>
                  <a:rPr lang="en-US" altLang="zh-CN" sz="2000" dirty="0">
                    <a:latin typeface="Times New Roman" panose="02020603050405020304" pitchFamily="18" charset="0"/>
                    <a:cs typeface="Times New Roman" panose="02020603050405020304" pitchFamily="18" charset="0"/>
                  </a:rPr>
                  <a:t> such variable </a:t>
                </a:r>
                <a14:m>
                  <m:oMath xmlns:m="http://schemas.openxmlformats.org/officeDocument/2006/math">
                    <m:sSup>
                      <m:sSupPr>
                        <m:ctrlPr>
                          <a:rPr lang="en-US" altLang="zh-CN" sz="2000" i="1" smtClean="0">
                            <a:latin typeface="Cambria Math" panose="02040503050406030204" pitchFamily="18" charset="0"/>
                            <a:cs typeface="Times New Roman" panose="02020603050405020304" pitchFamily="18" charset="0"/>
                          </a:rPr>
                        </m:ctrlPr>
                      </m:sSupPr>
                      <m:e>
                        <m:r>
                          <a:rPr lang="en-US" altLang="zh-CN" sz="2000" b="1" i="1" smtClean="0">
                            <a:latin typeface="Cambria Math" panose="02040503050406030204" pitchFamily="18" charset="0"/>
                            <a:cs typeface="Times New Roman" panose="02020603050405020304" pitchFamily="18" charset="0"/>
                          </a:rPr>
                          <m:t>𝒖</m:t>
                        </m:r>
                      </m:e>
                      <m:sup>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𝑖</m:t>
                        </m:r>
                        <m:r>
                          <a:rPr lang="en-US" altLang="zh-CN" sz="2000" b="0" i="1" smtClean="0">
                            <a:latin typeface="Cambria Math" panose="02040503050406030204" pitchFamily="18" charset="0"/>
                            <a:cs typeface="Times New Roman" panose="02020603050405020304" pitchFamily="18" charset="0"/>
                          </a:rPr>
                          <m:t>)</m:t>
                        </m:r>
                      </m:sup>
                    </m:sSup>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𝑐</m:t>
                    </m:r>
                  </m:oMath>
                </a14:m>
                <a:r>
                  <a:rPr lang="en-US" altLang="zh-CN" sz="2000" dirty="0">
                    <a:latin typeface="Times New Roman" panose="02020603050405020304" pitchFamily="18" charset="0"/>
                    <a:cs typeface="Times New Roman" panose="02020603050405020304" pitchFamily="18" charset="0"/>
                  </a:rPr>
                  <a:t>) The computational graph for the expression </a:t>
                </a:r>
                <a14:m>
                  <m:oMath xmlns:m="http://schemas.openxmlformats.org/officeDocument/2006/math">
                    <m:r>
                      <a:rPr lang="en-US" altLang="zh-CN" sz="2000" b="1" i="1" dirty="0" smtClean="0">
                        <a:latin typeface="Cambria Math" panose="02040503050406030204" pitchFamily="18" charset="0"/>
                        <a:cs typeface="Times New Roman" panose="02020603050405020304" pitchFamily="18" charset="0"/>
                      </a:rPr>
                      <m:t>𝑯</m:t>
                    </m:r>
                    <m:r>
                      <a:rPr lang="en-US" altLang="zh-CN" sz="2000" b="1" i="1" dirty="0" smtClean="0">
                        <a:latin typeface="Cambria Math" panose="02040503050406030204" pitchFamily="18" charset="0"/>
                        <a:cs typeface="Times New Roman" panose="02020603050405020304" pitchFamily="18" charset="0"/>
                      </a:rPr>
                      <m:t> =</m:t>
                    </m:r>
                    <m:r>
                      <m:rPr>
                        <m:sty m:val="p"/>
                      </m:rPr>
                      <a:rPr lang="en-US" altLang="zh-CN" sz="2000" b="1" i="1" dirty="0" smtClean="0">
                        <a:latin typeface="Cambria Math" panose="02040503050406030204" pitchFamily="18" charset="0"/>
                        <a:cs typeface="Times New Roman" panose="02020603050405020304" pitchFamily="18" charset="0"/>
                      </a:rPr>
                      <m:t>max</m:t>
                    </m:r>
                    <m:r>
                      <a:rPr lang="en-US" altLang="zh-CN" sz="2000" b="1" i="1" dirty="0" smtClean="0">
                        <a:latin typeface="Cambria Math" panose="02040503050406030204" pitchFamily="18" charset="0"/>
                        <a:cs typeface="Times New Roman" panose="02020603050405020304" pitchFamily="18" charset="0"/>
                      </a:rPr>
                      <m:t>⁡{</m:t>
                    </m:r>
                    <m:r>
                      <a:rPr lang="en-US" altLang="zh-CN" sz="2000" b="1" i="1" dirty="0" smtClean="0">
                        <a:latin typeface="Cambria Math" panose="02040503050406030204" pitchFamily="18" charset="0"/>
                        <a:cs typeface="Times New Roman" panose="02020603050405020304" pitchFamily="18" charset="0"/>
                      </a:rPr>
                      <m:t>𝟎</m:t>
                    </m:r>
                    <m:r>
                      <a:rPr lang="en-US" altLang="zh-CN" sz="2000" b="1" i="1" dirty="0" smtClean="0">
                        <a:latin typeface="Cambria Math" panose="02040503050406030204" pitchFamily="18" charset="0"/>
                        <a:cs typeface="Times New Roman" panose="02020603050405020304" pitchFamily="18" charset="0"/>
                      </a:rPr>
                      <m:t>,</m:t>
                    </m:r>
                    <m:r>
                      <a:rPr lang="en-US" altLang="zh-CN" sz="2000" b="1" i="1" dirty="0" smtClean="0">
                        <a:latin typeface="Cambria Math" panose="02040503050406030204" pitchFamily="18" charset="0"/>
                        <a:cs typeface="Times New Roman" panose="02020603050405020304" pitchFamily="18" charset="0"/>
                      </a:rPr>
                      <m:t>𝑿𝑾</m:t>
                    </m:r>
                    <m:r>
                      <a:rPr lang="en-US" altLang="zh-CN" sz="2000" b="1" i="1" dirty="0" smtClean="0">
                        <a:latin typeface="Cambria Math" panose="02040503050406030204" pitchFamily="18" charset="0"/>
                        <a:cs typeface="Times New Roman" panose="02020603050405020304" pitchFamily="18" charset="0"/>
                      </a:rPr>
                      <m:t> +</m:t>
                    </m:r>
                    <m:r>
                      <a:rPr lang="en-US" altLang="zh-CN" sz="2000" b="1" i="1" dirty="0" smtClean="0">
                        <a:latin typeface="Cambria Math" panose="02040503050406030204" pitchFamily="18" charset="0"/>
                        <a:cs typeface="Times New Roman" panose="02020603050405020304" pitchFamily="18" charset="0"/>
                      </a:rPr>
                      <m:t>𝒃</m:t>
                    </m:r>
                    <m:r>
                      <a:rPr lang="en-US" altLang="zh-CN" sz="2000" b="1" i="1" dirty="0" smtClean="0">
                        <a:latin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which computes a design matrix of rectified linear unit activations </a:t>
                </a:r>
                <a14:m>
                  <m:oMath xmlns:m="http://schemas.openxmlformats.org/officeDocument/2006/math">
                    <m:r>
                      <a:rPr lang="en-US" altLang="zh-CN" sz="2000" b="1" i="1" dirty="0" smtClean="0">
                        <a:latin typeface="Cambria Math" panose="02040503050406030204" pitchFamily="18" charset="0"/>
                        <a:cs typeface="Times New Roman" panose="02020603050405020304" pitchFamily="18" charset="0"/>
                      </a:rPr>
                      <m:t>𝑯</m:t>
                    </m:r>
                  </m:oMath>
                </a14:m>
                <a:r>
                  <a:rPr lang="en-US" altLang="zh-CN" sz="2000" dirty="0">
                    <a:latin typeface="Times New Roman" panose="02020603050405020304" pitchFamily="18" charset="0"/>
                    <a:cs typeface="Times New Roman" panose="02020603050405020304" pitchFamily="18" charset="0"/>
                  </a:rPr>
                  <a:t> given a design matrix containing a </a:t>
                </a:r>
                <a:r>
                  <a:rPr lang="en-US" altLang="zh-CN" sz="2000" dirty="0" err="1">
                    <a:latin typeface="Times New Roman" panose="02020603050405020304" pitchFamily="18" charset="0"/>
                    <a:cs typeface="Times New Roman" panose="02020603050405020304" pitchFamily="18" charset="0"/>
                  </a:rPr>
                  <a:t>minibatch</a:t>
                </a:r>
                <a:r>
                  <a:rPr lang="en-US" altLang="zh-CN" sz="2000" dirty="0">
                    <a:latin typeface="Times New Roman" panose="02020603050405020304" pitchFamily="18" charset="0"/>
                    <a:cs typeface="Times New Roman" panose="02020603050405020304" pitchFamily="18" charset="0"/>
                  </a:rPr>
                  <a:t> of inputs </a:t>
                </a:r>
                <a14:m>
                  <m:oMath xmlns:m="http://schemas.openxmlformats.org/officeDocument/2006/math">
                    <m:r>
                      <a:rPr lang="en-US" altLang="zh-CN" sz="2000" b="1" i="1" dirty="0" smtClean="0">
                        <a:latin typeface="Cambria Math" panose="02040503050406030204" pitchFamily="18" charset="0"/>
                        <a:cs typeface="Times New Roman" panose="02020603050405020304" pitchFamily="18" charset="0"/>
                      </a:rPr>
                      <m:t>𝑿</m:t>
                    </m:r>
                    <m:r>
                      <a:rPr lang="en-US" altLang="zh-CN" sz="2000" b="1" i="1" dirty="0" smtClean="0">
                        <a:latin typeface="Cambria Math" panose="02040503050406030204" pitchFamily="18" charset="0"/>
                        <a:cs typeface="Times New Roman" panose="02020603050405020304" pitchFamily="18" charset="0"/>
                      </a:rPr>
                      <m:t>.</m:t>
                    </m:r>
                  </m:oMath>
                </a14:m>
                <a:r>
                  <a:rPr lang="zh-CN" altLang="en-US"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𝑑</m:t>
                    </m:r>
                  </m:oMath>
                </a14:m>
                <a:r>
                  <a:rPr lang="en-US" altLang="zh-CN" sz="2000" dirty="0">
                    <a:latin typeface="Times New Roman" panose="02020603050405020304" pitchFamily="18" charset="0"/>
                    <a:cs typeface="Times New Roman" panose="02020603050405020304" pitchFamily="18" charset="0"/>
                  </a:rPr>
                  <a:t>) Examples a–c applied at most one operation to each variable, but it is possible to apply more than one operation. Here we show a computation graph that applies more than one operation to the weights </a:t>
                </a:r>
                <a14:m>
                  <m:oMath xmlns:m="http://schemas.openxmlformats.org/officeDocument/2006/math">
                    <m:r>
                      <a:rPr lang="en-US" altLang="zh-CN" sz="2000" b="1" i="1" dirty="0" smtClean="0">
                        <a:latin typeface="Cambria Math" panose="02040503050406030204" pitchFamily="18" charset="0"/>
                        <a:cs typeface="Times New Roman" panose="02020603050405020304" pitchFamily="18" charset="0"/>
                      </a:rPr>
                      <m:t>𝒘</m:t>
                    </m:r>
                  </m:oMath>
                </a14:m>
                <a:r>
                  <a:rPr lang="en-US" altLang="zh-CN" sz="2000" dirty="0">
                    <a:latin typeface="Times New Roman" panose="02020603050405020304" pitchFamily="18" charset="0"/>
                    <a:cs typeface="Times New Roman" panose="02020603050405020304" pitchFamily="18" charset="0"/>
                  </a:rPr>
                  <a:t> of a linear regression model. The weights are used to make the both the prediction </a:t>
                </a:r>
                <a14:m>
                  <m:oMath xmlns:m="http://schemas.openxmlformats.org/officeDocument/2006/math">
                    <m:acc>
                      <m:accPr>
                        <m:chr m:val="̂"/>
                        <m:ctrlPr>
                          <a:rPr lang="en-US" altLang="zh-CN" sz="2000" i="1" smtClean="0">
                            <a:latin typeface="Cambria Math" panose="02040503050406030204" pitchFamily="18" charset="0"/>
                            <a:cs typeface="Times New Roman" panose="02020603050405020304" pitchFamily="18" charset="0"/>
                          </a:rPr>
                        </m:ctrlPr>
                      </m:accPr>
                      <m:e>
                        <m:r>
                          <a:rPr lang="en-US" altLang="zh-CN" sz="2000" b="0" i="1" smtClean="0">
                            <a:latin typeface="Cambria Math" panose="02040503050406030204" pitchFamily="18" charset="0"/>
                            <a:cs typeface="Times New Roman" panose="02020603050405020304" pitchFamily="18" charset="0"/>
                          </a:rPr>
                          <m:t>𝑦</m:t>
                        </m:r>
                      </m:e>
                    </m:acc>
                  </m:oMath>
                </a14:m>
                <a:r>
                  <a:rPr lang="en-US" altLang="zh-CN" sz="2000" dirty="0">
                    <a:latin typeface="Times New Roman" panose="02020603050405020304" pitchFamily="18" charset="0"/>
                    <a:cs typeface="Times New Roman" panose="02020603050405020304" pitchFamily="18" charset="0"/>
                  </a:rPr>
                  <a:t> and the weight decay penalty </a:t>
                </a:r>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𝜆</m:t>
                    </m:r>
                    <m:nary>
                      <m:naryPr>
                        <m:chr m:val="∑"/>
                        <m:limLoc m:val="subSup"/>
                        <m:supHide m:val="on"/>
                        <m:ctrlPr>
                          <a:rPr lang="zh-CN" altLang="en-US" sz="2000" i="1" smtClean="0">
                            <a:latin typeface="Cambria Math" panose="02040503050406030204" pitchFamily="18" charset="0"/>
                            <a:cs typeface="Times New Roman" panose="02020603050405020304" pitchFamily="18" charset="0"/>
                          </a:rPr>
                        </m:ctrlPr>
                      </m:naryPr>
                      <m:sub>
                        <m:r>
                          <m:rPr>
                            <m:brk m:alnAt="9"/>
                          </m:rPr>
                          <a:rPr lang="en-US" altLang="zh-CN" sz="2000" b="0" i="1" smtClean="0">
                            <a:latin typeface="Cambria Math" panose="02040503050406030204" pitchFamily="18" charset="0"/>
                            <a:cs typeface="Times New Roman" panose="02020603050405020304" pitchFamily="18" charset="0"/>
                          </a:rPr>
                          <m:t>𝑖</m:t>
                        </m:r>
                      </m:sub>
                      <m:sup/>
                      <m:e>
                        <m:sSubSup>
                          <m:sSubSupPr>
                            <m:ctrlPr>
                              <a:rPr lang="en-US" altLang="zh-CN" sz="2000" i="1" smtClean="0">
                                <a:latin typeface="Cambria Math" panose="02040503050406030204" pitchFamily="18" charset="0"/>
                                <a:cs typeface="Times New Roman" panose="02020603050405020304" pitchFamily="18" charset="0"/>
                              </a:rPr>
                            </m:ctrlPr>
                          </m:sSubSupPr>
                          <m:e>
                            <m:r>
                              <a:rPr lang="en-US" altLang="zh-CN" sz="2000" b="0" i="1" smtClean="0">
                                <a:latin typeface="Cambria Math" panose="02040503050406030204" pitchFamily="18" charset="0"/>
                                <a:cs typeface="Times New Roman" panose="02020603050405020304" pitchFamily="18" charset="0"/>
                              </a:rPr>
                              <m:t>𝑤</m:t>
                            </m:r>
                          </m:e>
                          <m:sub>
                            <m:r>
                              <a:rPr lang="en-US" altLang="zh-CN" sz="2000" b="0" i="1" smtClean="0">
                                <a:latin typeface="Cambria Math" panose="02040503050406030204" pitchFamily="18" charset="0"/>
                                <a:cs typeface="Times New Roman" panose="02020603050405020304" pitchFamily="18" charset="0"/>
                              </a:rPr>
                              <m:t>𝑖</m:t>
                            </m:r>
                          </m:sub>
                          <m:sup>
                            <m:r>
                              <a:rPr lang="en-US" altLang="zh-CN" sz="2000" b="0" i="1" smtClean="0">
                                <a:latin typeface="Cambria Math" panose="02040503050406030204" pitchFamily="18" charset="0"/>
                                <a:cs typeface="Times New Roman" panose="02020603050405020304" pitchFamily="18" charset="0"/>
                              </a:rPr>
                              <m:t>2</m:t>
                            </m:r>
                          </m:sup>
                        </m:sSubSup>
                      </m:e>
                    </m:nary>
                  </m:oMath>
                </a14:m>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5796445" y="1091523"/>
                <a:ext cx="6150346" cy="5046253"/>
              </a:xfrm>
              <a:prstGeom prst="rect">
                <a:avLst/>
              </a:prstGeom>
              <a:blipFill>
                <a:blip r:embed="rId4"/>
                <a:stretch>
                  <a:fillRect l="-1090" t="-604" r="-991" b="-136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1821410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6.5.2 Chain Rule of Calculus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chain rule of calculus (not to be confused with the chain rule of probability) is used to compute the derivatives of functions formed by composing other functions whose derivatives are known. Back-propagation is an algorithm that computes the chain rule, with a specific order of operations that is highly efficient.</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𝑥</m:t>
                    </m:r>
                  </m:oMath>
                </a14:m>
                <a:r>
                  <a:rPr lang="en-US" altLang="zh-CN" sz="2600" dirty="0">
                    <a:latin typeface="Times New Roman" panose="02020603050405020304" pitchFamily="18" charset="0"/>
                    <a:cs typeface="Times New Roman" panose="02020603050405020304" pitchFamily="18" charset="0"/>
                  </a:rPr>
                  <a:t> be a real number, and let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𝑓</m:t>
                    </m:r>
                  </m:oMath>
                </a14:m>
                <a:r>
                  <a:rPr lang="en-US" altLang="zh-CN" sz="26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𝑔</m:t>
                    </m:r>
                  </m:oMath>
                </a14:m>
                <a:r>
                  <a:rPr lang="en-US" altLang="zh-CN" sz="2600" dirty="0">
                    <a:latin typeface="Times New Roman" panose="02020603050405020304" pitchFamily="18" charset="0"/>
                    <a:cs typeface="Times New Roman" panose="02020603050405020304" pitchFamily="18" charset="0"/>
                  </a:rPr>
                  <a:t> both be functions mapping from a real number to a real number. Suppose that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𝑦</m:t>
                    </m:r>
                    <m:r>
                      <a:rPr lang="en-US" altLang="zh-CN" sz="2600" i="1" dirty="0" smtClean="0">
                        <a:latin typeface="Cambria Math" panose="02040503050406030204" pitchFamily="18" charset="0"/>
                        <a:cs typeface="Times New Roman" panose="02020603050405020304" pitchFamily="18" charset="0"/>
                      </a:rPr>
                      <m:t> = </m:t>
                    </m:r>
                    <m:r>
                      <a:rPr lang="en-US" altLang="zh-CN" sz="2600" i="1" dirty="0" smtClean="0">
                        <a:latin typeface="Cambria Math" panose="02040503050406030204" pitchFamily="18" charset="0"/>
                        <a:cs typeface="Times New Roman" panose="02020603050405020304" pitchFamily="18" charset="0"/>
                      </a:rPr>
                      <m:t>𝑔</m:t>
                    </m:r>
                    <m:r>
                      <a:rPr lang="en-US" altLang="zh-CN" sz="2600" i="1" dirty="0" smtClean="0">
                        <a:latin typeface="Cambria Math" panose="02040503050406030204" pitchFamily="18" charset="0"/>
                        <a:cs typeface="Times New Roman" panose="02020603050405020304" pitchFamily="18" charset="0"/>
                      </a:rPr>
                      <m:t> (</m:t>
                    </m:r>
                    <m:r>
                      <a:rPr lang="en-US" altLang="zh-CN" sz="2600" i="1" dirty="0" smtClean="0">
                        <a:latin typeface="Cambria Math" panose="02040503050406030204" pitchFamily="18" charset="0"/>
                        <a:cs typeface="Times New Roman" panose="02020603050405020304" pitchFamily="18" charset="0"/>
                      </a:rPr>
                      <m:t>𝑥</m:t>
                    </m:r>
                    <m:r>
                      <a:rPr lang="en-US" altLang="zh-CN" sz="2600" i="1" dirty="0" smtClean="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𝑧</m:t>
                    </m:r>
                    <m:r>
                      <a:rPr lang="en-US" altLang="zh-CN" sz="2600" i="1" dirty="0" smtClean="0">
                        <a:latin typeface="Cambria Math" panose="02040503050406030204" pitchFamily="18" charset="0"/>
                        <a:cs typeface="Times New Roman" panose="02020603050405020304" pitchFamily="18" charset="0"/>
                      </a:rPr>
                      <m:t> = </m:t>
                    </m:r>
                    <m:r>
                      <a:rPr lang="en-US" altLang="zh-CN" sz="2600" i="1" dirty="0" smtClean="0">
                        <a:latin typeface="Cambria Math" panose="02040503050406030204" pitchFamily="18" charset="0"/>
                        <a:cs typeface="Times New Roman" panose="02020603050405020304" pitchFamily="18" charset="0"/>
                      </a:rPr>
                      <m:t>𝑓</m:t>
                    </m:r>
                    <m:r>
                      <a:rPr lang="en-US" altLang="zh-CN" sz="2600" i="1" dirty="0" smtClean="0">
                        <a:latin typeface="Cambria Math" panose="02040503050406030204" pitchFamily="18" charset="0"/>
                        <a:cs typeface="Times New Roman" panose="02020603050405020304" pitchFamily="18" charset="0"/>
                      </a:rPr>
                      <m:t>(</m:t>
                    </m:r>
                    <m:r>
                      <a:rPr lang="en-US" altLang="zh-CN" sz="2600" i="1" dirty="0" smtClean="0">
                        <a:latin typeface="Cambria Math" panose="02040503050406030204" pitchFamily="18" charset="0"/>
                        <a:cs typeface="Times New Roman" panose="02020603050405020304" pitchFamily="18" charset="0"/>
                      </a:rPr>
                      <m:t>𝑔</m:t>
                    </m:r>
                    <m:r>
                      <a:rPr lang="en-US" altLang="zh-CN" sz="2600" i="1" dirty="0" smtClean="0">
                        <a:latin typeface="Cambria Math" panose="02040503050406030204" pitchFamily="18" charset="0"/>
                        <a:cs typeface="Times New Roman" panose="02020603050405020304" pitchFamily="18" charset="0"/>
                      </a:rPr>
                      <m:t>(</m:t>
                    </m:r>
                    <m:r>
                      <a:rPr lang="en-US" altLang="zh-CN" sz="2600" i="1" dirty="0" smtClean="0">
                        <a:latin typeface="Cambria Math" panose="02040503050406030204" pitchFamily="18" charset="0"/>
                        <a:cs typeface="Times New Roman" panose="02020603050405020304" pitchFamily="18" charset="0"/>
                      </a:rPr>
                      <m:t>𝑥</m:t>
                    </m:r>
                    <m:r>
                      <a:rPr lang="en-US" altLang="zh-CN" sz="2600" i="1" dirty="0" smtClean="0">
                        <a:latin typeface="Cambria Math" panose="02040503050406030204" pitchFamily="18" charset="0"/>
                        <a:cs typeface="Times New Roman" panose="02020603050405020304" pitchFamily="18" charset="0"/>
                      </a:rPr>
                      <m:t>)) = </m:t>
                    </m:r>
                    <m:r>
                      <a:rPr lang="en-US" altLang="zh-CN" sz="2600" i="1" dirty="0" smtClean="0">
                        <a:latin typeface="Cambria Math" panose="02040503050406030204" pitchFamily="18" charset="0"/>
                        <a:cs typeface="Times New Roman" panose="02020603050405020304" pitchFamily="18" charset="0"/>
                      </a:rPr>
                      <m:t>𝑓</m:t>
                    </m:r>
                    <m:r>
                      <a:rPr lang="en-US" altLang="zh-CN" sz="2600" i="1" dirty="0" smtClean="0">
                        <a:latin typeface="Cambria Math" panose="02040503050406030204" pitchFamily="18" charset="0"/>
                        <a:cs typeface="Times New Roman" panose="02020603050405020304" pitchFamily="18" charset="0"/>
                      </a:rPr>
                      <m:t> (</m:t>
                    </m:r>
                    <m:r>
                      <a:rPr lang="en-US" altLang="zh-CN" sz="2600" i="1" dirty="0" smtClean="0">
                        <a:latin typeface="Cambria Math" panose="02040503050406030204" pitchFamily="18" charset="0"/>
                        <a:cs typeface="Times New Roman" panose="02020603050405020304" pitchFamily="18" charset="0"/>
                      </a:rPr>
                      <m:t>𝑦</m:t>
                    </m:r>
                    <m:r>
                      <a:rPr lang="en-US" altLang="zh-CN" sz="2600" i="1" dirty="0"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Then the chain rule states that</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We can generalize this beyond the scalar case. Suppose that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𝑥</m:t>
                    </m:r>
                    <m:r>
                      <a:rPr lang="en-US" altLang="zh-CN" sz="2600" i="1" dirty="0" smtClean="0">
                        <a:latin typeface="Cambria Math" panose="02040503050406030204" pitchFamily="18" charset="0"/>
                        <a:cs typeface="Times New Roman" panose="02020603050405020304" pitchFamily="18" charset="0"/>
                      </a:rPr>
                      <m:t> ∈</m:t>
                    </m:r>
                    <m:sSup>
                      <m:sSupPr>
                        <m:ctrlPr>
                          <a:rPr lang="en-US" altLang="zh-CN" sz="2600" i="1" dirty="0" smtClean="0">
                            <a:latin typeface="Cambria Math" panose="02040503050406030204" pitchFamily="18" charset="0"/>
                            <a:cs typeface="Times New Roman" panose="02020603050405020304" pitchFamily="18" charset="0"/>
                          </a:rPr>
                        </m:ctrlPr>
                      </m:sSupPr>
                      <m:e>
                        <m:r>
                          <a:rPr lang="en-US" altLang="zh-CN" sz="2600" i="1" dirty="0" smtClean="0">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sz="2600" b="0" i="1" dirty="0" smtClean="0">
                            <a:latin typeface="Cambria Math" panose="02040503050406030204" pitchFamily="18" charset="0"/>
                            <a:cs typeface="Times New Roman" panose="02020603050405020304" pitchFamily="18" charset="0"/>
                          </a:rPr>
                          <m:t>𝑚</m:t>
                        </m:r>
                      </m:sup>
                    </m:sSup>
                  </m:oMath>
                </a14:m>
                <a:r>
                  <a:rPr lang="en-US" altLang="zh-CN" sz="26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𝑦</m:t>
                    </m:r>
                    <m:r>
                      <a:rPr lang="en-US" altLang="zh-CN" sz="2600" i="1" dirty="0" smtClean="0">
                        <a:latin typeface="Cambria Math" panose="02040503050406030204" pitchFamily="18" charset="0"/>
                        <a:cs typeface="Times New Roman" panose="02020603050405020304" pitchFamily="18" charset="0"/>
                      </a:rPr>
                      <m:t> ∈</m:t>
                    </m:r>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i="1" dirty="0">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sz="2600" b="0" i="1" dirty="0" smtClean="0">
                            <a:latin typeface="Cambria Math" panose="02040503050406030204" pitchFamily="18" charset="0"/>
                            <a:cs typeface="Times New Roman" panose="02020603050405020304" pitchFamily="18" charset="0"/>
                          </a:rPr>
                          <m:t>𝑛</m:t>
                        </m:r>
                      </m:sup>
                    </m:sSup>
                  </m:oMath>
                </a14:m>
                <a:r>
                  <a:rPr lang="en-US" altLang="zh-CN" sz="2600" dirty="0">
                    <a:latin typeface="Times New Roman" panose="02020603050405020304" pitchFamily="18" charset="0"/>
                    <a:cs typeface="Times New Roman" panose="02020603050405020304" pitchFamily="18" charset="0"/>
                  </a:rPr>
                  <a:t>,</a:t>
                </a:r>
              </a:p>
              <a:p>
                <a:pPr marL="0" lvl="0" indent="0" algn="just">
                  <a:lnSpc>
                    <a:spcPct val="125000"/>
                  </a:lnSpc>
                  <a:spcBef>
                    <a:spcPts val="0"/>
                  </a:spcBef>
                  <a:buClr>
                    <a:srgbClr val="FF0000"/>
                  </a:buClr>
                  <a:buNone/>
                </a:pP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𝑔</m:t>
                    </m:r>
                  </m:oMath>
                </a14:m>
                <a:r>
                  <a:rPr lang="en-US" altLang="zh-CN" sz="2600" dirty="0">
                    <a:latin typeface="Times New Roman" panose="02020603050405020304" pitchFamily="18" charset="0"/>
                    <a:cs typeface="Times New Roman" panose="02020603050405020304" pitchFamily="18" charset="0"/>
                  </a:rPr>
                  <a:t> maps from </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i="1" dirty="0">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sz="2600" i="1" dirty="0">
                            <a:latin typeface="Cambria Math" panose="02040503050406030204" pitchFamily="18" charset="0"/>
                            <a:cs typeface="Times New Roman" panose="02020603050405020304" pitchFamily="18" charset="0"/>
                          </a:rPr>
                          <m:t>𝑚</m:t>
                        </m:r>
                      </m:sup>
                    </m:sSup>
                  </m:oMath>
                </a14:m>
                <a:r>
                  <a:rPr lang="en-US" altLang="zh-CN" sz="2600" dirty="0">
                    <a:latin typeface="Times New Roman" panose="02020603050405020304" pitchFamily="18" charset="0"/>
                    <a:cs typeface="Times New Roman" panose="02020603050405020304" pitchFamily="18" charset="0"/>
                  </a:rPr>
                  <a:t> to </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i="1" dirty="0">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sz="2600" i="1" dirty="0">
                            <a:latin typeface="Cambria Math" panose="02040503050406030204" pitchFamily="18" charset="0"/>
                            <a:cs typeface="Times New Roman" panose="02020603050405020304" pitchFamily="18" charset="0"/>
                          </a:rPr>
                          <m:t>𝑛</m:t>
                        </m:r>
                      </m:sup>
                    </m:sSup>
                  </m:oMath>
                </a14:m>
                <a:r>
                  <a:rPr lang="en-US" altLang="zh-CN" sz="26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𝑓</m:t>
                    </m:r>
                  </m:oMath>
                </a14:m>
                <a:r>
                  <a:rPr lang="en-US" altLang="zh-CN" sz="2600" dirty="0">
                    <a:latin typeface="Times New Roman" panose="02020603050405020304" pitchFamily="18" charset="0"/>
                    <a:cs typeface="Times New Roman" panose="02020603050405020304" pitchFamily="18" charset="0"/>
                  </a:rPr>
                  <a:t> maps from </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i="1" dirty="0">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sz="2600" i="1" dirty="0">
                            <a:latin typeface="Cambria Math" panose="02040503050406030204" pitchFamily="18" charset="0"/>
                            <a:cs typeface="Times New Roman" panose="02020603050405020304" pitchFamily="18" charset="0"/>
                          </a:rPr>
                          <m:t>𝑛</m:t>
                        </m:r>
                      </m:sup>
                    </m:sSup>
                  </m:oMath>
                </a14:m>
                <a:r>
                  <a:rPr lang="en-US" altLang="zh-CN" sz="2600" dirty="0">
                    <a:latin typeface="Times New Roman" panose="02020603050405020304" pitchFamily="18" charset="0"/>
                    <a:cs typeface="Times New Roman" panose="02020603050405020304" pitchFamily="18" charset="0"/>
                  </a:rPr>
                  <a:t> to </a:t>
                </a:r>
                <a14:m>
                  <m:oMath xmlns:m="http://schemas.openxmlformats.org/officeDocument/2006/math">
                    <m:r>
                      <a:rPr lang="en-US" altLang="zh-CN" sz="2600" i="1" dirty="0">
                        <a:latin typeface="Cambria Math" panose="02040503050406030204" pitchFamily="18" charset="0"/>
                        <a:ea typeface="Cambria Math" panose="02040503050406030204" pitchFamily="18" charset="0"/>
                        <a:cs typeface="Times New Roman" panose="02020603050405020304" pitchFamily="18" charset="0"/>
                      </a:rPr>
                      <m:t>ℝ</m:t>
                    </m:r>
                  </m:oMath>
                </a14:m>
                <a:r>
                  <a:rPr lang="en-US" altLang="zh-CN" sz="2600" dirty="0">
                    <a:latin typeface="Times New Roman" panose="02020603050405020304" pitchFamily="18" charset="0"/>
                    <a:cs typeface="Times New Roman" panose="02020603050405020304" pitchFamily="18"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10095"/>
                </a:stretch>
              </a:blipFill>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4153608" y="4692985"/>
            <a:ext cx="6555242" cy="729579"/>
          </a:xfrm>
          <a:prstGeom prst="rect">
            <a:avLst/>
          </a:prstGeom>
        </p:spPr>
      </p:pic>
    </p:spTree>
    <p:extLst>
      <p:ext uri="{BB962C8B-B14F-4D97-AF65-F5344CB8AC3E}">
        <p14:creationId xmlns:p14="http://schemas.microsoft.com/office/powerpoint/2010/main" val="21042993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6.5.2 Chain Rule of Calculus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a:spcBef>
                    <a:spcPts val="0"/>
                  </a:spcBef>
                  <a:buClr>
                    <a:srgbClr val="FF0000"/>
                  </a:buClr>
                </a:pPr>
                <a:r>
                  <a:rPr lang="en-US" altLang="zh-CN" sz="2400" dirty="0"/>
                  <a:t>If </a:t>
                </a:r>
                <a14:m>
                  <m:oMath xmlns:m="http://schemas.openxmlformats.org/officeDocument/2006/math">
                    <m:r>
                      <a:rPr lang="en-US" altLang="zh-CN" sz="2400" b="1" i="1" dirty="0">
                        <a:latin typeface="Cambria Math" panose="02040503050406030204" pitchFamily="18" charset="0"/>
                      </a:rPr>
                      <m:t>𝒚</m:t>
                    </m:r>
                    <m:r>
                      <a:rPr lang="en-US" altLang="zh-CN" sz="2400" i="1" dirty="0">
                        <a:latin typeface="Cambria Math" panose="02040503050406030204" pitchFamily="18" charset="0"/>
                      </a:rPr>
                      <m:t> = </m:t>
                    </m:r>
                    <m:r>
                      <a:rPr lang="en-US" altLang="zh-CN" sz="2400" i="1" dirty="0">
                        <a:latin typeface="Cambria Math" panose="02040503050406030204" pitchFamily="18" charset="0"/>
                      </a:rPr>
                      <m:t>𝑔</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𝒙</m:t>
                        </m:r>
                      </m:e>
                    </m:d>
                  </m:oMath>
                </a14:m>
                <a:r>
                  <a:rPr lang="en-US" altLang="zh-CN" sz="2400" dirty="0"/>
                  <a:t> and </a:t>
                </a:r>
                <a14:m>
                  <m:oMath xmlns:m="http://schemas.openxmlformats.org/officeDocument/2006/math">
                    <m:r>
                      <a:rPr lang="en-US" altLang="zh-CN" sz="2400" i="1" dirty="0">
                        <a:latin typeface="Cambria Math" panose="02040503050406030204" pitchFamily="18" charset="0"/>
                      </a:rPr>
                      <m:t>𝑧</m:t>
                    </m:r>
                    <m:r>
                      <a:rPr lang="en-US" altLang="zh-CN" sz="2400" i="1" dirty="0">
                        <a:latin typeface="Cambria Math" panose="02040503050406030204" pitchFamily="18" charset="0"/>
                      </a:rPr>
                      <m:t> = </m:t>
                    </m:r>
                    <m:r>
                      <a:rPr lang="en-US" altLang="zh-CN" sz="2400" i="1" dirty="0">
                        <a:latin typeface="Cambria Math" panose="02040503050406030204" pitchFamily="18" charset="0"/>
                      </a:rPr>
                      <m:t>𝑓</m:t>
                    </m:r>
                    <m:r>
                      <a:rPr lang="en-US" altLang="zh-CN" sz="2400" i="1" dirty="0">
                        <a:latin typeface="Cambria Math" panose="02040503050406030204" pitchFamily="18" charset="0"/>
                      </a:rPr>
                      <m:t>(</m:t>
                    </m:r>
                    <m:r>
                      <a:rPr lang="en-US" altLang="zh-CN" sz="2400" b="1" i="1" dirty="0">
                        <a:latin typeface="Cambria Math" panose="02040503050406030204" pitchFamily="18" charset="0"/>
                      </a:rPr>
                      <m:t>𝒚</m:t>
                    </m:r>
                    <m:r>
                      <a:rPr lang="en-US" altLang="zh-CN" sz="2400" i="1" dirty="0">
                        <a:latin typeface="Cambria Math" panose="02040503050406030204" pitchFamily="18" charset="0"/>
                      </a:rPr>
                      <m:t>), </m:t>
                    </m:r>
                  </m:oMath>
                </a14:m>
                <a:r>
                  <a:rPr lang="en-US" altLang="zh-CN" sz="2400" dirty="0"/>
                  <a:t>then</a:t>
                </a:r>
              </a:p>
              <a:p>
                <a:pPr marL="0" indent="0" algn="just">
                  <a:lnSpc>
                    <a:spcPct val="125000"/>
                  </a:lnSpc>
                  <a:spcBef>
                    <a:spcPts val="0"/>
                  </a:spcBef>
                  <a:buClr>
                    <a:srgbClr val="FF0000"/>
                  </a:buClr>
                  <a:buNone/>
                </a:pPr>
                <a:endParaRPr lang="en-US" altLang="zh-CN" sz="2400" dirty="0"/>
              </a:p>
              <a:p>
                <a:pPr marL="0" indent="0" algn="just">
                  <a:lnSpc>
                    <a:spcPct val="125000"/>
                  </a:lnSpc>
                  <a:spcBef>
                    <a:spcPts val="0"/>
                  </a:spcBef>
                  <a:buClr>
                    <a:srgbClr val="FF0000"/>
                  </a:buClr>
                  <a:buNone/>
                </a:pPr>
                <a:endParaRPr lang="en-US" altLang="zh-CN" sz="2400" dirty="0"/>
              </a:p>
              <a:p>
                <a:pPr marL="0" indent="0" algn="just">
                  <a:lnSpc>
                    <a:spcPct val="125000"/>
                  </a:lnSpc>
                  <a:spcBef>
                    <a:spcPts val="0"/>
                  </a:spcBef>
                  <a:buClr>
                    <a:srgbClr val="FF0000"/>
                  </a:buClr>
                  <a:buNone/>
                </a:pPr>
                <a:r>
                  <a:rPr lang="en-US" altLang="zh-CN" sz="2400" dirty="0"/>
                  <a:t>In vector notation, this may be equivalently written as</a:t>
                </a:r>
              </a:p>
              <a:p>
                <a:pPr marL="0" indent="0" algn="just">
                  <a:lnSpc>
                    <a:spcPct val="125000"/>
                  </a:lnSpc>
                  <a:spcBef>
                    <a:spcPts val="0"/>
                  </a:spcBef>
                  <a:buClr>
                    <a:srgbClr val="FF0000"/>
                  </a:buClr>
                  <a:buNone/>
                </a:pPr>
                <a:endParaRPr lang="en-US" altLang="zh-CN" sz="2400" dirty="0"/>
              </a:p>
              <a:p>
                <a:pPr marL="0" indent="0" algn="just">
                  <a:lnSpc>
                    <a:spcPct val="125000"/>
                  </a:lnSpc>
                  <a:spcBef>
                    <a:spcPts val="0"/>
                  </a:spcBef>
                  <a:buClr>
                    <a:srgbClr val="FF0000"/>
                  </a:buClr>
                  <a:buNone/>
                </a:pPr>
                <a:endParaRPr lang="en-US" altLang="zh-CN" sz="2400" dirty="0"/>
              </a:p>
              <a:p>
                <a:pPr marL="0" indent="0" algn="just">
                  <a:lnSpc>
                    <a:spcPct val="125000"/>
                  </a:lnSpc>
                  <a:spcBef>
                    <a:spcPts val="0"/>
                  </a:spcBef>
                  <a:buClr>
                    <a:srgbClr val="FF0000"/>
                  </a:buClr>
                  <a:buNone/>
                </a:pPr>
                <a:r>
                  <a:rPr lang="en-US" altLang="zh-CN" sz="2400" dirty="0"/>
                  <a:t>Where </a:t>
                </a:r>
                <a14:m>
                  <m:oMath xmlns:m="http://schemas.openxmlformats.org/officeDocument/2006/math">
                    <m:f>
                      <m:fPr>
                        <m:ctrlPr>
                          <a:rPr lang="en-US" altLang="zh-CN" sz="2400" b="1" i="1" smtClean="0">
                            <a:latin typeface="Cambria Math" panose="02040503050406030204" pitchFamily="18" charset="0"/>
                          </a:rPr>
                        </m:ctrlPr>
                      </m:fPr>
                      <m:num>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𝒚</m:t>
                        </m:r>
                      </m:num>
                      <m:den>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𝒙</m:t>
                        </m:r>
                      </m:den>
                    </m:f>
                  </m:oMath>
                </a14:m>
                <a:r>
                  <a:rPr lang="en-US" altLang="zh-CN" sz="2400" dirty="0"/>
                  <a:t> is the </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𝑚</m:t>
                    </m:r>
                  </m:oMath>
                </a14:m>
                <a:r>
                  <a:rPr lang="en-US" altLang="zh-CN" sz="2400" dirty="0"/>
                  <a:t> Jacobian matrix of </a:t>
                </a:r>
                <a14:m>
                  <m:oMath xmlns:m="http://schemas.openxmlformats.org/officeDocument/2006/math">
                    <m:r>
                      <a:rPr lang="en-US" altLang="zh-CN" sz="2400" i="1" dirty="0" smtClean="0">
                        <a:latin typeface="Cambria Math" panose="02040503050406030204" pitchFamily="18" charset="0"/>
                      </a:rPr>
                      <m:t>𝑔</m:t>
                    </m:r>
                  </m:oMath>
                </a14:m>
                <a:r>
                  <a:rPr lang="en-US" altLang="zh-CN" sz="2400" dirty="0"/>
                  <a:t>. </a:t>
                </a:r>
              </a:p>
              <a:p>
                <a:pPr>
                  <a:spcBef>
                    <a:spcPts val="0"/>
                  </a:spcBef>
                  <a:buClr>
                    <a:srgbClr val="FF0000"/>
                  </a:buClr>
                </a:pPr>
                <a:r>
                  <a:rPr lang="zh-CN" altLang="en-US" sz="2400" dirty="0"/>
                  <a:t>　　</a:t>
                </a:r>
                <a:r>
                  <a:rPr lang="en-US" altLang="zh-CN" sz="2400" dirty="0"/>
                  <a:t>From this we see that the gradient of a variable </a:t>
                </a:r>
                <a14:m>
                  <m:oMath xmlns:m="http://schemas.openxmlformats.org/officeDocument/2006/math">
                    <m:r>
                      <a:rPr lang="en-US" altLang="zh-CN" sz="2400" b="1" i="1" dirty="0" smtClean="0">
                        <a:latin typeface="Cambria Math" panose="02040503050406030204" pitchFamily="18" charset="0"/>
                      </a:rPr>
                      <m:t>𝒙</m:t>
                    </m:r>
                  </m:oMath>
                </a14:m>
                <a:r>
                  <a:rPr lang="en-US" altLang="zh-CN" sz="2400" dirty="0"/>
                  <a:t> can be obtained by multiplying a </a:t>
                </a:r>
                <a:r>
                  <a:rPr lang="en-US" altLang="zh-CN" sz="2400" dirty="0" err="1"/>
                  <a:t>Jacobian</a:t>
                </a:r>
                <a:r>
                  <a:rPr lang="en-US" altLang="zh-CN" sz="2400" dirty="0"/>
                  <a:t> matrix </a:t>
                </a:r>
                <a14:m>
                  <m:oMath xmlns:m="http://schemas.openxmlformats.org/officeDocument/2006/math">
                    <m:f>
                      <m:fPr>
                        <m:ctrlPr>
                          <a:rPr lang="en-US" altLang="zh-CN" sz="2400" b="1" i="1">
                            <a:latin typeface="Cambria Math" panose="02040503050406030204" pitchFamily="18" charset="0"/>
                          </a:rPr>
                        </m:ctrlPr>
                      </m:fPr>
                      <m:num>
                        <m:r>
                          <a:rPr lang="en-US" altLang="zh-CN" sz="2400" i="1">
                            <a:latin typeface="Cambria Math" panose="02040503050406030204" pitchFamily="18" charset="0"/>
                          </a:rPr>
                          <m:t>𝜕</m:t>
                        </m:r>
                        <m:r>
                          <a:rPr lang="en-US" altLang="zh-CN" sz="2400" b="1" i="1">
                            <a:latin typeface="Cambria Math" panose="02040503050406030204" pitchFamily="18" charset="0"/>
                          </a:rPr>
                          <m:t>𝒚</m:t>
                        </m:r>
                      </m:num>
                      <m:den>
                        <m:r>
                          <a:rPr lang="en-US" altLang="zh-CN" sz="2400" i="1">
                            <a:latin typeface="Cambria Math" panose="02040503050406030204" pitchFamily="18" charset="0"/>
                          </a:rPr>
                          <m:t>𝜕</m:t>
                        </m:r>
                        <m:r>
                          <a:rPr lang="en-US" altLang="zh-CN" sz="2400" b="1" i="1">
                            <a:latin typeface="Cambria Math" panose="02040503050406030204" pitchFamily="18" charset="0"/>
                          </a:rPr>
                          <m:t>𝒙</m:t>
                        </m:r>
                      </m:den>
                    </m:f>
                  </m:oMath>
                </a14:m>
                <a:r>
                  <a:rPr lang="en-US" altLang="zh-CN" sz="2400" dirty="0"/>
                  <a:t> by a gradient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ea typeface="Cambria Math" panose="02040503050406030204" pitchFamily="18" charset="0"/>
                          </a:rPr>
                          <m:t>𝛻</m:t>
                        </m:r>
                      </m:e>
                      <m:sub>
                        <m:r>
                          <a:rPr lang="en-US" altLang="zh-CN" sz="2400" b="1" i="1" smtClean="0">
                            <a:latin typeface="Cambria Math" panose="02040503050406030204" pitchFamily="18" charset="0"/>
                          </a:rPr>
                          <m:t>𝒚</m:t>
                        </m:r>
                      </m:sub>
                    </m:sSub>
                    <m:r>
                      <a:rPr lang="zh-CN" altLang="en-US" sz="2400" b="0" i="1" smtClean="0">
                        <a:latin typeface="Cambria Math" panose="02040503050406030204" pitchFamily="18" charset="0"/>
                      </a:rPr>
                      <m:t>𝓏</m:t>
                    </m:r>
                  </m:oMath>
                </a14:m>
                <a:r>
                  <a:rPr lang="en-US" altLang="zh-CN" sz="2400" dirty="0"/>
                  <a:t>. The back-propagation algorithm </a:t>
                </a:r>
                <a:r>
                  <a:rPr lang="en-US" altLang="zh-CN" sz="2400" dirty="0" err="1"/>
                  <a:t>consistsof</a:t>
                </a:r>
                <a:r>
                  <a:rPr lang="en-US" altLang="zh-CN" sz="2400" dirty="0"/>
                  <a:t> performing such a Jacobian-gradient product for each operation in the graph.</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855" r="-802" b="-1188"/>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3941379" y="1521193"/>
            <a:ext cx="5453737" cy="847934"/>
          </a:xfrm>
          <a:prstGeom prst="rect">
            <a:avLst/>
          </a:prstGeom>
        </p:spPr>
      </p:pic>
      <p:pic>
        <p:nvPicPr>
          <p:cNvPr id="7" name="图片 6"/>
          <p:cNvPicPr>
            <a:picLocks noChangeAspect="1"/>
          </p:cNvPicPr>
          <p:nvPr/>
        </p:nvPicPr>
        <p:blipFill>
          <a:blip r:embed="rId5"/>
          <a:stretch>
            <a:fillRect/>
          </a:stretch>
        </p:blipFill>
        <p:spPr>
          <a:xfrm>
            <a:off x="3767959" y="3013580"/>
            <a:ext cx="5585592" cy="847934"/>
          </a:xfrm>
          <a:prstGeom prst="rect">
            <a:avLst/>
          </a:prstGeom>
        </p:spPr>
      </p:pic>
    </p:spTree>
    <p:extLst>
      <p:ext uri="{BB962C8B-B14F-4D97-AF65-F5344CB8AC3E}">
        <p14:creationId xmlns:p14="http://schemas.microsoft.com/office/powerpoint/2010/main" val="208482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6.5.2 Chain Rule of Calculus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Usually we do not apply the back-propagation algorithm merely to vectors,</a:t>
                </a:r>
                <a:r>
                  <a:rPr lang="zh-CN" altLang="en-US" dirty="0"/>
                  <a:t> </a:t>
                </a:r>
                <a:r>
                  <a:rPr lang="en-US" altLang="zh-CN" sz="2600" dirty="0">
                    <a:latin typeface="Times New Roman" panose="02020603050405020304" pitchFamily="18" charset="0"/>
                    <a:cs typeface="Times New Roman" panose="02020603050405020304" pitchFamily="18" charset="0"/>
                  </a:rPr>
                  <a:t>but rather to tensors of arbitrary dimensionality. Conceptually, this is exactly the same as back-propagation with vectors. The only difference is how the numbers are arranged in a grid to form a tensor. We could imagine flattening each tensor into a vector before we run back-propagation, computing a vector-valued gradient, and then reshaping the gradient back into a tensor. In this rearranged view, back-propagation is still just multiplying </a:t>
                </a:r>
                <a:r>
                  <a:rPr lang="en-US" altLang="zh-CN" sz="2600" dirty="0" err="1">
                    <a:latin typeface="Times New Roman" panose="02020603050405020304" pitchFamily="18" charset="0"/>
                    <a:cs typeface="Times New Roman" panose="02020603050405020304" pitchFamily="18" charset="0"/>
                  </a:rPr>
                  <a:t>Jacobians</a:t>
                </a:r>
                <a:r>
                  <a:rPr lang="en-US" altLang="zh-CN" sz="2600" dirty="0">
                    <a:latin typeface="Times New Roman" panose="02020603050405020304" pitchFamily="18" charset="0"/>
                    <a:cs typeface="Times New Roman" panose="02020603050405020304" pitchFamily="18" charset="0"/>
                  </a:rPr>
                  <a:t> by gradients.</a:t>
                </a:r>
              </a:p>
              <a:p>
                <a:pPr>
                  <a:spcBef>
                    <a:spcPts val="0"/>
                  </a:spcBef>
                  <a:buClr>
                    <a:srgbClr val="FF0000"/>
                  </a:buClr>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To denote the gradient of a value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𝑧</m:t>
                    </m:r>
                  </m:oMath>
                </a14:m>
                <a:r>
                  <a:rPr lang="en-US" altLang="zh-CN" sz="2600" dirty="0">
                    <a:latin typeface="Times New Roman" panose="02020603050405020304" pitchFamily="18" charset="0"/>
                    <a:cs typeface="Times New Roman" panose="02020603050405020304" pitchFamily="18" charset="0"/>
                  </a:rPr>
                  <a:t> with respect to a tensor </a:t>
                </a:r>
                <a:r>
                  <a:rPr lang="en-US" altLang="zh-CN" sz="2600" b="1" dirty="0">
                    <a:latin typeface="Arial" panose="020B0604020202020204" pitchFamily="34" charset="0"/>
                    <a:cs typeface="Arial" panose="020B0604020202020204" pitchFamily="34" charset="0"/>
                  </a:rPr>
                  <a:t>X</a:t>
                </a:r>
                <a:r>
                  <a:rPr lang="en-US" altLang="zh-CN" sz="2600" dirty="0">
                    <a:latin typeface="Times New Roman" panose="02020603050405020304" pitchFamily="18" charset="0"/>
                    <a:cs typeface="Times New Roman" panose="02020603050405020304" pitchFamily="18" charset="0"/>
                  </a:rPr>
                  <a:t>, we write </a:t>
                </a:r>
                <a14:m>
                  <m:oMath xmlns:m="http://schemas.openxmlformats.org/officeDocument/2006/math">
                    <m:sSub>
                      <m:sSubPr>
                        <m:ctrlPr>
                          <a:rPr lang="en-US" altLang="zh-CN" sz="26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600" i="0">
                            <a:latin typeface="Cambria Math" panose="02040503050406030204" pitchFamily="18" charset="0"/>
                            <a:ea typeface="Cambria Math" panose="02040503050406030204" pitchFamily="18" charset="0"/>
                            <a:cs typeface="Times New Roman" panose="02020603050405020304" pitchFamily="18" charset="0"/>
                          </a:rPr>
                          <m:t>𝛻</m:t>
                        </m:r>
                      </m:e>
                      <m:sub>
                        <m:r>
                          <a:rPr lang="en-US" altLang="zh-CN" sz="2600" b="1" dirty="0" smtClean="0">
                            <a:latin typeface="Cambria Math" panose="02040503050406030204" pitchFamily="18" charset="0"/>
                            <a:cs typeface="Times New Roman" panose="02020603050405020304" pitchFamily="18" charset="0"/>
                          </a:rPr>
                          <m:t>𝐗</m:t>
                        </m:r>
                      </m:sub>
                    </m:sSub>
                    <m:r>
                      <a:rPr lang="zh-CN" altLang="en-US" sz="2600" i="0" smtClean="0">
                        <a:latin typeface="Cambria Math" panose="02040503050406030204" pitchFamily="18" charset="0"/>
                        <a:ea typeface="Cambria Math" panose="02040503050406030204" pitchFamily="18" charset="0"/>
                        <a:cs typeface="Times New Roman" panose="02020603050405020304" pitchFamily="18" charset="0"/>
                      </a:rPr>
                      <m:t>𝓏</m:t>
                    </m:r>
                  </m:oMath>
                </a14:m>
                <a:r>
                  <a:rPr lang="en-US" altLang="zh-CN" sz="2600" dirty="0">
                    <a:latin typeface="Times New Roman" panose="02020603050405020304" pitchFamily="18" charset="0"/>
                    <a:cs typeface="Times New Roman" panose="02020603050405020304" pitchFamily="18" charset="0"/>
                  </a:rPr>
                  <a:t> just as if </a:t>
                </a:r>
                <a:r>
                  <a:rPr lang="en-US" altLang="zh-CN" b="1" dirty="0">
                    <a:latin typeface="Arial" panose="020B0604020202020204" pitchFamily="34" charset="0"/>
                    <a:cs typeface="Arial" panose="020B0604020202020204" pitchFamily="34" charset="0"/>
                  </a:rPr>
                  <a:t>X </a:t>
                </a:r>
                <a:r>
                  <a:rPr lang="en-US" altLang="zh-CN" sz="2600" dirty="0">
                    <a:latin typeface="Times New Roman" panose="02020603050405020304" pitchFamily="18" charset="0"/>
                    <a:cs typeface="Times New Roman" panose="02020603050405020304" pitchFamily="18" charset="0"/>
                  </a:rPr>
                  <a:t>were a vector. The indices into </a:t>
                </a:r>
                <a:r>
                  <a:rPr lang="en-US" altLang="zh-CN" b="1" dirty="0">
                    <a:latin typeface="Arial" panose="020B0604020202020204" pitchFamily="34" charset="0"/>
                    <a:cs typeface="Arial" panose="020B0604020202020204" pitchFamily="34" charset="0"/>
                  </a:rPr>
                  <a:t>X </a:t>
                </a:r>
                <a:r>
                  <a:rPr lang="en-US" altLang="zh-CN" sz="2600" dirty="0">
                    <a:latin typeface="Times New Roman" panose="02020603050405020304" pitchFamily="18" charset="0"/>
                    <a:cs typeface="Times New Roman" panose="02020603050405020304" pitchFamily="18" charset="0"/>
                  </a:rPr>
                  <a:t>now have multiple coordinates—for example, a 3-D tensor is indexed by three coordinates. We can abstract this </a:t>
                </a:r>
                <a:r>
                  <a:rPr lang="en-US" altLang="zh-CN" dirty="0"/>
                  <a:t>away by using a single variable </a:t>
                </a:r>
                <a14:m>
                  <m:oMath xmlns:m="http://schemas.openxmlformats.org/officeDocument/2006/math">
                    <m:r>
                      <a:rPr lang="en-US" altLang="zh-CN" i="1">
                        <a:latin typeface="Cambria Math" panose="02040503050406030204" pitchFamily="18" charset="0"/>
                      </a:rPr>
                      <m:t>𝑖</m:t>
                    </m:r>
                  </m:oMath>
                </a14:m>
                <a:r>
                  <a:rPr lang="en-US" altLang="zh-CN" dirty="0"/>
                  <a:t> to represent the complete tuple of indices.</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100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314597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6.5.2 Chain Rule of Calculus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a:spcBef>
                    <a:spcPts val="0"/>
                  </a:spcBef>
                  <a:buClr>
                    <a:srgbClr val="FF0000"/>
                  </a:buClr>
                </a:pPr>
                <a:r>
                  <a:rPr lang="en-US" altLang="zh-CN" sz="2600" dirty="0">
                    <a:latin typeface="Times New Roman" panose="02020603050405020304" pitchFamily="18" charset="0"/>
                    <a:cs typeface="Times New Roman" panose="02020603050405020304" pitchFamily="18" charset="0"/>
                  </a:rPr>
                  <a:t>For all possible index tuples </a:t>
                </a:r>
                <a14:m>
                  <m:oMath xmlns:m="http://schemas.openxmlformats.org/officeDocument/2006/math">
                    <m:r>
                      <a:rPr lang="en-US" altLang="zh-CN" sz="2600" i="1">
                        <a:latin typeface="Cambria Math" panose="02040503050406030204" pitchFamily="18" charset="0"/>
                        <a:cs typeface="Times New Roman" panose="02020603050405020304" pitchFamily="18" charset="0"/>
                      </a:rPr>
                      <m:t>𝑖</m:t>
                    </m:r>
                  </m:oMath>
                </a14:m>
                <a:r>
                  <a:rPr lang="en-US" altLang="zh-CN" sz="2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600" i="1" smtClean="0">
                            <a:latin typeface="Cambria Math" panose="02040503050406030204" pitchFamily="18" charset="0"/>
                            <a:ea typeface="Cambria Math" panose="02040503050406030204" pitchFamily="18" charset="0"/>
                            <a:cs typeface="Times New Roman" panose="02020603050405020304" pitchFamily="18" charset="0"/>
                          </a:rPr>
                        </m:ctrlPr>
                      </m:sSubPr>
                      <m:e>
                        <m:sSub>
                          <m:sSubPr>
                            <m:ctrlPr>
                              <a:rPr lang="en-US" altLang="zh-CN" sz="2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600">
                                <a:latin typeface="Cambria Math" panose="02040503050406030204" pitchFamily="18" charset="0"/>
                                <a:ea typeface="Cambria Math" panose="02040503050406030204" pitchFamily="18" charset="0"/>
                                <a:cs typeface="Times New Roman" panose="02020603050405020304" pitchFamily="18" charset="0"/>
                              </a:rPr>
                              <m:t>𝛻</m:t>
                            </m:r>
                          </m:e>
                          <m:sub>
                            <m:r>
                              <a:rPr lang="en-US" altLang="zh-CN" sz="2600" b="1" dirty="0" smtClean="0">
                                <a:latin typeface="Cambria Math" panose="02040503050406030204" pitchFamily="18" charset="0"/>
                                <a:cs typeface="Times New Roman" panose="02020603050405020304" pitchFamily="18" charset="0"/>
                              </a:rPr>
                              <m:t>𝐗</m:t>
                            </m:r>
                          </m:sub>
                        </m:sSub>
                        <m:r>
                          <a:rPr lang="zh-CN" altLang="en-US" sz="2600">
                            <a:latin typeface="Cambria Math" panose="02040503050406030204" pitchFamily="18" charset="0"/>
                            <a:ea typeface="Cambria Math" panose="02040503050406030204" pitchFamily="18" charset="0"/>
                            <a:cs typeface="Times New Roman" panose="02020603050405020304" pitchFamily="18" charset="0"/>
                          </a:rPr>
                          <m:t>𝓏</m:t>
                        </m:r>
                        <m:r>
                          <m:rPr>
                            <m:nor/>
                          </m:rPr>
                          <a:rPr lang="en-US" altLang="zh-CN" sz="2600" b="0" smtClean="0">
                            <a:latin typeface="Cambria Math" panose="02040503050406030204" pitchFamily="18" charset="0"/>
                            <a:ea typeface="Cambria Math" panose="02040503050406030204" pitchFamily="18" charset="0"/>
                            <a:cs typeface="Times New Roman" panose="02020603050405020304" pitchFamily="18" charset="0"/>
                          </a:rPr>
                          <m:t>)</m:t>
                        </m:r>
                      </m:e>
                      <m:sub>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gives </a:t>
                </a:r>
                <a14:m>
                  <m:oMath xmlns:m="http://schemas.openxmlformats.org/officeDocument/2006/math">
                    <m:f>
                      <m:fPr>
                        <m:ctrlPr>
                          <a:rPr lang="en-US" altLang="zh-CN" sz="2600" i="1" smtClean="0">
                            <a:latin typeface="Cambria Math" panose="02040503050406030204" pitchFamily="18" charset="0"/>
                            <a:cs typeface="Times New Roman" panose="02020603050405020304" pitchFamily="18" charset="0"/>
                          </a:rPr>
                        </m:ctrlPr>
                      </m:fPr>
                      <m:num>
                        <m:r>
                          <a:rPr lang="en-US" altLang="zh-CN" sz="2600" i="1" smtClean="0">
                            <a:latin typeface="Cambria Math" panose="02040503050406030204" pitchFamily="18" charset="0"/>
                            <a:cs typeface="Times New Roman" panose="02020603050405020304" pitchFamily="18" charset="0"/>
                          </a:rPr>
                          <m:t>𝜕</m:t>
                        </m:r>
                        <m:r>
                          <a:rPr lang="zh-CN" altLang="en-US" sz="2600" i="1" smtClean="0">
                            <a:latin typeface="Cambria Math" panose="02040503050406030204" pitchFamily="18" charset="0"/>
                            <a:cs typeface="Times New Roman" panose="02020603050405020304" pitchFamily="18" charset="0"/>
                          </a:rPr>
                          <m:t>𝓏</m:t>
                        </m:r>
                      </m:num>
                      <m:den>
                        <m:r>
                          <a:rPr lang="en-US" altLang="zh-CN" sz="2600" i="1" smtClean="0">
                            <a:latin typeface="Cambria Math" panose="02040503050406030204" pitchFamily="18" charset="0"/>
                            <a:cs typeface="Times New Roman" panose="02020603050405020304" pitchFamily="18" charset="0"/>
                          </a:rPr>
                          <m:t>𝜕</m:t>
                        </m:r>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1" dirty="0">
                                <a:latin typeface="Cambria Math" panose="02040503050406030204" pitchFamily="18" charset="0"/>
                                <a:cs typeface="Times New Roman" panose="02020603050405020304" pitchFamily="18" charset="0"/>
                              </a:rPr>
                              <m:t>𝐗</m:t>
                            </m:r>
                          </m:e>
                          <m:sub>
                            <m:r>
                              <a:rPr lang="en-US" altLang="zh-CN" sz="2600" b="0" i="1" smtClean="0">
                                <a:latin typeface="Cambria Math" panose="02040503050406030204" pitchFamily="18" charset="0"/>
                                <a:cs typeface="Times New Roman" panose="02020603050405020304" pitchFamily="18" charset="0"/>
                              </a:rPr>
                              <m:t>𝑖</m:t>
                            </m:r>
                          </m:sub>
                        </m:sSub>
                      </m:den>
                    </m:f>
                  </m:oMath>
                </a14:m>
                <a:r>
                  <a:rPr lang="en-US" altLang="zh-CN" sz="2600" dirty="0">
                    <a:latin typeface="Times New Roman" panose="02020603050405020304" pitchFamily="18" charset="0"/>
                    <a:cs typeface="Times New Roman" panose="02020603050405020304" pitchFamily="18" charset="0"/>
                  </a:rPr>
                  <a:t>. This is exactly the same as how for all possible integer indices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𝑖</m:t>
                    </m:r>
                  </m:oMath>
                </a14:m>
                <a:r>
                  <a:rPr lang="en-US" altLang="zh-CN" sz="2600" dirty="0">
                    <a:latin typeface="Times New Roman" panose="02020603050405020304" pitchFamily="18" charset="0"/>
                    <a:cs typeface="Times New Roman" panose="02020603050405020304" pitchFamily="18" charset="0"/>
                  </a:rPr>
                  <a:t> into a vector, (</a:t>
                </a:r>
                <a14:m>
                  <m:oMath xmlns:m="http://schemas.openxmlformats.org/officeDocument/2006/math">
                    <m:sSub>
                      <m:sSubPr>
                        <m:ctrlPr>
                          <a:rPr lang="en-US" altLang="zh-CN" sz="2600" i="1">
                            <a:latin typeface="Cambria Math" panose="02040503050406030204" pitchFamily="18" charset="0"/>
                            <a:ea typeface="Cambria Math" panose="02040503050406030204" pitchFamily="18" charset="0"/>
                            <a:cs typeface="Times New Roman" panose="02020603050405020304" pitchFamily="18" charset="0"/>
                          </a:rPr>
                        </m:ctrlPr>
                      </m:sSubPr>
                      <m:e>
                        <m:sSub>
                          <m:sSubPr>
                            <m:ctrlPr>
                              <a:rPr lang="en-US" altLang="zh-CN" sz="2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600">
                                <a:latin typeface="Cambria Math" panose="02040503050406030204" pitchFamily="18" charset="0"/>
                                <a:ea typeface="Cambria Math" panose="02040503050406030204" pitchFamily="18" charset="0"/>
                                <a:cs typeface="Times New Roman" panose="02020603050405020304" pitchFamily="18" charset="0"/>
                              </a:rPr>
                              <m:t>𝛻</m:t>
                            </m:r>
                          </m:e>
                          <m:sub>
                            <m:r>
                              <a:rPr lang="en-US" altLang="zh-CN" sz="2600" b="1" dirty="0">
                                <a:latin typeface="Cambria Math" panose="02040503050406030204" pitchFamily="18" charset="0"/>
                                <a:cs typeface="Times New Roman" panose="02020603050405020304" pitchFamily="18" charset="0"/>
                              </a:rPr>
                              <m:t>𝐗</m:t>
                            </m:r>
                          </m:sub>
                        </m:sSub>
                        <m:r>
                          <a:rPr lang="zh-CN" altLang="en-US" sz="2600">
                            <a:latin typeface="Cambria Math" panose="02040503050406030204" pitchFamily="18" charset="0"/>
                            <a:ea typeface="Cambria Math" panose="02040503050406030204" pitchFamily="18" charset="0"/>
                            <a:cs typeface="Times New Roman" panose="02020603050405020304" pitchFamily="18" charset="0"/>
                          </a:rPr>
                          <m:t>𝓏</m:t>
                        </m:r>
                        <m:r>
                          <m:rPr>
                            <m:nor/>
                          </m:rPr>
                          <a:rPr lang="en-US" altLang="zh-CN" sz="2600">
                            <a:latin typeface="Cambria Math" panose="02040503050406030204" pitchFamily="18" charset="0"/>
                            <a:ea typeface="Cambria Math" panose="02040503050406030204" pitchFamily="18" charset="0"/>
                            <a:cs typeface="Times New Roman" panose="02020603050405020304" pitchFamily="18" charset="0"/>
                          </a:rPr>
                          <m:t>)</m:t>
                        </m:r>
                      </m:e>
                      <m:sub>
                        <m:r>
                          <a:rPr lang="en-US" altLang="zh-CN" sz="2600" i="1">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gives </a:t>
                </a:r>
                <a14:m>
                  <m:oMath xmlns:m="http://schemas.openxmlformats.org/officeDocument/2006/math">
                    <m:f>
                      <m:fPr>
                        <m:ctrlPr>
                          <a:rPr lang="en-US" altLang="zh-CN" sz="2600" i="1">
                            <a:latin typeface="Cambria Math" panose="02040503050406030204" pitchFamily="18" charset="0"/>
                            <a:cs typeface="Times New Roman" panose="02020603050405020304" pitchFamily="18" charset="0"/>
                          </a:rPr>
                        </m:ctrlPr>
                      </m:fPr>
                      <m:num>
                        <m:r>
                          <a:rPr lang="en-US" altLang="zh-CN" sz="2600" i="1">
                            <a:latin typeface="Cambria Math" panose="02040503050406030204" pitchFamily="18" charset="0"/>
                            <a:cs typeface="Times New Roman" panose="02020603050405020304" pitchFamily="18" charset="0"/>
                          </a:rPr>
                          <m:t>𝜕</m:t>
                        </m:r>
                        <m:r>
                          <a:rPr lang="zh-CN" altLang="en-US" sz="2600" i="1">
                            <a:latin typeface="Cambria Math" panose="02040503050406030204" pitchFamily="18" charset="0"/>
                            <a:cs typeface="Times New Roman" panose="02020603050405020304" pitchFamily="18" charset="0"/>
                          </a:rPr>
                          <m:t>𝓏</m:t>
                        </m:r>
                      </m:num>
                      <m:den>
                        <m:r>
                          <a:rPr lang="en-US" altLang="zh-CN" sz="2600" i="1">
                            <a:latin typeface="Cambria Math" panose="02040503050406030204" pitchFamily="18" charset="0"/>
                            <a:cs typeface="Times New Roman" panose="02020603050405020304" pitchFamily="18" charset="0"/>
                          </a:rPr>
                          <m:t>𝜕</m:t>
                        </m:r>
                        <m:sSub>
                          <m:sSubPr>
                            <m:ctrlPr>
                              <a:rPr lang="en-US" altLang="zh-CN" sz="2600" i="1">
                                <a:latin typeface="Cambria Math" panose="02040503050406030204" pitchFamily="18" charset="0"/>
                                <a:cs typeface="Times New Roman" panose="02020603050405020304" pitchFamily="18" charset="0"/>
                              </a:rPr>
                            </m:ctrlPr>
                          </m:sSubPr>
                          <m:e>
                            <m:r>
                              <m:rPr>
                                <m:sty m:val="p"/>
                              </m:rPr>
                              <a:rPr lang="en-US" altLang="zh-CN" sz="2600" b="0" i="0" dirty="0" smtClean="0">
                                <a:latin typeface="Cambria Math" panose="02040503050406030204" pitchFamily="18" charset="0"/>
                                <a:cs typeface="Times New Roman" panose="02020603050405020304" pitchFamily="18" charset="0"/>
                              </a:rPr>
                              <m:t>x</m:t>
                            </m:r>
                          </m:e>
                          <m:sub>
                            <m:r>
                              <a:rPr lang="en-US" altLang="zh-CN" sz="2600" i="1">
                                <a:latin typeface="Cambria Math" panose="02040503050406030204" pitchFamily="18" charset="0"/>
                                <a:cs typeface="Times New Roman" panose="02020603050405020304" pitchFamily="18" charset="0"/>
                              </a:rPr>
                              <m:t>𝑖</m:t>
                            </m:r>
                          </m:sub>
                        </m:sSub>
                      </m:den>
                    </m:f>
                  </m:oMath>
                </a14:m>
                <a:r>
                  <a:rPr lang="en-US" altLang="zh-CN" sz="2600" dirty="0">
                    <a:latin typeface="Times New Roman" panose="02020603050405020304" pitchFamily="18" charset="0"/>
                    <a:cs typeface="Times New Roman" panose="02020603050405020304" pitchFamily="18" charset="0"/>
                  </a:rPr>
                  <a:t>. Using this notation, we can write the chain rule as it applies to tensors. If </a:t>
                </a:r>
                <a:r>
                  <a:rPr lang="en-US" altLang="zh-CN" b="1" dirty="0">
                    <a:latin typeface="Arial" panose="020B0604020202020204" pitchFamily="34" charset="0"/>
                    <a:cs typeface="Arial" panose="020B0604020202020204" pitchFamily="34" charset="0"/>
                  </a:rPr>
                  <a:t>Y</a:t>
                </a:r>
                <a14:m>
                  <m:oMath xmlns:m="http://schemas.openxmlformats.org/officeDocument/2006/math">
                    <m:r>
                      <a:rPr lang="en-US" altLang="zh-CN" sz="2600" i="1" dirty="0">
                        <a:latin typeface="Cambria Math" panose="02040503050406030204" pitchFamily="18" charset="0"/>
                        <a:cs typeface="Times New Roman" panose="02020603050405020304" pitchFamily="18" charset="0"/>
                      </a:rPr>
                      <m:t>= </m:t>
                    </m:r>
                    <m:r>
                      <a:rPr lang="en-US" altLang="zh-CN" sz="2600" i="1" dirty="0" smtClean="0">
                        <a:latin typeface="Cambria Math" panose="02040503050406030204" pitchFamily="18" charset="0"/>
                        <a:cs typeface="Times New Roman" panose="02020603050405020304" pitchFamily="18" charset="0"/>
                      </a:rPr>
                      <m:t>𝑔</m:t>
                    </m:r>
                    <m:r>
                      <a:rPr lang="en-US" altLang="zh-CN" sz="2600" i="1" dirty="0" smtClean="0">
                        <a:latin typeface="Cambria Math" panose="02040503050406030204" pitchFamily="18" charset="0"/>
                        <a:cs typeface="Times New Roman" panose="02020603050405020304" pitchFamily="18" charset="0"/>
                      </a:rPr>
                      <m:t>(</m:t>
                    </m:r>
                    <m:r>
                      <m:rPr>
                        <m:nor/>
                      </m:rPr>
                      <a:rPr lang="en-US" altLang="zh-CN" b="1" dirty="0">
                        <a:latin typeface="Arial" panose="020B0604020202020204" pitchFamily="34" charset="0"/>
                        <a:cs typeface="Arial" panose="020B0604020202020204" pitchFamily="34" charset="0"/>
                      </a:rPr>
                      <m:t>X</m:t>
                    </m:r>
                    <m:r>
                      <a:rPr lang="en-US" altLang="zh-CN" sz="2600" i="1" dirty="0" smtClean="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and</a:t>
                </a:r>
                <a14:m>
                  <m:oMath xmlns:m="http://schemas.openxmlformats.org/officeDocument/2006/math">
                    <m:r>
                      <a:rPr lang="en-US" altLang="zh-CN" sz="2600" b="0" i="0" smtClean="0">
                        <a:latin typeface="Cambria Math" panose="02040503050406030204" pitchFamily="18" charset="0"/>
                        <a:cs typeface="Times New Roman" panose="02020603050405020304" pitchFamily="18" charset="0"/>
                      </a:rPr>
                      <m:t> </m:t>
                    </m:r>
                    <m:r>
                      <a:rPr lang="zh-CN" altLang="en-US" sz="2600" i="1">
                        <a:latin typeface="Cambria Math" panose="02040503050406030204" pitchFamily="18" charset="0"/>
                        <a:cs typeface="Times New Roman" panose="02020603050405020304" pitchFamily="18" charset="0"/>
                      </a:rPr>
                      <m:t>𝓏</m:t>
                    </m:r>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𝑓</m:t>
                    </m:r>
                    <m:r>
                      <a:rPr lang="en-US" altLang="zh-CN" sz="2600" b="0" i="1" smtClean="0">
                        <a:latin typeface="Cambria Math" panose="02040503050406030204" pitchFamily="18" charset="0"/>
                        <a:cs typeface="Times New Roman" panose="02020603050405020304" pitchFamily="18" charset="0"/>
                      </a:rPr>
                      <m:t>(</m:t>
                    </m:r>
                    <m:r>
                      <m:rPr>
                        <m:nor/>
                      </m:rPr>
                      <a:rPr lang="en-US" altLang="zh-CN" b="1" i="0" dirty="0" smtClean="0">
                        <a:latin typeface="Arial" panose="020B0604020202020204" pitchFamily="34" charset="0"/>
                        <a:cs typeface="Arial" panose="020B0604020202020204" pitchFamily="34" charset="0"/>
                      </a:rPr>
                      <m:t>Y</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then</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3747403" y="4126296"/>
            <a:ext cx="7155636" cy="1056862"/>
          </a:xfrm>
          <a:prstGeom prst="rect">
            <a:avLst/>
          </a:prstGeom>
        </p:spPr>
      </p:pic>
    </p:spTree>
    <p:extLst>
      <p:ext uri="{BB962C8B-B14F-4D97-AF65-F5344CB8AC3E}">
        <p14:creationId xmlns:p14="http://schemas.microsoft.com/office/powerpoint/2010/main" val="39912661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6.5.3 Recursively Applying the Chain Rule to Obtain </a:t>
            </a:r>
            <a:r>
              <a:rPr lang="en-US" altLang="zh-CN" sz="3600" dirty="0" err="1">
                <a:latin typeface="Times New Roman" panose="02020603050405020304" pitchFamily="18" charset="0"/>
                <a:cs typeface="Times New Roman" panose="02020603050405020304" pitchFamily="18" charset="0"/>
              </a:rPr>
              <a:t>Backprop</a:t>
            </a:r>
            <a:endParaRPr lang="en-US" altLang="zh-CN"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Using the chain rule, it is straightforward to write down an algebraic expression for the gradient of a scalar with respect to any node in the computational graph that produced that scalar. However, actually evaluating that expression in a computer introduces some extra considerations.</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Specifically, many subexpressions may be repeated several times within the overall expression for the gradient. Any procedure that computes the gradient will need to choose whether to store these </a:t>
            </a:r>
            <a:r>
              <a:rPr lang="en-US" altLang="zh-CN" sz="2600" dirty="0" err="1">
                <a:latin typeface="Times New Roman" panose="02020603050405020304" pitchFamily="18" charset="0"/>
                <a:cs typeface="Times New Roman" panose="02020603050405020304" pitchFamily="18" charset="0"/>
              </a:rPr>
              <a:t>subexpressions</a:t>
            </a:r>
            <a:r>
              <a:rPr lang="en-US" altLang="zh-CN" sz="2600" dirty="0">
                <a:latin typeface="Times New Roman" panose="02020603050405020304" pitchFamily="18" charset="0"/>
                <a:cs typeface="Times New Roman" panose="02020603050405020304" pitchFamily="18" charset="0"/>
              </a:rPr>
              <a:t> or to </a:t>
            </a:r>
            <a:r>
              <a:rPr lang="en-US" altLang="zh-CN" sz="2600" dirty="0" err="1">
                <a:latin typeface="Times New Roman" panose="02020603050405020304" pitchFamily="18" charset="0"/>
                <a:cs typeface="Times New Roman" panose="02020603050405020304" pitchFamily="18" charset="0"/>
              </a:rPr>
              <a:t>recompute</a:t>
            </a:r>
            <a:r>
              <a:rPr lang="en-US" altLang="zh-CN" sz="2600" dirty="0">
                <a:latin typeface="Times New Roman" panose="02020603050405020304" pitchFamily="18" charset="0"/>
                <a:cs typeface="Times New Roman" panose="02020603050405020304" pitchFamily="18" charset="0"/>
              </a:rPr>
              <a:t> them several times. An example of how these repeated </a:t>
            </a:r>
            <a:r>
              <a:rPr lang="en-US" altLang="zh-CN" sz="2600" dirty="0" err="1">
                <a:latin typeface="Times New Roman" panose="02020603050405020304" pitchFamily="18" charset="0"/>
                <a:cs typeface="Times New Roman" panose="02020603050405020304" pitchFamily="18" charset="0"/>
              </a:rPr>
              <a:t>subexpressions</a:t>
            </a:r>
            <a:r>
              <a:rPr lang="en-US" altLang="zh-CN" sz="2600" dirty="0">
                <a:latin typeface="Times New Roman" panose="02020603050405020304" pitchFamily="18" charset="0"/>
                <a:cs typeface="Times New Roman" panose="02020603050405020304" pitchFamily="18" charset="0"/>
              </a:rPr>
              <a:t> arise is given in Fig. </a:t>
            </a:r>
            <a:r>
              <a:rPr lang="en-US" altLang="zh-CN" sz="2600" dirty="0">
                <a:solidFill>
                  <a:srgbClr val="FF0000"/>
                </a:solidFill>
                <a:latin typeface="Times New Roman" panose="02020603050405020304" pitchFamily="18" charset="0"/>
                <a:cs typeface="Times New Roman" panose="02020603050405020304" pitchFamily="18" charset="0"/>
              </a:rPr>
              <a:t>6.9</a:t>
            </a:r>
            <a:r>
              <a:rPr lang="en-US" altLang="zh-CN" sz="2600" dirty="0">
                <a:latin typeface="Times New Roman" panose="02020603050405020304" pitchFamily="18" charset="0"/>
                <a:cs typeface="Times New Roman" panose="02020603050405020304" pitchFamily="18" charset="0"/>
              </a:rPr>
              <a:t>. In some cases, computing the same </a:t>
            </a:r>
            <a:r>
              <a:rPr lang="en-US" altLang="zh-CN" sz="2600" dirty="0" err="1">
                <a:latin typeface="Times New Roman" panose="02020603050405020304" pitchFamily="18" charset="0"/>
                <a:cs typeface="Times New Roman" panose="02020603050405020304" pitchFamily="18" charset="0"/>
              </a:rPr>
              <a:t>subexpression</a:t>
            </a:r>
            <a:r>
              <a:rPr lang="en-US" altLang="zh-CN" sz="2600" dirty="0">
                <a:latin typeface="Times New Roman" panose="02020603050405020304" pitchFamily="18" charset="0"/>
                <a:cs typeface="Times New Roman" panose="02020603050405020304" pitchFamily="18" charset="0"/>
              </a:rPr>
              <a:t> twice would simply. be wasteful. For complicated graphs, there can be exponentially many of these wasted computations, making a naive implementation of the chain rule infeasible.</a:t>
            </a:r>
          </a:p>
        </p:txBody>
      </p:sp>
    </p:spTree>
    <p:extLst>
      <p:ext uri="{BB962C8B-B14F-4D97-AF65-F5344CB8AC3E}">
        <p14:creationId xmlns:p14="http://schemas.microsoft.com/office/powerpoint/2010/main" val="330457084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6.5.3 Recursively Applying the Chain Rule to Obtain </a:t>
            </a:r>
            <a:r>
              <a:rPr lang="en-US" altLang="zh-CN" sz="3600" dirty="0" err="1">
                <a:latin typeface="Times New Roman" panose="02020603050405020304" pitchFamily="18" charset="0"/>
                <a:cs typeface="Times New Roman" panose="02020603050405020304" pitchFamily="18" charset="0"/>
              </a:rPr>
              <a:t>Backprop</a:t>
            </a:r>
            <a:endParaRPr lang="en-US" altLang="zh-CN"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a:spcBef>
                <a:spcPts val="0"/>
              </a:spcBef>
              <a:buClr>
                <a:srgbClr val="FF0000"/>
              </a:buClr>
            </a:pPr>
            <a:r>
              <a:rPr lang="en-US" altLang="zh-CN" sz="2400" dirty="0"/>
              <a:t>In other cases, computing </a:t>
            </a:r>
            <a:r>
              <a:rPr lang="en-US" altLang="zh-CN" sz="2400" dirty="0">
                <a:latin typeface="Times New Roman" panose="02020603050405020304" pitchFamily="18" charset="0"/>
                <a:cs typeface="Times New Roman" panose="02020603050405020304" pitchFamily="18" charset="0"/>
              </a:rPr>
              <a:t>the same subexpression twice could be a valid way to reduce memory consumption at the cost of higher runtime.</a:t>
            </a:r>
          </a:p>
          <a:p>
            <a:pPr>
              <a:spcBef>
                <a:spcPts val="0"/>
              </a:spcBef>
              <a:buClr>
                <a:srgbClr val="FF0000"/>
              </a:buClr>
            </a:pPr>
            <a:r>
              <a:rPr lang="zh-CN" altLang="en-US" sz="2400" dirty="0"/>
              <a:t>　　</a:t>
            </a:r>
            <a:r>
              <a:rPr lang="en-US" altLang="zh-CN" sz="2400" dirty="0">
                <a:latin typeface="Times New Roman" panose="02020603050405020304" pitchFamily="18" charset="0"/>
                <a:cs typeface="Times New Roman" panose="02020603050405020304" pitchFamily="18" charset="0"/>
              </a:rPr>
              <a:t>We first begin by a version of the back-propagation algorithm that specifies the actual gradient computation directly (Algorithm </a:t>
            </a:r>
            <a:r>
              <a:rPr lang="en-US" altLang="zh-CN" sz="2400" dirty="0">
                <a:solidFill>
                  <a:srgbClr val="FF0000"/>
                </a:solidFill>
                <a:latin typeface="Times New Roman" panose="02020603050405020304" pitchFamily="18" charset="0"/>
                <a:cs typeface="Times New Roman" panose="02020603050405020304" pitchFamily="18" charset="0"/>
              </a:rPr>
              <a:t>6.2</a:t>
            </a:r>
            <a:r>
              <a:rPr lang="en-US" altLang="zh-CN" sz="2400" dirty="0">
                <a:latin typeface="Times New Roman" panose="02020603050405020304" pitchFamily="18" charset="0"/>
                <a:cs typeface="Times New Roman" panose="02020603050405020304" pitchFamily="18" charset="0"/>
              </a:rPr>
              <a:t> along with Algorithm </a:t>
            </a:r>
            <a:r>
              <a:rPr lang="en-US" altLang="zh-CN" sz="2400" dirty="0">
                <a:solidFill>
                  <a:srgbClr val="FF0000"/>
                </a:solidFill>
                <a:latin typeface="Times New Roman" panose="02020603050405020304" pitchFamily="18" charset="0"/>
                <a:cs typeface="Times New Roman" panose="02020603050405020304" pitchFamily="18" charset="0"/>
              </a:rPr>
              <a:t>6.1 </a:t>
            </a:r>
            <a:r>
              <a:rPr lang="en-US" altLang="zh-CN" sz="2400" dirty="0">
                <a:latin typeface="Times New Roman" panose="02020603050405020304" pitchFamily="18" charset="0"/>
                <a:cs typeface="Times New Roman" panose="02020603050405020304" pitchFamily="18" charset="0"/>
              </a:rPr>
              <a:t>for the associated forward computation), in the order it will actually be done and according to the recursive application of chain rule. One could either directly perform these computations or view the description of the algorithm as a symbolic specification of the computational graph for computing the back-propagation. However, this formulation does not make explicit the manipulation and the construction of the symbolic graph that performs the gradient computation. Such a formulation is presented below in Sec. </a:t>
            </a:r>
            <a:r>
              <a:rPr lang="en-US" altLang="zh-CN" sz="2400" dirty="0">
                <a:solidFill>
                  <a:srgbClr val="FF0000"/>
                </a:solidFill>
                <a:latin typeface="Times New Roman" panose="02020603050405020304" pitchFamily="18" charset="0"/>
                <a:cs typeface="Times New Roman" panose="02020603050405020304" pitchFamily="18" charset="0"/>
              </a:rPr>
              <a:t>6.5.6</a:t>
            </a:r>
            <a:r>
              <a:rPr lang="en-US" altLang="zh-CN" sz="2400" dirty="0">
                <a:latin typeface="Times New Roman" panose="02020603050405020304" pitchFamily="18" charset="0"/>
                <a:cs typeface="Times New Roman" panose="02020603050405020304" pitchFamily="18" charset="0"/>
              </a:rPr>
              <a:t>, with Algorithm </a:t>
            </a:r>
            <a:r>
              <a:rPr lang="en-US" altLang="zh-CN" sz="2400" dirty="0">
                <a:solidFill>
                  <a:srgbClr val="FF0000"/>
                </a:solidFill>
                <a:latin typeface="Times New Roman" panose="02020603050405020304" pitchFamily="18" charset="0"/>
                <a:cs typeface="Times New Roman" panose="02020603050405020304" pitchFamily="18" charset="0"/>
              </a:rPr>
              <a:t>6.5</a:t>
            </a:r>
            <a:r>
              <a:rPr lang="en-US" altLang="zh-CN" sz="2400" dirty="0">
                <a:latin typeface="Times New Roman" panose="02020603050405020304" pitchFamily="18" charset="0"/>
                <a:cs typeface="Times New Roman" panose="02020603050405020304" pitchFamily="18" charset="0"/>
              </a:rPr>
              <a:t>, where </a:t>
            </a:r>
            <a:r>
              <a:rPr lang="en-US" altLang="zh-CN" sz="2400" dirty="0"/>
              <a:t>we also generalize to nodes that contain arbitrary tensors.</a:t>
            </a: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86407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6.5.3 Recursively Applying the Chain Rule to Obtain </a:t>
            </a:r>
            <a:r>
              <a:rPr lang="en-US" altLang="zh-CN" sz="3600" dirty="0" err="1">
                <a:latin typeface="Times New Roman" panose="02020603050405020304" pitchFamily="18" charset="0"/>
                <a:cs typeface="Times New Roman" panose="02020603050405020304" pitchFamily="18" charset="0"/>
              </a:rPr>
              <a:t>Backprop</a:t>
            </a:r>
            <a:endParaRPr lang="en-US" altLang="zh-CN"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First consider a computational graph describing how to compute a single scalar </a:t>
                </a:r>
                <a14:m>
                  <m:oMath xmlns:m="http://schemas.openxmlformats.org/officeDocument/2006/math">
                    <m:sSup>
                      <m:sSupPr>
                        <m:ctrlPr>
                          <a:rPr lang="en-US" altLang="zh-CN" sz="2600" i="1" smtClean="0">
                            <a:latin typeface="Cambria Math" panose="02040503050406030204" pitchFamily="18" charset="0"/>
                            <a:cs typeface="Times New Roman" panose="02020603050405020304" pitchFamily="18" charset="0"/>
                          </a:rPr>
                        </m:ctrlPr>
                      </m:sSupPr>
                      <m:e>
                        <m:r>
                          <a:rPr lang="en-US" altLang="zh-CN" sz="2600" b="0" i="1" smtClean="0">
                            <a:latin typeface="Cambria Math" panose="02040503050406030204" pitchFamily="18" charset="0"/>
                            <a:cs typeface="Times New Roman" panose="02020603050405020304" pitchFamily="18" charset="0"/>
                          </a:rPr>
                          <m:t>𝑢</m:t>
                        </m:r>
                      </m:e>
                      <m:sup>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𝑛</m:t>
                        </m:r>
                        <m:r>
                          <a:rPr lang="en-US" altLang="zh-CN" sz="2600" b="0" i="1" smtClean="0">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(say the loss on a training example). This scalar is the quantity whose gradient we want to obtain, with respect to the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𝑛</m:t>
                        </m:r>
                      </m:e>
                      <m:sub>
                        <m:r>
                          <a:rPr lang="en-US" altLang="zh-CN" sz="2600" b="0" i="1" smtClean="0">
                            <a:latin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input nodes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𝑢</m:t>
                        </m:r>
                      </m:e>
                      <m:sup>
                        <m:r>
                          <a:rPr lang="en-US" altLang="zh-CN" sz="260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1</m:t>
                        </m:r>
                        <m:r>
                          <a:rPr lang="en-US" altLang="zh-CN" sz="2600" i="1" smtClean="0">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to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𝑢</m:t>
                        </m:r>
                      </m:e>
                      <m:sup>
                        <m:r>
                          <a:rPr lang="en-US" altLang="zh-CN" sz="2600" i="1">
                            <a:latin typeface="Cambria Math" panose="02040503050406030204" pitchFamily="18" charset="0"/>
                            <a:cs typeface="Times New Roman" panose="02020603050405020304" pitchFamily="18" charset="0"/>
                          </a:rPr>
                          <m:t>(</m:t>
                        </m:r>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𝑛</m:t>
                            </m:r>
                          </m:e>
                          <m:sub>
                            <m:r>
                              <a:rPr lang="en-US" altLang="zh-CN" sz="2600" b="0" i="1" smtClean="0">
                                <a:latin typeface="Cambria Math" panose="02040503050406030204" pitchFamily="18" charset="0"/>
                                <a:cs typeface="Times New Roman" panose="02020603050405020304" pitchFamily="18" charset="0"/>
                              </a:rPr>
                              <m:t>𝑖</m:t>
                            </m:r>
                          </m:sub>
                        </m:sSub>
                        <m:r>
                          <a:rPr lang="en-US" altLang="zh-CN" sz="2600" i="1">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In other words we wish to compute </a:t>
                </a:r>
                <a14:m>
                  <m:oMath xmlns:m="http://schemas.openxmlformats.org/officeDocument/2006/math">
                    <m:f>
                      <m:fPr>
                        <m:ctrlPr>
                          <a:rPr lang="en-US" altLang="zh-CN" sz="2600" i="1" smtClean="0">
                            <a:latin typeface="Cambria Math" panose="02040503050406030204" pitchFamily="18" charset="0"/>
                            <a:cs typeface="Times New Roman" panose="02020603050405020304" pitchFamily="18" charset="0"/>
                          </a:rPr>
                        </m:ctrlPr>
                      </m:fPr>
                      <m:num>
                        <m:r>
                          <a:rPr lang="en-US" altLang="zh-CN" sz="2600" i="1" smtClean="0">
                            <a:latin typeface="Cambria Math" panose="02040503050406030204" pitchFamily="18" charset="0"/>
                            <a:cs typeface="Times New Roman" panose="02020603050405020304" pitchFamily="18" charset="0"/>
                          </a:rPr>
                          <m:t>𝜕</m:t>
                        </m:r>
                        <m:sSup>
                          <m:sSupPr>
                            <m:ctrlPr>
                              <a:rPr lang="en-US" altLang="zh-CN" sz="2600" i="1" smtClean="0">
                                <a:latin typeface="Cambria Math" panose="02040503050406030204" pitchFamily="18" charset="0"/>
                                <a:cs typeface="Times New Roman" panose="02020603050405020304" pitchFamily="18" charset="0"/>
                              </a:rPr>
                            </m:ctrlPr>
                          </m:sSupPr>
                          <m:e>
                            <m:r>
                              <a:rPr lang="en-US" altLang="zh-CN" sz="2600" b="0" i="1" smtClean="0">
                                <a:latin typeface="Cambria Math" panose="02040503050406030204" pitchFamily="18" charset="0"/>
                                <a:cs typeface="Times New Roman" panose="02020603050405020304" pitchFamily="18" charset="0"/>
                              </a:rPr>
                              <m:t>𝑢</m:t>
                            </m:r>
                          </m:e>
                          <m:sup>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𝑛</m:t>
                            </m:r>
                            <m:r>
                              <a:rPr lang="en-US" altLang="zh-CN" sz="2600" b="0" i="1" smtClean="0">
                                <a:latin typeface="Cambria Math" panose="02040503050406030204" pitchFamily="18" charset="0"/>
                                <a:cs typeface="Times New Roman" panose="02020603050405020304" pitchFamily="18" charset="0"/>
                              </a:rPr>
                              <m:t>)</m:t>
                            </m:r>
                          </m:sup>
                        </m:sSup>
                      </m:num>
                      <m:den>
                        <m:r>
                          <a:rPr lang="en-US" altLang="zh-CN" sz="2600" i="1" smtClean="0">
                            <a:latin typeface="Cambria Math" panose="02040503050406030204" pitchFamily="18" charset="0"/>
                            <a:cs typeface="Times New Roman" panose="02020603050405020304" pitchFamily="18" charset="0"/>
                          </a:rPr>
                          <m:t>𝜕</m:t>
                        </m:r>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𝑢</m:t>
                            </m:r>
                          </m:e>
                          <m:sup>
                            <m:r>
                              <a:rPr lang="en-US" altLang="zh-CN" sz="2600" i="1">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𝑖</m:t>
                            </m:r>
                            <m:r>
                              <a:rPr lang="en-US" altLang="zh-CN" sz="2600" i="1">
                                <a:latin typeface="Cambria Math" panose="02040503050406030204" pitchFamily="18" charset="0"/>
                                <a:cs typeface="Times New Roman" panose="02020603050405020304" pitchFamily="18" charset="0"/>
                              </a:rPr>
                              <m:t>)</m:t>
                            </m:r>
                          </m:sup>
                        </m:sSup>
                      </m:den>
                    </m:f>
                  </m:oMath>
                </a14:m>
                <a:r>
                  <a:rPr lang="en-US" altLang="zh-CN" sz="2600" dirty="0">
                    <a:latin typeface="Times New Roman" panose="02020603050405020304" pitchFamily="18" charset="0"/>
                    <a:cs typeface="Times New Roman" panose="02020603050405020304" pitchFamily="18" charset="0"/>
                  </a:rPr>
                  <a:t> for all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𝑖</m:t>
                    </m:r>
                    <m:r>
                      <a:rPr lang="en-US" altLang="zh-CN" sz="2600" i="1" dirty="0">
                        <a:latin typeface="Cambria Math" panose="02040503050406030204" pitchFamily="18" charset="0"/>
                        <a:cs typeface="Times New Roman" panose="02020603050405020304" pitchFamily="18" charset="0"/>
                      </a:rPr>
                      <m:t> ∈</m:t>
                    </m:r>
                    <m:d>
                      <m:dPr>
                        <m:begChr m:val="{"/>
                        <m:endChr m:val="}"/>
                        <m:ctrlPr>
                          <a:rPr lang="en-US" altLang="zh-CN" sz="2600" i="1" dirty="0" smtClean="0">
                            <a:latin typeface="Cambria Math" panose="02040503050406030204" pitchFamily="18" charset="0"/>
                            <a:cs typeface="Times New Roman" panose="02020603050405020304" pitchFamily="18" charset="0"/>
                          </a:rPr>
                        </m:ctrlPr>
                      </m:dPr>
                      <m:e>
                        <m:r>
                          <a:rPr lang="en-US" altLang="zh-CN" sz="2600" b="0" i="1" dirty="0" smtClean="0">
                            <a:latin typeface="Cambria Math" panose="02040503050406030204" pitchFamily="18" charset="0"/>
                            <a:cs typeface="Times New Roman" panose="02020603050405020304" pitchFamily="18" charset="0"/>
                          </a:rPr>
                          <m:t>1,2,…,</m:t>
                        </m:r>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𝑛</m:t>
                            </m:r>
                          </m:e>
                          <m:sub>
                            <m:r>
                              <a:rPr lang="en-US" altLang="zh-CN" sz="2600" i="1">
                                <a:latin typeface="Cambria Math" panose="02040503050406030204" pitchFamily="18" charset="0"/>
                                <a:cs typeface="Times New Roman" panose="02020603050405020304" pitchFamily="18" charset="0"/>
                              </a:rPr>
                              <m:t>𝑖</m:t>
                            </m:r>
                          </m:sub>
                        </m:sSub>
                      </m:e>
                    </m:d>
                  </m:oMath>
                </a14:m>
                <a:r>
                  <a:rPr lang="en-US" altLang="zh-CN" sz="2600" dirty="0">
                    <a:latin typeface="Times New Roman" panose="02020603050405020304" pitchFamily="18" charset="0"/>
                    <a:cs typeface="Times New Roman" panose="02020603050405020304" pitchFamily="18" charset="0"/>
                  </a:rPr>
                  <a:t>. In the application of back-propagation to computing gradients for gradient descent over parameters,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𝑢</m:t>
                        </m:r>
                      </m:e>
                      <m:sup>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𝑛</m:t>
                        </m:r>
                        <m:r>
                          <a:rPr lang="en-US" altLang="zh-CN" sz="2600" i="1">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will be the cost associated with an example or a minibatch, while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𝑢</m:t>
                        </m:r>
                      </m:e>
                      <m:sup>
                        <m:r>
                          <a:rPr lang="en-US" altLang="zh-CN" sz="2600" i="1">
                            <a:latin typeface="Cambria Math" panose="02040503050406030204" pitchFamily="18" charset="0"/>
                            <a:cs typeface="Times New Roman" panose="02020603050405020304" pitchFamily="18" charset="0"/>
                          </a:rPr>
                          <m:t>(1)</m:t>
                        </m:r>
                      </m:sup>
                    </m:sSup>
                  </m:oMath>
                </a14:m>
                <a:r>
                  <a:rPr lang="en-US" altLang="zh-CN" sz="2600" dirty="0">
                    <a:latin typeface="Times New Roman" panose="02020603050405020304" pitchFamily="18" charset="0"/>
                    <a:cs typeface="Times New Roman" panose="02020603050405020304" pitchFamily="18" charset="0"/>
                  </a:rPr>
                  <a:t> to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𝑢</m:t>
                        </m:r>
                      </m:e>
                      <m:sup>
                        <m:r>
                          <a:rPr lang="en-US" altLang="zh-CN" sz="2600" i="1">
                            <a:latin typeface="Cambria Math" panose="02040503050406030204" pitchFamily="18" charset="0"/>
                            <a:cs typeface="Times New Roman" panose="02020603050405020304" pitchFamily="18" charset="0"/>
                          </a:rPr>
                          <m:t>(</m:t>
                        </m:r>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𝑛</m:t>
                            </m:r>
                          </m:e>
                          <m:sub>
                            <m:r>
                              <a:rPr lang="en-US" altLang="zh-CN" sz="2600" i="1">
                                <a:latin typeface="Cambria Math" panose="02040503050406030204" pitchFamily="18" charset="0"/>
                                <a:cs typeface="Times New Roman" panose="02020603050405020304" pitchFamily="18" charset="0"/>
                              </a:rPr>
                              <m:t>𝑖</m:t>
                            </m:r>
                          </m:sub>
                        </m:sSub>
                        <m:r>
                          <a:rPr lang="en-US" altLang="zh-CN" sz="2600" i="1">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correspond to the parameters of the model.</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97504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6.5.3 Recursively Applying the Chain Rule to Obtain </a:t>
            </a:r>
            <a:r>
              <a:rPr lang="en-US" altLang="zh-CN" sz="3600" dirty="0" err="1">
                <a:latin typeface="Times New Roman" panose="02020603050405020304" pitchFamily="18" charset="0"/>
                <a:cs typeface="Times New Roman" panose="02020603050405020304" pitchFamily="18" charset="0"/>
              </a:rPr>
              <a:t>Backprop</a:t>
            </a:r>
            <a:endParaRPr lang="en-US" altLang="zh-CN"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a:spcBef>
                    <a:spcPts val="0"/>
                  </a:spcBef>
                  <a:buClr>
                    <a:srgbClr val="FF0000"/>
                  </a:buClr>
                </a:pPr>
                <a:r>
                  <a:rPr lang="zh-CN" altLang="en-US" dirty="0"/>
                  <a:t>　　</a:t>
                </a:r>
                <a:r>
                  <a:rPr lang="en-US" altLang="zh-CN" dirty="0"/>
                  <a:t>We will assume that the nodes of the graph have been ordered in such a way that we can compute their output one after the other, starting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𝑖</m:t>
                                </m:r>
                              </m:sub>
                            </m:sSub>
                            <m:r>
                              <a:rPr lang="en-US" altLang="zh-CN" i="1">
                                <a:latin typeface="Cambria Math" panose="02040503050406030204" pitchFamily="18" charset="0"/>
                              </a:rPr>
                              <m:t>+1</m:t>
                            </m:r>
                          </m:e>
                        </m:d>
                      </m:sup>
                    </m:sSup>
                  </m:oMath>
                </a14:m>
                <a:r>
                  <a:rPr lang="en-US" altLang="zh-CN" dirty="0"/>
                  <a:t> and going up to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sup>
                    </m:sSup>
                  </m:oMath>
                </a14:m>
                <a:r>
                  <a:rPr lang="en-US" altLang="zh-CN" dirty="0"/>
                  <a:t>.As defined in Algorithm </a:t>
                </a:r>
                <a:r>
                  <a:rPr lang="en-US" altLang="zh-CN" dirty="0">
                    <a:solidFill>
                      <a:srgbClr val="FF0000"/>
                    </a:solidFill>
                  </a:rPr>
                  <a:t>6.1</a:t>
                </a:r>
                <a:r>
                  <a:rPr lang="en-US" altLang="zh-CN" dirty="0"/>
                  <a:t>, each node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m:t>
                        </m:r>
                      </m:sup>
                    </m:sSup>
                  </m:oMath>
                </a14:m>
                <a:r>
                  <a:rPr lang="en-US" altLang="zh-CN" dirty="0"/>
                  <a:t> is associated with an operation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oMath>
                </a14:m>
                <a:r>
                  <a:rPr lang="en-US" altLang="zh-CN" dirty="0"/>
                  <a:t> and is computed by evaluating the function</a:t>
                </a:r>
              </a:p>
              <a:p>
                <a:pPr marL="0" indent="0" algn="just">
                  <a:lnSpc>
                    <a:spcPct val="125000"/>
                  </a:lnSpc>
                  <a:spcBef>
                    <a:spcPts val="0"/>
                  </a:spcBef>
                  <a:buClr>
                    <a:srgbClr val="FF0000"/>
                  </a:buClr>
                  <a:buNone/>
                </a:pPr>
                <a:endParaRPr lang="en-US" altLang="zh-CN" dirty="0"/>
              </a:p>
              <a:p>
                <a:pPr marL="0" indent="0" algn="just">
                  <a:lnSpc>
                    <a:spcPct val="125000"/>
                  </a:lnSpc>
                  <a:spcBef>
                    <a:spcPts val="0"/>
                  </a:spcBef>
                  <a:buClr>
                    <a:srgbClr val="FF0000"/>
                  </a:buClr>
                  <a:buNone/>
                </a:pPr>
                <a:endParaRPr lang="en-US" altLang="zh-CN" dirty="0"/>
              </a:p>
              <a:p>
                <a:pPr marL="0" indent="0" algn="just">
                  <a:lnSpc>
                    <a:spcPct val="125000"/>
                  </a:lnSpc>
                  <a:spcBef>
                    <a:spcPts val="0"/>
                  </a:spcBef>
                  <a:buClr>
                    <a:srgbClr val="FF0000"/>
                  </a:buClr>
                  <a:buNone/>
                </a:pPr>
                <a:r>
                  <a:rPr lang="en-US" altLang="zh-CN" dirty="0"/>
                  <a:t>where </a:t>
                </a:r>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𝔸</m:t>
                        </m:r>
                      </m:e>
                      <m:sub>
                        <m:r>
                          <a:rPr lang="en-US" altLang="zh-CN" b="0" i="1" smtClean="0">
                            <a:latin typeface="Cambria Math" panose="02040503050406030204" pitchFamily="18" charset="0"/>
                          </a:rPr>
                          <m:t>𝑖</m:t>
                        </m:r>
                      </m:sub>
                    </m:sSub>
                  </m:oMath>
                </a14:m>
                <a:r>
                  <a:rPr lang="en-US" altLang="zh-CN" dirty="0"/>
                  <a:t> is the set of all nodes that are parents of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oMath>
                </a14:m>
                <a:r>
                  <a:rPr lang="en-US" altLang="zh-CN" dirty="0"/>
                  <a:t>.</a:t>
                </a:r>
              </a:p>
              <a:p>
                <a:pPr marL="0" indent="0" algn="just">
                  <a:lnSpc>
                    <a:spcPct val="125000"/>
                  </a:lnSpc>
                  <a:spcBef>
                    <a:spcPts val="0"/>
                  </a:spcBef>
                  <a:buClr>
                    <a:srgbClr val="FF0000"/>
                  </a:buClr>
                  <a:buNone/>
                </a:pPr>
                <a:endParaRPr lang="en-US" altLang="zh-CN" dirty="0"/>
              </a:p>
              <a:p>
                <a:pPr marL="0" indent="0" algn="just">
                  <a:lnSpc>
                    <a:spcPct val="125000"/>
                  </a:lnSpc>
                  <a:spcBef>
                    <a:spcPts val="0"/>
                  </a:spcBef>
                  <a:buClr>
                    <a:srgbClr val="FF0000"/>
                  </a:buClr>
                  <a:buNone/>
                </a:pP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3713194" y="3336714"/>
            <a:ext cx="6043053" cy="546724"/>
          </a:xfrm>
          <a:prstGeom prst="rect">
            <a:avLst/>
          </a:prstGeom>
        </p:spPr>
      </p:pic>
    </p:spTree>
    <p:extLst>
      <p:ext uri="{BB962C8B-B14F-4D97-AF65-F5344CB8AC3E}">
        <p14:creationId xmlns:p14="http://schemas.microsoft.com/office/powerpoint/2010/main" val="270415411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6.5.3 Recursively Applying the Chain Rule to Obtain </a:t>
            </a:r>
            <a:r>
              <a:rPr lang="en-US" altLang="zh-CN" sz="3600" dirty="0" err="1">
                <a:latin typeface="Times New Roman" panose="02020603050405020304" pitchFamily="18" charset="0"/>
                <a:cs typeface="Times New Roman" panose="02020603050405020304" pitchFamily="18" charset="0"/>
              </a:rPr>
              <a:t>Backprop</a:t>
            </a:r>
            <a:endParaRPr lang="en-US" altLang="zh-CN"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755731" y="1043189"/>
                <a:ext cx="7041318" cy="5133774"/>
              </a:xfrm>
            </p:spPr>
            <p:txBody>
              <a:bodyPr>
                <a:noAutofit/>
              </a:bodyPr>
              <a:lstStyle/>
              <a:p>
                <a:r>
                  <a:rPr lang="en-US" altLang="zh-CN" sz="2200" dirty="0"/>
                  <a:t>Figure 6.9: A computational graph that results in repeated subexpressions when computing the gradient. Let </a:t>
                </a:r>
                <a14:m>
                  <m:oMath xmlns:m="http://schemas.openxmlformats.org/officeDocument/2006/math">
                    <m:r>
                      <a:rPr lang="en-US" altLang="zh-CN" sz="2200">
                        <a:latin typeface="Cambria Math" panose="02040503050406030204" pitchFamily="18" charset="0"/>
                      </a:rPr>
                      <m:t>𝑤</m:t>
                    </m:r>
                    <m:r>
                      <a:rPr lang="zh-CN" altLang="en-US" sz="2200">
                        <a:latin typeface="Cambria Math" panose="02040503050406030204" pitchFamily="18" charset="0"/>
                      </a:rPr>
                      <m:t>∈</m:t>
                    </m:r>
                    <m:r>
                      <a:rPr lang="en-US" altLang="zh-CN" sz="2200">
                        <a:latin typeface="Cambria Math" panose="02040503050406030204" pitchFamily="18" charset="0"/>
                      </a:rPr>
                      <m:t>ℝ</m:t>
                    </m:r>
                  </m:oMath>
                </a14:m>
                <a:r>
                  <a:rPr lang="zh-CN" altLang="en-US" sz="2200" dirty="0"/>
                  <a:t>　</a:t>
                </a:r>
                <a:r>
                  <a:rPr lang="en-US" altLang="zh-CN" sz="2200" dirty="0"/>
                  <a:t>be the input to the graph. We use the same function</a:t>
                </a:r>
                <a:r>
                  <a:rPr lang="zh-CN" altLang="en-US" sz="2200" dirty="0"/>
                  <a:t> </a:t>
                </a:r>
                <a14:m>
                  <m:oMath xmlns:m="http://schemas.openxmlformats.org/officeDocument/2006/math">
                    <m:r>
                      <a:rPr lang="en-US" altLang="zh-CN" sz="2200">
                        <a:latin typeface="Cambria Math" panose="02040503050406030204" pitchFamily="18" charset="0"/>
                      </a:rPr>
                      <m:t>𝑓</m:t>
                    </m:r>
                    <m:r>
                      <a:rPr lang="en-US" altLang="zh-CN" sz="2200">
                        <a:latin typeface="Cambria Math" panose="02040503050406030204" pitchFamily="18" charset="0"/>
                      </a:rPr>
                      <m:t> : </m:t>
                    </m:r>
                    <m:r>
                      <a:rPr lang="en-US" altLang="zh-CN" sz="2200">
                        <a:latin typeface="Cambria Math" panose="02040503050406030204" pitchFamily="18" charset="0"/>
                      </a:rPr>
                      <m:t>ℝ</m:t>
                    </m:r>
                    <m:r>
                      <a:rPr lang="en-US" altLang="zh-CN" sz="2200">
                        <a:latin typeface="Cambria Math" panose="02040503050406030204" pitchFamily="18" charset="0"/>
                      </a:rPr>
                      <m:t> → </m:t>
                    </m:r>
                    <m:r>
                      <a:rPr lang="en-US" altLang="zh-CN" sz="2200">
                        <a:latin typeface="Cambria Math" panose="02040503050406030204" pitchFamily="18" charset="0"/>
                      </a:rPr>
                      <m:t>ℝ</m:t>
                    </m:r>
                  </m:oMath>
                </a14:m>
                <a:r>
                  <a:rPr lang="en-US" altLang="zh-CN" sz="2200" dirty="0"/>
                  <a:t> as the operation that we apply at every step of a chain: </a:t>
                </a:r>
                <a14:m>
                  <m:oMath xmlns:m="http://schemas.openxmlformats.org/officeDocument/2006/math">
                    <m:r>
                      <a:rPr lang="en-US" altLang="zh-CN" sz="2200">
                        <a:latin typeface="Cambria Math" panose="02040503050406030204" pitchFamily="18" charset="0"/>
                      </a:rPr>
                      <m:t>𝑥</m:t>
                    </m:r>
                    <m:r>
                      <a:rPr lang="en-US" altLang="zh-CN" sz="2200">
                        <a:latin typeface="Cambria Math" panose="02040503050406030204" pitchFamily="18" charset="0"/>
                      </a:rPr>
                      <m:t>=</m:t>
                    </m:r>
                    <m:r>
                      <a:rPr lang="en-US" altLang="zh-CN" sz="2200">
                        <a:latin typeface="Cambria Math" panose="02040503050406030204" pitchFamily="18" charset="0"/>
                      </a:rPr>
                      <m:t>𝑓</m:t>
                    </m:r>
                    <m:d>
                      <m:dPr>
                        <m:ctrlPr>
                          <a:rPr lang="en-US" altLang="zh-CN" sz="2200" i="1">
                            <a:latin typeface="Cambria Math" panose="02040503050406030204" pitchFamily="18" charset="0"/>
                          </a:rPr>
                        </m:ctrlPr>
                      </m:dPr>
                      <m:e>
                        <m:r>
                          <a:rPr lang="en-US" altLang="zh-CN" sz="2200">
                            <a:latin typeface="Cambria Math" panose="02040503050406030204" pitchFamily="18" charset="0"/>
                          </a:rPr>
                          <m:t>𝑤</m:t>
                        </m:r>
                      </m:e>
                    </m:d>
                    <m:r>
                      <a:rPr lang="en-US" altLang="zh-CN" sz="2200">
                        <a:latin typeface="Cambria Math" panose="02040503050406030204" pitchFamily="18" charset="0"/>
                      </a:rPr>
                      <m:t>, </m:t>
                    </m:r>
                    <m:r>
                      <a:rPr lang="en-US" altLang="zh-CN" sz="2200">
                        <a:latin typeface="Cambria Math" panose="02040503050406030204" pitchFamily="18" charset="0"/>
                      </a:rPr>
                      <m:t>𝑦</m:t>
                    </m:r>
                    <m:r>
                      <a:rPr lang="en-US" altLang="zh-CN" sz="2200">
                        <a:latin typeface="Cambria Math" panose="02040503050406030204" pitchFamily="18" charset="0"/>
                      </a:rPr>
                      <m:t>=</m:t>
                    </m:r>
                    <m:r>
                      <a:rPr lang="en-US" altLang="zh-CN" sz="2200">
                        <a:latin typeface="Cambria Math" panose="02040503050406030204" pitchFamily="18" charset="0"/>
                      </a:rPr>
                      <m:t>𝑓</m:t>
                    </m:r>
                    <m:d>
                      <m:dPr>
                        <m:ctrlPr>
                          <a:rPr lang="en-US" altLang="zh-CN" sz="2200" i="1">
                            <a:latin typeface="Cambria Math" panose="02040503050406030204" pitchFamily="18" charset="0"/>
                          </a:rPr>
                        </m:ctrlPr>
                      </m:dPr>
                      <m:e>
                        <m:r>
                          <a:rPr lang="en-US" altLang="zh-CN" sz="2200">
                            <a:latin typeface="Cambria Math" panose="02040503050406030204" pitchFamily="18" charset="0"/>
                          </a:rPr>
                          <m:t>𝑥</m:t>
                        </m:r>
                      </m:e>
                    </m:d>
                    <m:r>
                      <a:rPr lang="en-US" altLang="zh-CN" sz="2200">
                        <a:latin typeface="Cambria Math" panose="02040503050406030204" pitchFamily="18" charset="0"/>
                      </a:rPr>
                      <m:t>, </m:t>
                    </m:r>
                    <m:r>
                      <a:rPr lang="en-US" altLang="zh-CN" sz="2200">
                        <a:latin typeface="Cambria Math" panose="02040503050406030204" pitchFamily="18" charset="0"/>
                      </a:rPr>
                      <m:t>𝑧</m:t>
                    </m:r>
                    <m:r>
                      <a:rPr lang="en-US" altLang="zh-CN" sz="2200">
                        <a:latin typeface="Cambria Math" panose="02040503050406030204" pitchFamily="18" charset="0"/>
                      </a:rPr>
                      <m:t>=</m:t>
                    </m:r>
                    <m:r>
                      <a:rPr lang="en-US" altLang="zh-CN" sz="2200">
                        <a:latin typeface="Cambria Math" panose="02040503050406030204" pitchFamily="18" charset="0"/>
                      </a:rPr>
                      <m:t>𝑓</m:t>
                    </m:r>
                    <m:r>
                      <a:rPr lang="en-US" altLang="zh-CN" sz="2200">
                        <a:latin typeface="Cambria Math" panose="02040503050406030204" pitchFamily="18" charset="0"/>
                      </a:rPr>
                      <m:t>(</m:t>
                    </m:r>
                    <m:r>
                      <a:rPr lang="en-US" altLang="zh-CN" sz="2200">
                        <a:latin typeface="Cambria Math" panose="02040503050406030204" pitchFamily="18" charset="0"/>
                      </a:rPr>
                      <m:t>𝑦</m:t>
                    </m:r>
                    <m:r>
                      <a:rPr lang="en-US" altLang="zh-CN" sz="2200">
                        <a:latin typeface="Cambria Math" panose="02040503050406030204" pitchFamily="18" charset="0"/>
                      </a:rPr>
                      <m:t>)</m:t>
                    </m:r>
                  </m:oMath>
                </a14:m>
                <a:r>
                  <a:rPr lang="en-US" altLang="zh-CN" sz="2200" dirty="0"/>
                  <a:t>. To compute </a:t>
                </a:r>
                <a14:m>
                  <m:oMath xmlns:m="http://schemas.openxmlformats.org/officeDocument/2006/math">
                    <m:f>
                      <m:fPr>
                        <m:ctrlPr>
                          <a:rPr lang="en-US" altLang="zh-CN" sz="2200" i="1">
                            <a:latin typeface="Cambria Math" panose="02040503050406030204" pitchFamily="18" charset="0"/>
                          </a:rPr>
                        </m:ctrlPr>
                      </m:fPr>
                      <m:num>
                        <m:r>
                          <a:rPr lang="zh-CN" altLang="en-US" sz="2200">
                            <a:latin typeface="Cambria Math" panose="02040503050406030204" pitchFamily="18" charset="0"/>
                          </a:rPr>
                          <m:t>𝜕</m:t>
                        </m:r>
                        <m:r>
                          <a:rPr lang="en-US" altLang="zh-CN" sz="2200">
                            <a:latin typeface="Cambria Math" panose="02040503050406030204" pitchFamily="18" charset="0"/>
                          </a:rPr>
                          <m:t>𝑧</m:t>
                        </m:r>
                      </m:num>
                      <m:den>
                        <m:r>
                          <a:rPr lang="zh-CN" altLang="en-US" sz="2200">
                            <a:latin typeface="Cambria Math" panose="02040503050406030204" pitchFamily="18" charset="0"/>
                          </a:rPr>
                          <m:t>𝜕</m:t>
                        </m:r>
                        <m:r>
                          <a:rPr lang="en-US" altLang="zh-CN" sz="2200">
                            <a:latin typeface="Cambria Math" panose="02040503050406030204" pitchFamily="18" charset="0"/>
                          </a:rPr>
                          <m:t>𝑤</m:t>
                        </m:r>
                      </m:den>
                    </m:f>
                  </m:oMath>
                </a14:m>
                <a:r>
                  <a:rPr lang="en-US" altLang="zh-CN" sz="2200" dirty="0"/>
                  <a:t>, we apply equation </a:t>
                </a:r>
                <a:r>
                  <a:rPr lang="en-US" altLang="zh-CN" sz="2200" dirty="0">
                    <a:solidFill>
                      <a:srgbClr val="FF0000"/>
                    </a:solidFill>
                  </a:rPr>
                  <a:t>6.44</a:t>
                </a:r>
                <a:r>
                  <a:rPr lang="en-US" altLang="zh-CN" sz="2200" dirty="0"/>
                  <a:t> and obtain:</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755731" y="1043189"/>
                <a:ext cx="7041318" cy="5133774"/>
              </a:xfrm>
              <a:blipFill>
                <a:blip r:embed="rId3"/>
                <a:stretch>
                  <a:fillRect l="-1126" r="-1126"/>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925A5181-4997-44F1-87B2-CD3ABBD1626F}"/>
              </a:ext>
            </a:extLst>
          </p:cNvPr>
          <p:cNvPicPr>
            <a:picLocks noChangeAspect="1"/>
          </p:cNvPicPr>
          <p:nvPr/>
        </p:nvPicPr>
        <p:blipFill>
          <a:blip r:embed="rId4"/>
          <a:stretch>
            <a:fillRect/>
          </a:stretch>
        </p:blipFill>
        <p:spPr>
          <a:xfrm>
            <a:off x="387439" y="1748269"/>
            <a:ext cx="4368291" cy="4142755"/>
          </a:xfrm>
          <a:prstGeom prst="rect">
            <a:avLst/>
          </a:prstGeom>
        </p:spPr>
      </p:pic>
      <p:pic>
        <p:nvPicPr>
          <p:cNvPr id="6" name="图片 5">
            <a:extLst>
              <a:ext uri="{FF2B5EF4-FFF2-40B4-BE49-F238E27FC236}">
                <a16:creationId xmlns:a16="http://schemas.microsoft.com/office/drawing/2014/main" id="{BABACF86-0AAD-40E4-B954-201AC9E889D5}"/>
              </a:ext>
            </a:extLst>
          </p:cNvPr>
          <p:cNvPicPr>
            <a:picLocks noChangeAspect="1"/>
          </p:cNvPicPr>
          <p:nvPr/>
        </p:nvPicPr>
        <p:blipFill>
          <a:blip r:embed="rId5"/>
          <a:stretch>
            <a:fillRect/>
          </a:stretch>
        </p:blipFill>
        <p:spPr>
          <a:xfrm>
            <a:off x="4944550" y="3903430"/>
            <a:ext cx="6622802" cy="2144444"/>
          </a:xfrm>
          <a:prstGeom prst="rect">
            <a:avLst/>
          </a:prstGeom>
        </p:spPr>
      </p:pic>
    </p:spTree>
    <p:extLst>
      <p:ext uri="{BB962C8B-B14F-4D97-AF65-F5344CB8AC3E}">
        <p14:creationId xmlns:p14="http://schemas.microsoft.com/office/powerpoint/2010/main" val="3244875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 Deep Feedforward Networks</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a:xfrm>
                <a:off x="391160" y="991760"/>
                <a:ext cx="11409680" cy="4777105"/>
              </a:xfrm>
            </p:spPr>
            <p:txBody>
              <a:bodyPr>
                <a:noAutofit/>
              </a:bodyPr>
              <a:lstStyle/>
              <a:p>
                <a:pPr marL="360000" lvl="1" indent="-514350" algn="just">
                  <a:lnSpc>
                    <a:spcPct val="125000"/>
                  </a:lnSpc>
                  <a:spcBef>
                    <a:spcPts val="0"/>
                  </a:spcBef>
                  <a:buFont typeface="+mj-lt"/>
                  <a:buAutoNum type="arabicPeriod"/>
                </a:pPr>
                <a:r>
                  <a:rPr lang="en-US" altLang="zh-CN" sz="2600" dirty="0">
                    <a:latin typeface="Times New Roman" panose="02020603050405020304" pitchFamily="18" charset="0"/>
                    <a:cs typeface="Times New Roman" panose="02020603050405020304" pitchFamily="18" charset="0"/>
                  </a:rPr>
                  <a:t>One option is to use a very generic </a:t>
                </a:r>
                <a14:m>
                  <m:oMath xmlns:m="http://schemas.openxmlformats.org/officeDocument/2006/math">
                    <m:r>
                      <a:rPr lang="en-US" altLang="zh-CN" sz="2600" i="1">
                        <a:latin typeface="Cambria Math" panose="02040503050406030204" pitchFamily="18" charset="0"/>
                        <a:ea typeface="Cambria Math" panose="02040503050406030204" pitchFamily="18" charset="0"/>
                      </a:rPr>
                      <m:t>∅</m:t>
                    </m:r>
                  </m:oMath>
                </a14:m>
                <a:r>
                  <a:rPr lang="en-US" altLang="zh-CN" sz="2600" dirty="0">
                    <a:latin typeface="Times New Roman" panose="02020603050405020304" pitchFamily="18" charset="0"/>
                    <a:cs typeface="Times New Roman" panose="02020603050405020304" pitchFamily="18" charset="0"/>
                  </a:rPr>
                  <a:t>, such as the infinite-dimensional </a:t>
                </a:r>
                <a14:m>
                  <m:oMath xmlns:m="http://schemas.openxmlformats.org/officeDocument/2006/math">
                    <m:r>
                      <a:rPr lang="en-US" altLang="zh-CN" sz="2600" i="1">
                        <a:latin typeface="Cambria Math" panose="02040503050406030204" pitchFamily="18" charset="0"/>
                        <a:ea typeface="Cambria Math" panose="02040503050406030204" pitchFamily="18" charset="0"/>
                      </a:rPr>
                      <m:t>∅</m:t>
                    </m:r>
                  </m:oMath>
                </a14:m>
                <a:r>
                  <a:rPr lang="en-US" altLang="zh-CN" sz="2600" dirty="0">
                    <a:latin typeface="Times New Roman" panose="02020603050405020304" pitchFamily="18" charset="0"/>
                    <a:cs typeface="Times New Roman" panose="02020603050405020304" pitchFamily="18" charset="0"/>
                  </a:rPr>
                  <a:t> that is implicitly used by kernel machines based on the RBF kernel. If </a:t>
                </a:r>
                <a14:m>
                  <m:oMath xmlns:m="http://schemas.openxmlformats.org/officeDocument/2006/math">
                    <m:r>
                      <a:rPr lang="en-US" altLang="zh-CN" sz="2600" i="1">
                        <a:latin typeface="Cambria Math" panose="02040503050406030204" pitchFamily="18" charset="0"/>
                        <a:ea typeface="Cambria Math" panose="02040503050406030204" pitchFamily="18" charset="0"/>
                      </a:rPr>
                      <m:t>∅</m:t>
                    </m:r>
                    <m:r>
                      <a:rPr lang="en-US" altLang="zh-CN" sz="2600" b="0" i="1" smtClean="0">
                        <a:latin typeface="Cambria Math" panose="02040503050406030204" pitchFamily="18" charset="0"/>
                        <a:ea typeface="Cambria Math" panose="02040503050406030204" pitchFamily="18" charset="0"/>
                      </a:rPr>
                      <m:t>(</m:t>
                    </m:r>
                    <m:r>
                      <a:rPr lang="en-US" altLang="zh-CN" sz="2600" b="1" i="1" smtClean="0">
                        <a:latin typeface="Cambria Math" panose="02040503050406030204" pitchFamily="18" charset="0"/>
                        <a:ea typeface="Cambria Math" panose="02040503050406030204" pitchFamily="18" charset="0"/>
                      </a:rPr>
                      <m:t>𝒙</m:t>
                    </m:r>
                    <m:r>
                      <a:rPr lang="en-US" altLang="zh-CN" sz="2600" b="0" i="1" smtClean="0">
                        <a:latin typeface="Cambria Math" panose="02040503050406030204" pitchFamily="18" charset="0"/>
                        <a:ea typeface="Cambria Math" panose="02040503050406030204" pitchFamily="18" charset="0"/>
                      </a:rPr>
                      <m:t>)</m:t>
                    </m:r>
                  </m:oMath>
                </a14:m>
                <a:r>
                  <a:rPr lang="en-US" altLang="zh-CN" sz="2600" dirty="0">
                    <a:latin typeface="Times New Roman" panose="02020603050405020304" pitchFamily="18" charset="0"/>
                    <a:cs typeface="Times New Roman" panose="02020603050405020304" pitchFamily="18" charset="0"/>
                  </a:rPr>
                  <a:t> is of high enough dimension, we can always have enough capacity to fit the training set, but generalization to the test set often remains poor. Very generic feature mappings are usually based only on the principle of local smoothness and do not encode enough prior information to solve advanced problems.</a:t>
                </a:r>
              </a:p>
              <a:p>
                <a:pPr marL="360000" lvl="1" indent="-514350" algn="just">
                  <a:lnSpc>
                    <a:spcPct val="125000"/>
                  </a:lnSpc>
                  <a:spcBef>
                    <a:spcPts val="0"/>
                  </a:spcBef>
                  <a:buFont typeface="+mj-lt"/>
                  <a:buAutoNum type="arabicPeriod"/>
                </a:pPr>
                <a:r>
                  <a:rPr lang="en-US" altLang="zh-CN" sz="2600" dirty="0">
                    <a:latin typeface="Times New Roman" panose="02020603050405020304" pitchFamily="18" charset="0"/>
                    <a:cs typeface="Times New Roman" panose="02020603050405020304" pitchFamily="18" charset="0"/>
                  </a:rPr>
                  <a:t>Another option is to manually engineer </a:t>
                </a:r>
                <a14:m>
                  <m:oMath xmlns:m="http://schemas.openxmlformats.org/officeDocument/2006/math">
                    <m:r>
                      <a:rPr lang="en-US" altLang="zh-CN" sz="2600" i="1">
                        <a:latin typeface="Cambria Math" panose="02040503050406030204" pitchFamily="18" charset="0"/>
                        <a:ea typeface="Cambria Math" panose="02040503050406030204" pitchFamily="18" charset="0"/>
                      </a:rPr>
                      <m:t>∅</m:t>
                    </m:r>
                  </m:oMath>
                </a14:m>
                <a:r>
                  <a:rPr lang="en-US" altLang="zh-CN" sz="2600" dirty="0">
                    <a:latin typeface="Times New Roman" panose="02020603050405020304" pitchFamily="18" charset="0"/>
                    <a:cs typeface="Times New Roman" panose="02020603050405020304" pitchFamily="18" charset="0"/>
                  </a:rPr>
                  <a:t>. Until the advent of deep learning, this was the dominant approach. This approach requires decades of human effort for each separate task, with practitioners specializing in different domains such as speech recognition or computer vision, and with little transfer between domains.</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391160" y="991760"/>
                <a:ext cx="11409680" cy="4777105"/>
              </a:xfrm>
              <a:blipFill>
                <a:blip r:embed="rId2"/>
                <a:stretch>
                  <a:fillRect l="-801" t="-128" r="-962" b="-7918"/>
                </a:stretch>
              </a:blipFill>
            </p:spPr>
            <p:txBody>
              <a:bodyPr/>
              <a:lstStyle/>
              <a:p>
                <a:r>
                  <a:rPr lang="zh-CN" altLang="en-US">
                    <a:noFill/>
                  </a:rPr>
                  <a:t> </a:t>
                </a:r>
              </a:p>
            </p:txBody>
          </p:sp>
        </mc:Fallback>
      </mc:AlternateContent>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6.5.3 Recursively Applying the Chain Rule to Obtain </a:t>
            </a:r>
            <a:r>
              <a:rPr lang="en-US" altLang="zh-CN" sz="3600" dirty="0" err="1">
                <a:latin typeface="Times New Roman" panose="02020603050405020304" pitchFamily="18" charset="0"/>
                <a:cs typeface="Times New Roman" panose="02020603050405020304" pitchFamily="18" charset="0"/>
              </a:rPr>
              <a:t>Backprop</a:t>
            </a:r>
            <a:endParaRPr lang="en-US" altLang="zh-CN"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endParaRPr lang="en-US" altLang="zh-CN" sz="2200" dirty="0"/>
              </a:p>
              <a:p>
                <a:endParaRPr lang="en-US" altLang="zh-CN" sz="2200" dirty="0"/>
              </a:p>
              <a:p>
                <a:endParaRPr lang="en-US" altLang="zh-CN" sz="2200" dirty="0"/>
              </a:p>
              <a:p>
                <a:endParaRPr lang="en-US" altLang="zh-CN" sz="2200" dirty="0"/>
              </a:p>
              <a:p>
                <a:r>
                  <a:rPr lang="en-US" altLang="zh-CN" sz="2200" dirty="0"/>
                  <a:t>Equation </a:t>
                </a:r>
                <a:r>
                  <a:rPr lang="en-US" altLang="zh-CN" sz="2200" dirty="0">
                    <a:solidFill>
                      <a:srgbClr val="FF0000"/>
                    </a:solidFill>
                  </a:rPr>
                  <a:t>6.51</a:t>
                </a:r>
                <a:r>
                  <a:rPr lang="en-US" altLang="zh-CN" sz="2200" dirty="0"/>
                  <a:t> suggests an implementation in which we compute the value of </a:t>
                </a:r>
                <a14:m>
                  <m:oMath xmlns:m="http://schemas.openxmlformats.org/officeDocument/2006/math">
                    <m:r>
                      <a:rPr lang="en-US" altLang="zh-CN" sz="2200" b="0" i="1" smtClean="0">
                        <a:latin typeface="Cambria Math" panose="02040503050406030204" pitchFamily="18" charset="0"/>
                      </a:rPr>
                      <m:t>𝑓</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𝑤</m:t>
                    </m:r>
                    <m:r>
                      <a:rPr lang="en-US" altLang="zh-CN" sz="2200" b="0" i="1" smtClean="0">
                        <a:latin typeface="Cambria Math" panose="02040503050406030204" pitchFamily="18" charset="0"/>
                      </a:rPr>
                      <m:t>)</m:t>
                    </m:r>
                  </m:oMath>
                </a14:m>
                <a:r>
                  <a:rPr lang="en-US" altLang="zh-CN" sz="2200" dirty="0"/>
                  <a:t> only once and store it in the variable x. This is the approach taken by the back-propagation algorithm. An alternative approach is suggested by equation </a:t>
                </a:r>
                <a:r>
                  <a:rPr lang="en-US" altLang="zh-CN" sz="2200" dirty="0">
                    <a:solidFill>
                      <a:srgbClr val="FF0000"/>
                    </a:solidFill>
                  </a:rPr>
                  <a:t>6.52</a:t>
                </a:r>
                <a:r>
                  <a:rPr lang="en-US" altLang="zh-CN" sz="2200" dirty="0"/>
                  <a:t>, where the subexpression </a:t>
                </a:r>
                <a14:m>
                  <m:oMath xmlns:m="http://schemas.openxmlformats.org/officeDocument/2006/math">
                    <m:r>
                      <a:rPr lang="en-US" altLang="zh-CN" sz="2200" b="0" i="1" smtClean="0">
                        <a:latin typeface="Cambria Math" panose="02040503050406030204" pitchFamily="18" charset="0"/>
                      </a:rPr>
                      <m:t>𝑓</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𝑤</m:t>
                    </m:r>
                    <m:r>
                      <a:rPr lang="en-US" altLang="zh-CN" sz="2200" b="0" i="1" smtClean="0">
                        <a:latin typeface="Cambria Math" panose="02040503050406030204" pitchFamily="18" charset="0"/>
                      </a:rPr>
                      <m:t>)</m:t>
                    </m:r>
                  </m:oMath>
                </a14:m>
                <a:r>
                  <a:rPr lang="en-US" altLang="zh-CN" sz="2200" dirty="0"/>
                  <a:t> appears more than once. In the alternative approach, </a:t>
                </a:r>
                <a14:m>
                  <m:oMath xmlns:m="http://schemas.openxmlformats.org/officeDocument/2006/math">
                    <m:r>
                      <a:rPr lang="en-US" altLang="zh-CN" sz="2200" b="0" i="1" smtClean="0">
                        <a:latin typeface="Cambria Math" panose="02040503050406030204" pitchFamily="18" charset="0"/>
                      </a:rPr>
                      <m:t>𝑓</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𝑤</m:t>
                    </m:r>
                    <m:r>
                      <a:rPr lang="en-US" altLang="zh-CN" sz="2200" b="0" i="1" smtClean="0">
                        <a:latin typeface="Cambria Math" panose="02040503050406030204" pitchFamily="18" charset="0"/>
                      </a:rPr>
                      <m:t>)</m:t>
                    </m:r>
                  </m:oMath>
                </a14:m>
                <a:r>
                  <a:rPr lang="en-US" altLang="zh-CN" sz="2200" dirty="0"/>
                  <a:t> is recomputed each time it is needed. When the memory required to store the value of these expressions is low, the back-propagation approach of equation </a:t>
                </a:r>
                <a:r>
                  <a:rPr lang="en-US" altLang="zh-CN" sz="2200" dirty="0">
                    <a:solidFill>
                      <a:srgbClr val="FF0000"/>
                    </a:solidFill>
                  </a:rPr>
                  <a:t>6.51</a:t>
                </a:r>
                <a:r>
                  <a:rPr lang="en-US" altLang="zh-CN" sz="2200" dirty="0"/>
                  <a:t> is clearly preferable because of its reduced runtime. However, equation </a:t>
                </a:r>
                <a:r>
                  <a:rPr lang="en-US" altLang="zh-CN" sz="2200" dirty="0">
                    <a:solidFill>
                      <a:srgbClr val="FF0000"/>
                    </a:solidFill>
                  </a:rPr>
                  <a:t>6.52</a:t>
                </a:r>
                <a:r>
                  <a:rPr lang="en-US" altLang="zh-CN" sz="2200" dirty="0"/>
                  <a:t> is also a valid implementation of the chain rule and is useful when memory is limited.</a:t>
                </a:r>
                <a:endParaRPr lang="en-US" altLang="zh-CN" sz="22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695" r="-695" b="-320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782A0DA-D668-4F32-9FC1-693D3995F17F}"/>
              </a:ext>
            </a:extLst>
          </p:cNvPr>
          <p:cNvPicPr>
            <a:picLocks noChangeAspect="1"/>
          </p:cNvPicPr>
          <p:nvPr/>
        </p:nvPicPr>
        <p:blipFill>
          <a:blip r:embed="rId4"/>
          <a:stretch>
            <a:fillRect/>
          </a:stretch>
        </p:blipFill>
        <p:spPr>
          <a:xfrm>
            <a:off x="2297602" y="1043189"/>
            <a:ext cx="6622802" cy="2144444"/>
          </a:xfrm>
          <a:prstGeom prst="rect">
            <a:avLst/>
          </a:prstGeom>
        </p:spPr>
      </p:pic>
    </p:spTree>
    <p:extLst>
      <p:ext uri="{BB962C8B-B14F-4D97-AF65-F5344CB8AC3E}">
        <p14:creationId xmlns:p14="http://schemas.microsoft.com/office/powerpoint/2010/main" val="342859977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6.5.3 Recursively Applying the Chain Rule to Obtain </a:t>
            </a:r>
            <a:r>
              <a:rPr lang="en-US" altLang="zh-CN" sz="3600" dirty="0" err="1">
                <a:latin typeface="Times New Roman" panose="02020603050405020304" pitchFamily="18" charset="0"/>
                <a:cs typeface="Times New Roman" panose="02020603050405020304" pitchFamily="18" charset="0"/>
              </a:rPr>
              <a:t>Backprop</a:t>
            </a:r>
            <a:endParaRPr lang="en-US" altLang="zh-CN" sz="3600" dirty="0">
              <a:latin typeface="Times New Roman" panose="02020603050405020304" pitchFamily="18" charset="0"/>
              <a:cs typeface="Times New Roman" panose="02020603050405020304" pitchFamily="18" charset="0"/>
            </a:endParaRPr>
          </a:p>
        </p:txBody>
      </p:sp>
      <p:pic>
        <p:nvPicPr>
          <p:cNvPr id="5" name="内容占位符 4">
            <a:extLst>
              <a:ext uri="{FF2B5EF4-FFF2-40B4-BE49-F238E27FC236}">
                <a16:creationId xmlns:a16="http://schemas.microsoft.com/office/drawing/2014/main" id="{6DF50820-0361-4053-B301-5952AF77D7DB}"/>
              </a:ext>
            </a:extLst>
          </p:cNvPr>
          <p:cNvPicPr>
            <a:picLocks noGrp="1" noChangeAspect="1"/>
          </p:cNvPicPr>
          <p:nvPr>
            <p:ph idx="1"/>
          </p:nvPr>
        </p:nvPicPr>
        <p:blipFill>
          <a:blip r:embed="rId3"/>
          <a:stretch>
            <a:fillRect/>
          </a:stretch>
        </p:blipFill>
        <p:spPr>
          <a:xfrm>
            <a:off x="612309" y="862012"/>
            <a:ext cx="10392575" cy="5588257"/>
          </a:xfrm>
          <a:prstGeom prst="rect">
            <a:avLst/>
          </a:prstGeom>
        </p:spPr>
      </p:pic>
    </p:spTree>
    <p:extLst>
      <p:ext uri="{BB962C8B-B14F-4D97-AF65-F5344CB8AC3E}">
        <p14:creationId xmlns:p14="http://schemas.microsoft.com/office/powerpoint/2010/main" val="180203712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6.5.3 Recursively Applying the Chain Rule to Obtain </a:t>
            </a:r>
            <a:r>
              <a:rPr lang="en-US" altLang="zh-CN" sz="3600" dirty="0" err="1">
                <a:latin typeface="Times New Roman" panose="02020603050405020304" pitchFamily="18" charset="0"/>
                <a:cs typeface="Times New Roman" panose="02020603050405020304" pitchFamily="18" charset="0"/>
              </a:rPr>
              <a:t>Backprop</a:t>
            </a:r>
            <a:endParaRPr lang="en-US" altLang="zh-CN"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a:spcBef>
                    <a:spcPts val="0"/>
                  </a:spcBef>
                  <a:buClr>
                    <a:srgbClr val="FF0000"/>
                  </a:buClr>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That algorithm specifies the forward propagation computation, which we could put in a graph </a:t>
                </a:r>
                <a14:m>
                  <m:oMath xmlns:m="http://schemas.openxmlformats.org/officeDocument/2006/math">
                    <m:r>
                      <a:rPr lang="zh-CN" altLang="en-US" sz="2600" b="0" i="1" smtClean="0">
                        <a:latin typeface="Cambria Math" panose="02040503050406030204" pitchFamily="18" charset="0"/>
                        <a:cs typeface="Times New Roman" panose="02020603050405020304" pitchFamily="18" charset="0"/>
                      </a:rPr>
                      <m:t>𝒢</m:t>
                    </m:r>
                  </m:oMath>
                </a14:m>
                <a:r>
                  <a:rPr lang="en-US" altLang="zh-CN" sz="2600" i="1"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 order to perform back-propagation, we can construct a computational graph that depends on </a:t>
                </a:r>
                <a14:m>
                  <m:oMath xmlns:m="http://schemas.openxmlformats.org/officeDocument/2006/math">
                    <m:r>
                      <a:rPr lang="zh-CN" altLang="en-US" sz="2600" i="1">
                        <a:latin typeface="Cambria Math" panose="02040503050406030204" pitchFamily="18" charset="0"/>
                        <a:cs typeface="Times New Roman" panose="02020603050405020304" pitchFamily="18" charset="0"/>
                      </a:rPr>
                      <m:t>𝒢</m:t>
                    </m:r>
                  </m:oMath>
                </a14:m>
                <a:r>
                  <a:rPr lang="en-US" altLang="zh-CN" sz="2600" dirty="0">
                    <a:latin typeface="Times New Roman" panose="02020603050405020304" pitchFamily="18" charset="0"/>
                    <a:cs typeface="Times New Roman" panose="02020603050405020304" pitchFamily="18" charset="0"/>
                  </a:rPr>
                  <a:t> and adds to it an extra set of nodes. </a:t>
                </a:r>
                <a:r>
                  <a:rPr lang="en-US" altLang="zh-CN" dirty="0"/>
                  <a:t>These form a </a:t>
                </a:r>
                <a:r>
                  <a:rPr lang="en-US" altLang="zh-CN" dirty="0" err="1"/>
                  <a:t>subgraph</a:t>
                </a:r>
                <a:r>
                  <a:rPr lang="en-US" altLang="zh-CN" dirty="0"/>
                  <a:t> </a:t>
                </a:r>
                <a14:m>
                  <m:oMath xmlns:m="http://schemas.openxmlformats.org/officeDocument/2006/math">
                    <m:r>
                      <a:rPr lang="en-US" altLang="zh-CN" i="1">
                        <a:latin typeface="Cambria Math" panose="02040503050406030204" pitchFamily="18" charset="0"/>
                        <a:ea typeface="Cambria Math" panose="02040503050406030204" pitchFamily="18" charset="0"/>
                      </a:rPr>
                      <m:t>ℬ</m:t>
                    </m:r>
                  </m:oMath>
                </a14:m>
                <a:r>
                  <a:rPr lang="en-US" altLang="zh-CN" dirty="0"/>
                  <a:t> with one node per node of </a:t>
                </a:r>
                <a14:m>
                  <m:oMath xmlns:m="http://schemas.openxmlformats.org/officeDocument/2006/math">
                    <m:r>
                      <a:rPr lang="zh-CN" altLang="en-US" i="1">
                        <a:latin typeface="Cambria Math" panose="02040503050406030204" pitchFamily="18" charset="0"/>
                      </a:rPr>
                      <m:t>𝒢</m:t>
                    </m:r>
                  </m:oMath>
                </a14:m>
                <a:r>
                  <a:rPr lang="en-US" altLang="zh-CN" dirty="0"/>
                  <a:t>. Computation in </a:t>
                </a:r>
                <a14:m>
                  <m:oMath xmlns:m="http://schemas.openxmlformats.org/officeDocument/2006/math">
                    <m:r>
                      <a:rPr lang="en-US" altLang="zh-CN" i="1">
                        <a:latin typeface="Cambria Math" panose="02040503050406030204" pitchFamily="18" charset="0"/>
                        <a:ea typeface="Cambria Math" panose="02040503050406030204" pitchFamily="18" charset="0"/>
                      </a:rPr>
                      <m:t>ℬ</m:t>
                    </m:r>
                  </m:oMath>
                </a14:m>
                <a:r>
                  <a:rPr lang="en-US" altLang="zh-CN" dirty="0"/>
                  <a:t> proceeds in exactly the reverse of the order of computation in </a:t>
                </a:r>
                <a14:m>
                  <m:oMath xmlns:m="http://schemas.openxmlformats.org/officeDocument/2006/math">
                    <m:r>
                      <a:rPr lang="zh-CN" altLang="en-US" i="1">
                        <a:latin typeface="Cambria Math" panose="02040503050406030204" pitchFamily="18" charset="0"/>
                      </a:rPr>
                      <m:t>𝒢</m:t>
                    </m:r>
                  </m:oMath>
                </a14:m>
                <a:r>
                  <a:rPr lang="en-US" altLang="zh-CN" dirty="0"/>
                  <a:t>, and each node of </a:t>
                </a:r>
                <a14:m>
                  <m:oMath xmlns:m="http://schemas.openxmlformats.org/officeDocument/2006/math">
                    <m:r>
                      <a:rPr lang="en-US" altLang="zh-CN" i="1">
                        <a:latin typeface="Cambria Math" panose="02040503050406030204" pitchFamily="18" charset="0"/>
                        <a:ea typeface="Cambria Math" panose="02040503050406030204" pitchFamily="18" charset="0"/>
                      </a:rPr>
                      <m:t>ℬ</m:t>
                    </m:r>
                  </m:oMath>
                </a14:m>
                <a:r>
                  <a:rPr lang="en-US" altLang="zh-CN" dirty="0"/>
                  <a:t> computes the derivative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sup>
                        </m:sSup>
                      </m:num>
                      <m:den>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den>
                    </m:f>
                  </m:oMath>
                </a14:m>
                <a:r>
                  <a:rPr lang="en-US" altLang="zh-CN" dirty="0"/>
                  <a:t> associated with the forward graph node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oMath>
                </a14:m>
                <a:r>
                  <a:rPr lang="en-US" altLang="zh-CN" dirty="0"/>
                  <a:t> This is done using the chain rule with respect to scalar output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sup>
                    </m:sSup>
                  </m:oMath>
                </a14:m>
                <a:r>
                  <a:rPr lang="en-US" altLang="zh-CN" dirty="0"/>
                  <a:t>:</a:t>
                </a:r>
              </a:p>
              <a:p>
                <a:pPr>
                  <a:spcBef>
                    <a:spcPts val="0"/>
                  </a:spcBef>
                  <a:buClr>
                    <a:srgbClr val="FF0000"/>
                  </a:buClr>
                </a:pPr>
                <a:endParaRPr lang="en-US" altLang="zh-CN" dirty="0"/>
              </a:p>
              <a:p>
                <a:pPr>
                  <a:spcBef>
                    <a:spcPts val="0"/>
                  </a:spcBef>
                  <a:buClr>
                    <a:srgbClr val="FF0000"/>
                  </a:buClr>
                </a:pPr>
                <a:endParaRPr lang="en-US" altLang="zh-CN" dirty="0"/>
              </a:p>
              <a:p>
                <a:pPr>
                  <a:spcBef>
                    <a:spcPts val="0"/>
                  </a:spcBef>
                  <a:buClr>
                    <a:srgbClr val="FF0000"/>
                  </a:buClr>
                </a:pPr>
                <a:r>
                  <a:rPr lang="en-US" altLang="zh-CN" dirty="0"/>
                  <a:t>as specified by Algorithm </a:t>
                </a:r>
                <a:r>
                  <a:rPr lang="en-US" altLang="zh-CN" dirty="0">
                    <a:solidFill>
                      <a:srgbClr val="FF0000"/>
                    </a:solidFill>
                  </a:rPr>
                  <a:t>6.2</a:t>
                </a:r>
                <a:r>
                  <a:rPr lang="en-US" altLang="zh-CN" dirty="0"/>
                  <a:t>.</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4"/>
                <a:stretch>
                  <a:fillRect l="-962" r="-962" b="-6770"/>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3CA12D7D-78ED-4F59-BE1C-AADC8E342420}"/>
              </a:ext>
            </a:extLst>
          </p:cNvPr>
          <p:cNvPicPr>
            <a:picLocks noChangeAspect="1"/>
          </p:cNvPicPr>
          <p:nvPr/>
        </p:nvPicPr>
        <p:blipFill>
          <a:blip r:embed="rId5"/>
          <a:stretch>
            <a:fillRect/>
          </a:stretch>
        </p:blipFill>
        <p:spPr>
          <a:xfrm>
            <a:off x="2653586" y="4838066"/>
            <a:ext cx="6317165" cy="976745"/>
          </a:xfrm>
          <a:prstGeom prst="rect">
            <a:avLst/>
          </a:prstGeom>
        </p:spPr>
      </p:pic>
    </p:spTree>
    <p:extLst>
      <p:ext uri="{BB962C8B-B14F-4D97-AF65-F5344CB8AC3E}">
        <p14:creationId xmlns:p14="http://schemas.microsoft.com/office/powerpoint/2010/main" val="42165459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6.5.3 Recursively Applying the Chain Rule to Obtain </a:t>
            </a:r>
            <a:r>
              <a:rPr lang="en-US" altLang="zh-CN" sz="3600" dirty="0" err="1">
                <a:latin typeface="Times New Roman" panose="02020603050405020304" pitchFamily="18" charset="0"/>
                <a:cs typeface="Times New Roman" panose="02020603050405020304" pitchFamily="18" charset="0"/>
              </a:rPr>
              <a:t>Backprop</a:t>
            </a:r>
            <a:endParaRPr lang="en-US" altLang="zh-CN"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a:spcBef>
                    <a:spcPts val="0"/>
                  </a:spcBef>
                  <a:buClr>
                    <a:srgbClr val="FF0000"/>
                  </a:buClr>
                </a:pPr>
                <a:r>
                  <a:rPr lang="en-US" altLang="zh-CN" sz="2600" dirty="0">
                    <a:latin typeface="Times New Roman" panose="02020603050405020304" pitchFamily="18" charset="0"/>
                    <a:cs typeface="Times New Roman" panose="02020603050405020304" pitchFamily="18" charset="0"/>
                  </a:rPr>
                  <a:t>The subgraph </a:t>
                </a:r>
                <a14:m>
                  <m:oMath xmlns:m="http://schemas.openxmlformats.org/officeDocument/2006/math">
                    <m:r>
                      <a:rPr lang="en-US" altLang="zh-CN" sz="2600" i="1">
                        <a:latin typeface="Cambria Math" panose="02040503050406030204" pitchFamily="18" charset="0"/>
                        <a:ea typeface="Cambria Math" panose="02040503050406030204" pitchFamily="18" charset="0"/>
                        <a:cs typeface="Times New Roman" panose="02020603050405020304" pitchFamily="18" charset="0"/>
                      </a:rPr>
                      <m:t>ℬ</m:t>
                    </m:r>
                  </m:oMath>
                </a14:m>
                <a:r>
                  <a:rPr lang="en-US" altLang="zh-CN" sz="2600" dirty="0">
                    <a:latin typeface="Times New Roman" panose="02020603050405020304" pitchFamily="18" charset="0"/>
                    <a:cs typeface="Times New Roman" panose="02020603050405020304" pitchFamily="18" charset="0"/>
                  </a:rPr>
                  <a:t> contains exactly one edge for each edge from node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𝑢</m:t>
                        </m:r>
                      </m:e>
                      <m:sup>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𝑗</m:t>
                        </m:r>
                        <m:r>
                          <a:rPr lang="en-US" altLang="zh-CN" sz="2600" i="1">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to node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𝑢</m:t>
                        </m:r>
                      </m:e>
                      <m:sup>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𝑖</m:t>
                        </m:r>
                        <m:r>
                          <a:rPr lang="en-US" altLang="zh-CN" sz="2600" i="1">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of </a:t>
                </a:r>
                <a14:m>
                  <m:oMath xmlns:m="http://schemas.openxmlformats.org/officeDocument/2006/math">
                    <m:r>
                      <a:rPr lang="zh-CN" altLang="en-US" sz="2600" i="1">
                        <a:latin typeface="Cambria Math" panose="02040503050406030204" pitchFamily="18" charset="0"/>
                        <a:cs typeface="Times New Roman" panose="02020603050405020304" pitchFamily="18" charset="0"/>
                      </a:rPr>
                      <m:t>𝒢</m:t>
                    </m:r>
                  </m:oMath>
                </a14:m>
                <a:r>
                  <a:rPr lang="en-US" altLang="zh-CN" sz="2600" dirty="0">
                    <a:latin typeface="Times New Roman" panose="02020603050405020304" pitchFamily="18" charset="0"/>
                    <a:cs typeface="Times New Roman" panose="02020603050405020304" pitchFamily="18" charset="0"/>
                  </a:rPr>
                  <a:t>. The edge from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𝑢</m:t>
                        </m:r>
                      </m:e>
                      <m:sup>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𝑗</m:t>
                        </m:r>
                        <m:r>
                          <a:rPr lang="en-US" altLang="zh-CN" sz="2600" i="1">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to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𝑢</m:t>
                        </m:r>
                      </m:e>
                      <m:sup>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𝑖</m:t>
                        </m:r>
                        <m:r>
                          <a:rPr lang="en-US" altLang="zh-CN" sz="2600" i="1">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is associated with the computation of  </a:t>
                </a:r>
                <a14:m>
                  <m:oMath xmlns:m="http://schemas.openxmlformats.org/officeDocument/2006/math">
                    <m:f>
                      <m:fPr>
                        <m:ctrlPr>
                          <a:rPr lang="en-US" altLang="zh-CN" sz="2600" i="1">
                            <a:latin typeface="Cambria Math" panose="02040503050406030204" pitchFamily="18" charset="0"/>
                            <a:cs typeface="Times New Roman" panose="02020603050405020304" pitchFamily="18" charset="0"/>
                          </a:rPr>
                        </m:ctrlPr>
                      </m:fPr>
                      <m:num>
                        <m:r>
                          <a:rPr lang="en-US" altLang="zh-CN" sz="2600" i="1">
                            <a:latin typeface="Cambria Math" panose="02040503050406030204" pitchFamily="18" charset="0"/>
                            <a:cs typeface="Times New Roman" panose="02020603050405020304" pitchFamily="18" charset="0"/>
                          </a:rPr>
                          <m:t>𝜕</m:t>
                        </m:r>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𝑢</m:t>
                            </m:r>
                          </m:e>
                          <m:sup>
                            <m:r>
                              <a:rPr lang="en-US" altLang="zh-CN" sz="2600" i="1">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𝑖</m:t>
                            </m:r>
                            <m:r>
                              <a:rPr lang="en-US" altLang="zh-CN" sz="2600" i="1">
                                <a:latin typeface="Cambria Math" panose="02040503050406030204" pitchFamily="18" charset="0"/>
                                <a:cs typeface="Times New Roman" panose="02020603050405020304" pitchFamily="18" charset="0"/>
                              </a:rPr>
                              <m:t>)</m:t>
                            </m:r>
                          </m:sup>
                        </m:sSup>
                      </m:num>
                      <m:den>
                        <m:r>
                          <a:rPr lang="en-US" altLang="zh-CN" sz="2600" i="1">
                            <a:latin typeface="Cambria Math" panose="02040503050406030204" pitchFamily="18" charset="0"/>
                            <a:cs typeface="Times New Roman" panose="02020603050405020304" pitchFamily="18" charset="0"/>
                          </a:rPr>
                          <m:t>𝜕</m:t>
                        </m:r>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𝑢</m:t>
                            </m:r>
                          </m:e>
                          <m:sup>
                            <m:r>
                              <a:rPr lang="en-US" altLang="zh-CN" sz="2600" i="1">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𝑗</m:t>
                            </m:r>
                            <m:r>
                              <a:rPr lang="en-US" altLang="zh-CN" sz="2600" i="1">
                                <a:latin typeface="Cambria Math" panose="02040503050406030204" pitchFamily="18" charset="0"/>
                                <a:cs typeface="Times New Roman" panose="02020603050405020304" pitchFamily="18" charset="0"/>
                              </a:rPr>
                              <m:t>)</m:t>
                            </m:r>
                          </m:sup>
                        </m:sSup>
                      </m:den>
                    </m:f>
                  </m:oMath>
                </a14:m>
                <a:r>
                  <a:rPr lang="en-US" altLang="zh-CN" sz="2600" dirty="0">
                    <a:latin typeface="Times New Roman" panose="02020603050405020304" pitchFamily="18" charset="0"/>
                    <a:cs typeface="Times New Roman" panose="02020603050405020304" pitchFamily="18" charset="0"/>
                  </a:rPr>
                  <a:t>.</a:t>
                </a:r>
                <a:r>
                  <a:rPr lang="en-US" altLang="zh-CN" dirty="0"/>
                  <a:t> In addition, a dot product is performed for each node, between the gradient already computed with respect to nodes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oMath>
                </a14:m>
                <a:r>
                  <a:rPr lang="en-US" altLang="zh-CN" dirty="0"/>
                  <a:t> that are children of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sup>
                    </m:sSup>
                  </m:oMath>
                </a14:m>
                <a:r>
                  <a:rPr lang="en-US" altLang="zh-CN" dirty="0"/>
                  <a:t> and the vector containing the partial derivatives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num>
                      <m:den>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sup>
                        </m:sSup>
                      </m:den>
                    </m:f>
                  </m:oMath>
                </a14:m>
                <a:r>
                  <a:rPr lang="en-US" altLang="zh-CN" dirty="0"/>
                  <a:t> for the same children node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oMath>
                </a14:m>
                <a:r>
                  <a:rPr lang="en-US" altLang="zh-CN" dirty="0"/>
                  <a:t>. </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4"/>
                <a:stretch>
                  <a:fillRect l="-962" r="-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147866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6.5.3 Recursively Applying the Chain Rule to Obtain </a:t>
            </a:r>
            <a:r>
              <a:rPr lang="en-US" altLang="zh-CN" sz="3600" dirty="0" err="1">
                <a:latin typeface="Times New Roman" panose="02020603050405020304" pitchFamily="18" charset="0"/>
                <a:cs typeface="Times New Roman" panose="02020603050405020304" pitchFamily="18" charset="0"/>
              </a:rPr>
              <a:t>Backprop</a:t>
            </a:r>
            <a:endParaRPr lang="en-US" altLang="zh-CN"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a:spcBef>
                    <a:spcPts val="0"/>
                  </a:spcBef>
                  <a:buClr>
                    <a:srgbClr val="FF0000"/>
                  </a:buClr>
                </a:pPr>
                <a:r>
                  <a:rPr lang="en-US" altLang="zh-CN" sz="2600" dirty="0">
                    <a:latin typeface="Times New Roman" panose="02020603050405020304" pitchFamily="18" charset="0"/>
                    <a:cs typeface="Times New Roman" panose="02020603050405020304" pitchFamily="18" charset="0"/>
                  </a:rPr>
                  <a:t>To summarize, the amount of computation required for performing the back-propagation scales linearly with the number of edges in</a:t>
                </a:r>
                <a14:m>
                  <m:oMath xmlns:m="http://schemas.openxmlformats.org/officeDocument/2006/math">
                    <m:r>
                      <a:rPr lang="en-US" altLang="zh-CN" sz="2600" b="0" i="0" smtClean="0">
                        <a:latin typeface="Cambria Math" panose="02040503050406030204" pitchFamily="18" charset="0"/>
                        <a:cs typeface="Times New Roman" panose="02020603050405020304" pitchFamily="18" charset="0"/>
                      </a:rPr>
                      <m:t> </m:t>
                    </m:r>
                    <m:r>
                      <a:rPr lang="zh-CN" altLang="en-US" sz="2600" i="1">
                        <a:latin typeface="Cambria Math" panose="02040503050406030204" pitchFamily="18" charset="0"/>
                        <a:cs typeface="Times New Roman" panose="02020603050405020304" pitchFamily="18" charset="0"/>
                      </a:rPr>
                      <m:t>𝒢</m:t>
                    </m:r>
                  </m:oMath>
                </a14:m>
                <a:r>
                  <a:rPr lang="en-US" altLang="zh-CN" sz="2600" dirty="0">
                    <a:latin typeface="Times New Roman" panose="02020603050405020304" pitchFamily="18" charset="0"/>
                    <a:cs typeface="Times New Roman" panose="02020603050405020304" pitchFamily="18" charset="0"/>
                  </a:rPr>
                  <a:t>, where the computation for each edge corresponds to computing a partial derivative (of one node with respect to one of its parents) as well as performing one multiplication and one addition. Below, we generalize this analysis to tensor-valued nodes, which is just a way to group multiple scalar values in the same node and enable more efficient implementations.</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4"/>
                <a:stretch>
                  <a:fillRect l="-962" r="-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7359769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6.5.3 Recursively Applying the Chain Rule to Obtain </a:t>
            </a:r>
            <a:r>
              <a:rPr lang="en-US" altLang="zh-CN" sz="3600" dirty="0" err="1">
                <a:latin typeface="Times New Roman" panose="02020603050405020304" pitchFamily="18" charset="0"/>
                <a:cs typeface="Times New Roman" panose="02020603050405020304" pitchFamily="18" charset="0"/>
              </a:rPr>
              <a:t>Backprop</a:t>
            </a:r>
            <a:endParaRPr lang="en-US" altLang="zh-CN" sz="3600" dirty="0">
              <a:latin typeface="Times New Roman" panose="02020603050405020304" pitchFamily="18" charset="0"/>
              <a:cs typeface="Times New Roman" panose="02020603050405020304" pitchFamily="18" charset="0"/>
            </a:endParaRPr>
          </a:p>
        </p:txBody>
      </p:sp>
      <p:pic>
        <p:nvPicPr>
          <p:cNvPr id="5" name="内容占位符 4">
            <a:extLst>
              <a:ext uri="{FF2B5EF4-FFF2-40B4-BE49-F238E27FC236}">
                <a16:creationId xmlns:a16="http://schemas.microsoft.com/office/drawing/2014/main" id="{52CD6629-F2B8-48F6-9C88-4DEB46500ECC}"/>
              </a:ext>
            </a:extLst>
          </p:cNvPr>
          <p:cNvPicPr>
            <a:picLocks noGrp="1" noChangeAspect="1"/>
          </p:cNvPicPr>
          <p:nvPr>
            <p:ph idx="1"/>
          </p:nvPr>
        </p:nvPicPr>
        <p:blipFill>
          <a:blip r:embed="rId4"/>
          <a:stretch>
            <a:fillRect/>
          </a:stretch>
        </p:blipFill>
        <p:spPr>
          <a:xfrm>
            <a:off x="2004338" y="878927"/>
            <a:ext cx="7075493" cy="5841742"/>
          </a:xfrm>
          <a:prstGeom prst="rect">
            <a:avLst/>
          </a:prstGeom>
        </p:spPr>
      </p:pic>
    </p:spTree>
    <p:extLst>
      <p:ext uri="{BB962C8B-B14F-4D97-AF65-F5344CB8AC3E}">
        <p14:creationId xmlns:p14="http://schemas.microsoft.com/office/powerpoint/2010/main" val="341882678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6.5.3 Recursively Applying the Chain Rule to Obtain </a:t>
            </a:r>
            <a:r>
              <a:rPr lang="en-US" altLang="zh-CN" sz="3600" dirty="0" err="1">
                <a:latin typeface="Times New Roman" panose="02020603050405020304" pitchFamily="18" charset="0"/>
                <a:cs typeface="Times New Roman" panose="02020603050405020304" pitchFamily="18" charset="0"/>
              </a:rPr>
              <a:t>Backprop</a:t>
            </a:r>
            <a:endParaRPr lang="en-US" altLang="zh-CN"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back-propagation algorithm is designed to reduce the number of common subexpressions without regard to memory. Specifically, it performs on the order of one </a:t>
                </a:r>
                <a:r>
                  <a:rPr lang="en-US" altLang="zh-CN" sz="2600" dirty="0" err="1">
                    <a:latin typeface="Times New Roman" panose="02020603050405020304" pitchFamily="18" charset="0"/>
                    <a:cs typeface="Times New Roman" panose="02020603050405020304" pitchFamily="18" charset="0"/>
                  </a:rPr>
                  <a:t>Jacobian</a:t>
                </a:r>
                <a:r>
                  <a:rPr lang="en-US" altLang="zh-CN" sz="2600" dirty="0">
                    <a:latin typeface="Times New Roman" panose="02020603050405020304" pitchFamily="18" charset="0"/>
                    <a:cs typeface="Times New Roman" panose="02020603050405020304" pitchFamily="18" charset="0"/>
                  </a:rPr>
                  <a:t> product per node in the graph. This can be seen from the fact in Algorithm </a:t>
                </a:r>
                <a:r>
                  <a:rPr lang="en-US" altLang="zh-CN" sz="2600" dirty="0">
                    <a:solidFill>
                      <a:srgbClr val="FF0000"/>
                    </a:solidFill>
                    <a:latin typeface="Times New Roman" panose="02020603050405020304" pitchFamily="18" charset="0"/>
                    <a:cs typeface="Times New Roman" panose="02020603050405020304" pitchFamily="18" charset="0"/>
                  </a:rPr>
                  <a:t>6.2 </a:t>
                </a:r>
                <a:r>
                  <a:rPr lang="en-US" altLang="zh-CN" sz="2600" dirty="0">
                    <a:latin typeface="Times New Roman" panose="02020603050405020304" pitchFamily="18" charset="0"/>
                    <a:cs typeface="Times New Roman" panose="02020603050405020304" pitchFamily="18" charset="0"/>
                  </a:rPr>
                  <a:t>that </a:t>
                </a:r>
                <a:r>
                  <a:rPr lang="en-US" altLang="zh-CN" sz="2600" dirty="0" err="1">
                    <a:latin typeface="Times New Roman" panose="02020603050405020304" pitchFamily="18" charset="0"/>
                    <a:cs typeface="Times New Roman" panose="02020603050405020304" pitchFamily="18" charset="0"/>
                  </a:rPr>
                  <a:t>backprop</a:t>
                </a:r>
                <a:r>
                  <a:rPr lang="en-US" altLang="zh-CN" sz="2600" dirty="0">
                    <a:latin typeface="Times New Roman" panose="02020603050405020304" pitchFamily="18" charset="0"/>
                    <a:cs typeface="Times New Roman" panose="02020603050405020304" pitchFamily="18" charset="0"/>
                  </a:rPr>
                  <a:t> visits each edge from node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𝑢</m:t>
                        </m:r>
                      </m:e>
                      <m:sup>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𝑗</m:t>
                        </m:r>
                        <m:r>
                          <a:rPr lang="en-US" altLang="zh-CN" sz="2600" i="1">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to node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𝑢</m:t>
                        </m:r>
                      </m:e>
                      <m:sup>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𝑖</m:t>
                        </m:r>
                        <m:r>
                          <a:rPr lang="en-US" altLang="zh-CN" sz="2600" i="1">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of the graph exactly once in order to obtain the associated partial derivative </a:t>
                </a:r>
                <a14:m>
                  <m:oMath xmlns:m="http://schemas.openxmlformats.org/officeDocument/2006/math">
                    <m:f>
                      <m:fPr>
                        <m:ctrlPr>
                          <a:rPr lang="en-US" altLang="zh-CN" sz="2600" i="1">
                            <a:latin typeface="Cambria Math" panose="02040503050406030204" pitchFamily="18" charset="0"/>
                            <a:cs typeface="Times New Roman" panose="02020603050405020304" pitchFamily="18" charset="0"/>
                          </a:rPr>
                        </m:ctrlPr>
                      </m:fPr>
                      <m:num>
                        <m:r>
                          <a:rPr lang="en-US" altLang="zh-CN" sz="2600" i="1">
                            <a:latin typeface="Cambria Math" panose="02040503050406030204" pitchFamily="18" charset="0"/>
                            <a:cs typeface="Times New Roman" panose="02020603050405020304" pitchFamily="18" charset="0"/>
                          </a:rPr>
                          <m:t>𝜕</m:t>
                        </m:r>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𝑢</m:t>
                            </m:r>
                          </m:e>
                          <m:sup>
                            <m:r>
                              <a:rPr lang="en-US" altLang="zh-CN" sz="2600" i="1">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𝑖</m:t>
                            </m:r>
                            <m:r>
                              <a:rPr lang="en-US" altLang="zh-CN" sz="2600" i="1">
                                <a:latin typeface="Cambria Math" panose="02040503050406030204" pitchFamily="18" charset="0"/>
                                <a:cs typeface="Times New Roman" panose="02020603050405020304" pitchFamily="18" charset="0"/>
                              </a:rPr>
                              <m:t>)</m:t>
                            </m:r>
                          </m:sup>
                        </m:sSup>
                      </m:num>
                      <m:den>
                        <m:r>
                          <a:rPr lang="en-US" altLang="zh-CN" sz="2600" i="1">
                            <a:latin typeface="Cambria Math" panose="02040503050406030204" pitchFamily="18" charset="0"/>
                            <a:cs typeface="Times New Roman" panose="02020603050405020304" pitchFamily="18" charset="0"/>
                          </a:rPr>
                          <m:t>𝜕</m:t>
                        </m:r>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𝑢</m:t>
                            </m:r>
                          </m:e>
                          <m:sup>
                            <m:r>
                              <a:rPr lang="en-US" altLang="zh-CN" sz="2600" i="1">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𝑗</m:t>
                            </m:r>
                            <m:r>
                              <a:rPr lang="en-US" altLang="zh-CN" sz="2600" i="1">
                                <a:latin typeface="Cambria Math" panose="02040503050406030204" pitchFamily="18" charset="0"/>
                                <a:cs typeface="Times New Roman" panose="02020603050405020304" pitchFamily="18" charset="0"/>
                              </a:rPr>
                              <m:t>)</m:t>
                            </m:r>
                          </m:sup>
                        </m:sSup>
                      </m:den>
                    </m:f>
                  </m:oMath>
                </a14:m>
                <a:r>
                  <a:rPr lang="en-US" altLang="zh-CN" sz="2600" dirty="0">
                    <a:latin typeface="Times New Roman" panose="02020603050405020304" pitchFamily="18" charset="0"/>
                    <a:cs typeface="Times New Roman" panose="02020603050405020304" pitchFamily="18" charset="0"/>
                  </a:rPr>
                  <a:t>. Back-propagation thus avoids the exponential explosion in repeated </a:t>
                </a:r>
                <a:r>
                  <a:rPr lang="en-US" altLang="zh-CN" sz="2600" dirty="0" err="1">
                    <a:latin typeface="Times New Roman" panose="02020603050405020304" pitchFamily="18" charset="0"/>
                    <a:cs typeface="Times New Roman" panose="02020603050405020304" pitchFamily="18" charset="0"/>
                  </a:rPr>
                  <a:t>subexpressions</a:t>
                </a:r>
                <a:r>
                  <a:rPr lang="en-US" altLang="zh-CN" sz="2600" dirty="0">
                    <a:latin typeface="Times New Roman" panose="02020603050405020304" pitchFamily="18" charset="0"/>
                    <a:cs typeface="Times New Roman" panose="02020603050405020304" pitchFamily="18" charset="0"/>
                  </a:rPr>
                  <a:t>. However, other algorithms may be able to avoid more </a:t>
                </a:r>
                <a:r>
                  <a:rPr lang="en-US" altLang="zh-CN" sz="2600" dirty="0" err="1">
                    <a:latin typeface="Times New Roman" panose="02020603050405020304" pitchFamily="18" charset="0"/>
                    <a:cs typeface="Times New Roman" panose="02020603050405020304" pitchFamily="18" charset="0"/>
                  </a:rPr>
                  <a:t>subexpressions</a:t>
                </a:r>
                <a:r>
                  <a:rPr lang="en-US" altLang="zh-CN" sz="2600" dirty="0">
                    <a:latin typeface="Times New Roman" panose="02020603050405020304" pitchFamily="18" charset="0"/>
                    <a:cs typeface="Times New Roman" panose="02020603050405020304" pitchFamily="18" charset="0"/>
                  </a:rPr>
                  <a:t> by performing simplifications on the computational graph, or may be able to conserve memory by </a:t>
                </a:r>
                <a:r>
                  <a:rPr lang="en-US" altLang="zh-CN" sz="2600" dirty="0" err="1">
                    <a:latin typeface="Times New Roman" panose="02020603050405020304" pitchFamily="18" charset="0"/>
                    <a:cs typeface="Times New Roman" panose="02020603050405020304" pitchFamily="18" charset="0"/>
                  </a:rPr>
                  <a:t>recomputing</a:t>
                </a:r>
                <a:r>
                  <a:rPr lang="en-US" altLang="zh-CN" sz="2600" dirty="0">
                    <a:latin typeface="Times New Roman" panose="02020603050405020304" pitchFamily="18" charset="0"/>
                    <a:cs typeface="Times New Roman" panose="02020603050405020304" pitchFamily="18" charset="0"/>
                  </a:rPr>
                  <a:t> rather than storing some </a:t>
                </a:r>
                <a:r>
                  <a:rPr lang="en-US" altLang="zh-CN" sz="2600" dirty="0" err="1">
                    <a:latin typeface="Times New Roman" panose="02020603050405020304" pitchFamily="18" charset="0"/>
                    <a:cs typeface="Times New Roman" panose="02020603050405020304" pitchFamily="18" charset="0"/>
                  </a:rPr>
                  <a:t>subexpressions</a:t>
                </a:r>
                <a:r>
                  <a:rPr lang="en-US" altLang="zh-CN" sz="2600" dirty="0">
                    <a:latin typeface="Times New Roman" panose="02020603050405020304" pitchFamily="18" charset="0"/>
                    <a:cs typeface="Times New Roman" panose="02020603050405020304" pitchFamily="18" charset="0"/>
                  </a:rPr>
                  <a:t>. We will revisit these ideas after describing the back-propagation algorithm itself.</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4"/>
                <a:stretch>
                  <a:fillRect l="-962" r="-962" b="-67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733659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6.5.4 Back-Propagation Computation in Fully-Connected MLP</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400" dirty="0">
                    <a:latin typeface="Times New Roman" panose="02020603050405020304" pitchFamily="18" charset="0"/>
                    <a:cs typeface="Times New Roman" panose="02020603050405020304" pitchFamily="18" charset="0"/>
                  </a:rPr>
                  <a:t>To clarify the above definition of the back-propagation computation, let us consider the specific graph associated with a fully-connected multi-layer MLP.</a:t>
                </a:r>
              </a:p>
              <a:p>
                <a:pPr marL="0" lvl="0" indent="0" algn="just">
                  <a:lnSpc>
                    <a:spcPct val="125000"/>
                  </a:lnSpc>
                  <a:spcBef>
                    <a:spcPts val="0"/>
                  </a:spcBef>
                  <a:buClr>
                    <a:srgbClr val="FF0000"/>
                  </a:buClr>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Algorithm </a:t>
                </a:r>
                <a:r>
                  <a:rPr lang="en-US" altLang="zh-CN" sz="2400" dirty="0">
                    <a:solidFill>
                      <a:srgbClr val="FF0000"/>
                    </a:solidFill>
                    <a:latin typeface="Times New Roman" panose="02020603050405020304" pitchFamily="18" charset="0"/>
                    <a:cs typeface="Times New Roman" panose="02020603050405020304" pitchFamily="18" charset="0"/>
                  </a:rPr>
                  <a:t>6.3</a:t>
                </a:r>
                <a:r>
                  <a:rPr lang="en-US" altLang="zh-CN" sz="2400" dirty="0">
                    <a:latin typeface="Times New Roman" panose="02020603050405020304" pitchFamily="18" charset="0"/>
                    <a:cs typeface="Times New Roman" panose="02020603050405020304" pitchFamily="18" charset="0"/>
                  </a:rPr>
                  <a:t> first shows the forward propagation, which maps parameters to the supervised loss </a:t>
                </a:r>
                <a14:m>
                  <m:oMath xmlns:m="http://schemas.openxmlformats.org/officeDocument/2006/math">
                    <m:r>
                      <a:rPr lang="en-US" altLang="zh-CN" sz="2400" b="1" i="1" dirty="0" smtClean="0">
                        <a:latin typeface="Cambria Math" panose="02040503050406030204" pitchFamily="18" charset="0"/>
                        <a:cs typeface="Times New Roman" panose="02020603050405020304" pitchFamily="18" charset="0"/>
                      </a:rPr>
                      <m:t>𝑳</m:t>
                    </m:r>
                  </m:oMath>
                </a14:m>
                <a:r>
                  <a:rPr lang="en-US" altLang="zh-CN" sz="2400" dirty="0">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altLang="zh-CN" sz="2400" b="1" i="1" dirty="0" smtClean="0">
                            <a:latin typeface="Cambria Math" panose="02040503050406030204" pitchFamily="18" charset="0"/>
                            <a:cs typeface="Times New Roman" panose="02020603050405020304" pitchFamily="18" charset="0"/>
                          </a:rPr>
                        </m:ctrlPr>
                      </m:accPr>
                      <m:e>
                        <m:r>
                          <a:rPr lang="en-US" altLang="zh-CN" sz="2400" b="1" i="1" dirty="0">
                            <a:latin typeface="Cambria Math" panose="02040503050406030204" pitchFamily="18" charset="0"/>
                            <a:cs typeface="Times New Roman" panose="02020603050405020304" pitchFamily="18" charset="0"/>
                          </a:rPr>
                          <m:t>𝒚</m:t>
                        </m:r>
                      </m:e>
                    </m:acc>
                  </m:oMath>
                </a14:m>
                <a:r>
                  <a:rPr lang="en-US" altLang="zh-CN" sz="2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400" b="1" i="1" dirty="0">
                        <a:latin typeface="Cambria Math" panose="02040503050406030204" pitchFamily="18" charset="0"/>
                        <a:cs typeface="Times New Roman" panose="02020603050405020304" pitchFamily="18" charset="0"/>
                      </a:rPr>
                      <m:t>𝒚</m:t>
                    </m:r>
                  </m:oMath>
                </a14:m>
                <a:r>
                  <a:rPr lang="en-US" altLang="zh-CN" sz="2400" dirty="0">
                    <a:latin typeface="Times New Roman" panose="02020603050405020304" pitchFamily="18" charset="0"/>
                    <a:cs typeface="Times New Roman" panose="02020603050405020304" pitchFamily="18" charset="0"/>
                  </a:rPr>
                  <a:t>) associated with a single (input, target) training example (</a:t>
                </a:r>
                <a14:m>
                  <m:oMath xmlns:m="http://schemas.openxmlformats.org/officeDocument/2006/math">
                    <m:r>
                      <a:rPr lang="en-US" altLang="zh-CN" sz="2400" b="1" i="1" smtClean="0">
                        <a:latin typeface="Cambria Math" panose="02040503050406030204" pitchFamily="18" charset="0"/>
                        <a:cs typeface="Times New Roman" panose="02020603050405020304" pitchFamily="18" charset="0"/>
                      </a:rPr>
                      <m:t>𝒙</m:t>
                    </m:r>
                  </m:oMath>
                </a14:m>
                <a:r>
                  <a:rPr lang="en-US" altLang="zh-CN" sz="2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400" b="1" i="1" dirty="0" smtClean="0">
                        <a:latin typeface="Cambria Math" panose="02040503050406030204" pitchFamily="18" charset="0"/>
                        <a:cs typeface="Times New Roman" panose="02020603050405020304" pitchFamily="18" charset="0"/>
                      </a:rPr>
                      <m:t>𝒚</m:t>
                    </m:r>
                  </m:oMath>
                </a14:m>
                <a:r>
                  <a:rPr lang="en-US" altLang="zh-CN" sz="2400" dirty="0">
                    <a:latin typeface="Times New Roman" panose="02020603050405020304" pitchFamily="18" charset="0"/>
                    <a:cs typeface="Times New Roman" panose="02020603050405020304" pitchFamily="18" charset="0"/>
                  </a:rPr>
                  <a:t>), with </a:t>
                </a:r>
                <a14:m>
                  <m:oMath xmlns:m="http://schemas.openxmlformats.org/officeDocument/2006/math">
                    <m:acc>
                      <m:accPr>
                        <m:chr m:val="̂"/>
                        <m:ctrlPr>
                          <a:rPr lang="en-US" altLang="zh-CN" sz="2400" b="1" i="1" dirty="0">
                            <a:latin typeface="Cambria Math" panose="02040503050406030204" pitchFamily="18" charset="0"/>
                            <a:cs typeface="Times New Roman" panose="02020603050405020304" pitchFamily="18" charset="0"/>
                          </a:rPr>
                        </m:ctrlPr>
                      </m:accPr>
                      <m:e>
                        <m:r>
                          <a:rPr lang="en-US" altLang="zh-CN" sz="2400" b="1" i="1" dirty="0">
                            <a:latin typeface="Cambria Math" panose="02040503050406030204" pitchFamily="18" charset="0"/>
                            <a:cs typeface="Times New Roman" panose="02020603050405020304" pitchFamily="18" charset="0"/>
                          </a:rPr>
                          <m:t>𝒚</m:t>
                        </m:r>
                      </m:e>
                    </m:acc>
                  </m:oMath>
                </a14:m>
                <a:r>
                  <a:rPr lang="en-US" altLang="zh-CN" sz="2400" dirty="0">
                    <a:latin typeface="Times New Roman" panose="02020603050405020304" pitchFamily="18" charset="0"/>
                    <a:cs typeface="Times New Roman" panose="02020603050405020304" pitchFamily="18" charset="0"/>
                  </a:rPr>
                  <a:t> the output of the neural network when </a:t>
                </a:r>
                <a14:m>
                  <m:oMath xmlns:m="http://schemas.openxmlformats.org/officeDocument/2006/math">
                    <m:r>
                      <a:rPr lang="en-US" altLang="zh-CN" sz="2400" b="1" i="1">
                        <a:latin typeface="Cambria Math" panose="02040503050406030204" pitchFamily="18" charset="0"/>
                        <a:cs typeface="Times New Roman" panose="02020603050405020304" pitchFamily="18" charset="0"/>
                      </a:rPr>
                      <m:t>𝒙</m:t>
                    </m:r>
                  </m:oMath>
                </a14:m>
                <a:r>
                  <a:rPr lang="en-US" altLang="zh-CN" sz="2400" dirty="0">
                    <a:latin typeface="Times New Roman" panose="02020603050405020304" pitchFamily="18" charset="0"/>
                    <a:cs typeface="Times New Roman" panose="02020603050405020304" pitchFamily="18" charset="0"/>
                  </a:rPr>
                  <a:t> is provided in input.</a:t>
                </a:r>
              </a:p>
              <a:p>
                <a:pPr marL="0" lvl="0" indent="0" algn="just">
                  <a:lnSpc>
                    <a:spcPct val="125000"/>
                  </a:lnSpc>
                  <a:spcBef>
                    <a:spcPts val="0"/>
                  </a:spcBef>
                  <a:buClr>
                    <a:srgbClr val="FF0000"/>
                  </a:buClr>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Algorithm </a:t>
                </a:r>
                <a:r>
                  <a:rPr lang="en-US" altLang="zh-CN" sz="2400" dirty="0">
                    <a:solidFill>
                      <a:srgbClr val="FF0000"/>
                    </a:solidFill>
                    <a:latin typeface="Times New Roman" panose="02020603050405020304" pitchFamily="18" charset="0"/>
                    <a:cs typeface="Times New Roman" panose="02020603050405020304" pitchFamily="18" charset="0"/>
                  </a:rPr>
                  <a:t>6.4 </a:t>
                </a:r>
                <a:r>
                  <a:rPr lang="en-US" altLang="zh-CN" sz="2400" dirty="0">
                    <a:latin typeface="Times New Roman" panose="02020603050405020304" pitchFamily="18" charset="0"/>
                    <a:cs typeface="Times New Roman" panose="02020603050405020304" pitchFamily="18" charset="0"/>
                  </a:rPr>
                  <a:t>then shows the corresponding computation to be done for applying the back-propagation algorithm to this graph.</a:t>
                </a:r>
              </a:p>
              <a:p>
                <a:pPr marL="0" lvl="0" indent="0" algn="just">
                  <a:lnSpc>
                    <a:spcPct val="125000"/>
                  </a:lnSpc>
                  <a:spcBef>
                    <a:spcPts val="0"/>
                  </a:spcBef>
                  <a:buClr>
                    <a:srgbClr val="FF0000"/>
                  </a:buClr>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Algorithm </a:t>
                </a:r>
                <a:r>
                  <a:rPr lang="en-US" altLang="zh-CN" sz="2400" dirty="0">
                    <a:solidFill>
                      <a:srgbClr val="FF0000"/>
                    </a:solidFill>
                    <a:latin typeface="Times New Roman" panose="02020603050405020304" pitchFamily="18" charset="0"/>
                    <a:cs typeface="Times New Roman" panose="02020603050405020304" pitchFamily="18" charset="0"/>
                  </a:rPr>
                  <a:t>6.3</a:t>
                </a:r>
                <a:r>
                  <a:rPr lang="en-US" altLang="zh-CN" sz="2400" dirty="0">
                    <a:latin typeface="Times New Roman" panose="02020603050405020304" pitchFamily="18" charset="0"/>
                    <a:cs typeface="Times New Roman" panose="02020603050405020304" pitchFamily="18" charset="0"/>
                  </a:rPr>
                  <a:t> and Algorithm </a:t>
                </a:r>
                <a:r>
                  <a:rPr lang="en-US" altLang="zh-CN" sz="2400" dirty="0">
                    <a:solidFill>
                      <a:srgbClr val="FF0000"/>
                    </a:solidFill>
                    <a:latin typeface="Times New Roman" panose="02020603050405020304" pitchFamily="18" charset="0"/>
                    <a:cs typeface="Times New Roman" panose="02020603050405020304" pitchFamily="18" charset="0"/>
                  </a:rPr>
                  <a:t>6.4 </a:t>
                </a:r>
                <a:r>
                  <a:rPr lang="en-US" altLang="zh-CN" sz="2400" dirty="0">
                    <a:latin typeface="Times New Roman" panose="02020603050405020304" pitchFamily="18" charset="0"/>
                    <a:cs typeface="Times New Roman" panose="02020603050405020304" pitchFamily="18" charset="0"/>
                  </a:rPr>
                  <a:t>are demonstrations that are chosen to be simple and straightforward to understand. However, they are specialized to one specific </a:t>
                </a:r>
                <a:r>
                  <a:rPr lang="en-US" altLang="zh-CN" sz="2400" dirty="0" err="1">
                    <a:latin typeface="Times New Roman" panose="02020603050405020304" pitchFamily="18" charset="0"/>
                    <a:cs typeface="Times New Roman" panose="02020603050405020304" pitchFamily="18" charset="0"/>
                  </a:rPr>
                  <a:t>problem.Modern</a:t>
                </a:r>
                <a:r>
                  <a:rPr lang="en-US" altLang="zh-CN" sz="2400" dirty="0">
                    <a:latin typeface="Times New Roman" panose="02020603050405020304" pitchFamily="18" charset="0"/>
                    <a:cs typeface="Times New Roman" panose="02020603050405020304" pitchFamily="18" charset="0"/>
                  </a:rPr>
                  <a:t> software implementations are based on the generalized form of backpropagation described in Sec. </a:t>
                </a:r>
                <a:r>
                  <a:rPr lang="en-US" altLang="zh-CN" sz="2400" dirty="0">
                    <a:solidFill>
                      <a:srgbClr val="FF0000"/>
                    </a:solidFill>
                    <a:latin typeface="Times New Roman" panose="02020603050405020304" pitchFamily="18" charset="0"/>
                    <a:cs typeface="Times New Roman" panose="02020603050405020304" pitchFamily="18" charset="0"/>
                  </a:rPr>
                  <a:t>6.5.6 </a:t>
                </a:r>
                <a:r>
                  <a:rPr lang="en-US" altLang="zh-CN" sz="2400" dirty="0">
                    <a:latin typeface="Times New Roman" panose="02020603050405020304" pitchFamily="18" charset="0"/>
                    <a:cs typeface="Times New Roman" panose="02020603050405020304" pitchFamily="18" charset="0"/>
                  </a:rPr>
                  <a:t>below, which can accommodate any computational graph by explicitly manipulating a data structure for representing symbolic computation.</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855" r="-802" b="-105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86378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6.5.4 Back-Propagation Computation in Fully-Connected MLP</a:t>
            </a:r>
          </a:p>
        </p:txBody>
      </p:sp>
      <p:pic>
        <p:nvPicPr>
          <p:cNvPr id="5" name="内容占位符 4">
            <a:extLst>
              <a:ext uri="{FF2B5EF4-FFF2-40B4-BE49-F238E27FC236}">
                <a16:creationId xmlns:a16="http://schemas.microsoft.com/office/drawing/2014/main" id="{99AB3DCD-B659-43DA-A65F-23742CC33B47}"/>
              </a:ext>
            </a:extLst>
          </p:cNvPr>
          <p:cNvPicPr>
            <a:picLocks noGrp="1" noChangeAspect="1"/>
          </p:cNvPicPr>
          <p:nvPr>
            <p:ph idx="1"/>
          </p:nvPr>
        </p:nvPicPr>
        <p:blipFill>
          <a:blip r:embed="rId2"/>
          <a:stretch>
            <a:fillRect/>
          </a:stretch>
        </p:blipFill>
        <p:spPr>
          <a:xfrm>
            <a:off x="1709677" y="862885"/>
            <a:ext cx="8220386" cy="5920427"/>
          </a:xfrm>
          <a:prstGeom prst="rect">
            <a:avLst/>
          </a:prstGeom>
        </p:spPr>
      </p:pic>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93971717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6.5.4 Back-Propagation Computation in Fully-Connected MLP</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6" name="图片 5">
            <a:extLst>
              <a:ext uri="{FF2B5EF4-FFF2-40B4-BE49-F238E27FC236}">
                <a16:creationId xmlns:a16="http://schemas.microsoft.com/office/drawing/2014/main" id="{9909CCBF-C750-4B9A-B974-7A51EA50D577}"/>
              </a:ext>
            </a:extLst>
          </p:cNvPr>
          <p:cNvPicPr>
            <a:picLocks noChangeAspect="1"/>
          </p:cNvPicPr>
          <p:nvPr/>
        </p:nvPicPr>
        <p:blipFill>
          <a:blip r:embed="rId3"/>
          <a:stretch>
            <a:fillRect/>
          </a:stretch>
        </p:blipFill>
        <p:spPr>
          <a:xfrm>
            <a:off x="1398758" y="764482"/>
            <a:ext cx="8315693" cy="6010712"/>
          </a:xfrm>
          <a:prstGeom prst="rect">
            <a:avLst/>
          </a:prstGeom>
        </p:spPr>
      </p:pic>
    </p:spTree>
    <p:extLst>
      <p:ext uri="{BB962C8B-B14F-4D97-AF65-F5344CB8AC3E}">
        <p14:creationId xmlns:p14="http://schemas.microsoft.com/office/powerpoint/2010/main" val="958994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D06F266C-A3D5-4816-85C4-6A8E9FA3517B}"/>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 Deep Feedforward Networks</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360000" lvl="1" indent="-457200" algn="just">
                  <a:lnSpc>
                    <a:spcPct val="120000"/>
                  </a:lnSpc>
                  <a:spcBef>
                    <a:spcPts val="0"/>
                  </a:spcBef>
                  <a:buFont typeface="+mj-lt"/>
                  <a:buAutoNum type="arabicPeriod" startAt="3"/>
                </a:pPr>
                <a:r>
                  <a:rPr lang="en-US" altLang="zh-CN" sz="2600" dirty="0">
                    <a:latin typeface="Times New Roman" panose="02020603050405020304" pitchFamily="18" charset="0"/>
                    <a:cs typeface="Times New Roman" panose="02020603050405020304" pitchFamily="18" charset="0"/>
                  </a:rPr>
                  <a:t>The strategy of deep learning is to learn </a:t>
                </a:r>
                <a14:m>
                  <m:oMath xmlns:m="http://schemas.openxmlformats.org/officeDocument/2006/math">
                    <m:r>
                      <a:rPr lang="en-US" altLang="zh-CN" sz="26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In this approach, we have a model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𝑦</m:t>
                    </m:r>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𝑓</m:t>
                    </m:r>
                    <m:d>
                      <m:dPr>
                        <m:ctrlPr>
                          <a:rPr lang="en-US" altLang="zh-CN" sz="2600" b="0" i="1" smtClean="0">
                            <a:latin typeface="Cambria Math" panose="02040503050406030204" pitchFamily="18" charset="0"/>
                            <a:cs typeface="Times New Roman" panose="02020603050405020304" pitchFamily="18" charset="0"/>
                          </a:rPr>
                        </m:ctrlPr>
                      </m:dPr>
                      <m:e>
                        <m:r>
                          <a:rPr lang="en-US" altLang="zh-CN" sz="2600" b="1" i="1" smtClean="0">
                            <a:latin typeface="Cambria Math" panose="02040503050406030204" pitchFamily="18" charset="0"/>
                            <a:cs typeface="Times New Roman" panose="02020603050405020304" pitchFamily="18" charset="0"/>
                          </a:rPr>
                          <m:t>𝒙</m:t>
                        </m:r>
                        <m:r>
                          <a:rPr lang="en-US" altLang="zh-CN" sz="2600" b="1" i="1" smtClean="0">
                            <a:latin typeface="Cambria Math" panose="02040503050406030204" pitchFamily="18" charset="0"/>
                            <a:cs typeface="Times New Roman" panose="02020603050405020304" pitchFamily="18" charset="0"/>
                          </a:rPr>
                          <m:t>;</m:t>
                        </m:r>
                        <m:r>
                          <a:rPr lang="zh-CN" altLang="en-US" sz="2600" b="1" i="1" smtClean="0">
                            <a:latin typeface="Cambria Math" panose="02040503050406030204" pitchFamily="18" charset="0"/>
                            <a:cs typeface="Times New Roman" panose="02020603050405020304" pitchFamily="18" charset="0"/>
                          </a:rPr>
                          <m:t>𝜽</m:t>
                        </m:r>
                        <m:r>
                          <a:rPr lang="en-US" altLang="zh-CN" sz="2600" b="1" i="1" smtClean="0">
                            <a:latin typeface="Cambria Math" panose="02040503050406030204" pitchFamily="18" charset="0"/>
                            <a:cs typeface="Times New Roman" panose="02020603050405020304" pitchFamily="18" charset="0"/>
                          </a:rPr>
                          <m:t>,</m:t>
                        </m:r>
                        <m:r>
                          <a:rPr lang="zh-CN" altLang="en-US" sz="2600" b="1" i="1" smtClean="0">
                            <a:latin typeface="Cambria Math" panose="02040503050406030204" pitchFamily="18" charset="0"/>
                            <a:cs typeface="Times New Roman" panose="02020603050405020304" pitchFamily="18" charset="0"/>
                          </a:rPr>
                          <m:t>𝝎</m:t>
                        </m:r>
                      </m:e>
                    </m:d>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ea typeface="Cambria Math" panose="02040503050406030204" pitchFamily="18" charset="0"/>
                            <a:cs typeface="Times New Roman" panose="02020603050405020304" pitchFamily="18" charset="0"/>
                          </a:rPr>
                          <m:t>𝒙</m:t>
                        </m:r>
                        <m:r>
                          <a:rPr lang="en-US" altLang="zh-CN" sz="2600" b="1" i="1" smtClean="0">
                            <a:latin typeface="Cambria Math" panose="02040503050406030204" pitchFamily="18" charset="0"/>
                            <a:ea typeface="Cambria Math" panose="02040503050406030204" pitchFamily="18" charset="0"/>
                            <a:cs typeface="Times New Roman" panose="02020603050405020304" pitchFamily="18" charset="0"/>
                          </a:rPr>
                          <m:t>;</m:t>
                        </m:r>
                        <m:r>
                          <a:rPr lang="zh-CN" altLang="en-US" sz="2600" b="1" i="1" smtClean="0">
                            <a:latin typeface="Cambria Math" panose="02040503050406030204" pitchFamily="18" charset="0"/>
                            <a:ea typeface="Cambria Math" panose="02040503050406030204" pitchFamily="18" charset="0"/>
                            <a:cs typeface="Times New Roman" panose="02020603050405020304" pitchFamily="18" charset="0"/>
                          </a:rPr>
                          <m:t>𝜽</m:t>
                        </m:r>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m:t>
                        </m:r>
                      </m:e>
                      <m:sup>
                        <m:r>
                          <m:rPr>
                            <m:sty m:val="p"/>
                          </m:rPr>
                          <a:rPr lang="en-US" altLang="zh-CN" sz="2600" b="0" i="0" smtClean="0">
                            <a:latin typeface="Cambria Math" panose="02040503050406030204" pitchFamily="18" charset="0"/>
                            <a:ea typeface="Cambria Math" panose="02040503050406030204" pitchFamily="18" charset="0"/>
                            <a:cs typeface="Times New Roman" panose="02020603050405020304" pitchFamily="18" charset="0"/>
                          </a:rPr>
                          <m:t>T</m:t>
                        </m:r>
                      </m:sup>
                    </m:sSup>
                    <m:r>
                      <a:rPr lang="zh-CN" altLang="en-US" sz="2600" b="1" i="1" smtClean="0">
                        <a:latin typeface="Cambria Math" panose="02040503050406030204" pitchFamily="18" charset="0"/>
                        <a:ea typeface="Cambria Math" panose="02040503050406030204" pitchFamily="18" charset="0"/>
                        <a:cs typeface="Times New Roman" panose="02020603050405020304" pitchFamily="18" charset="0"/>
                      </a:rPr>
                      <m:t>𝝎</m:t>
                    </m:r>
                  </m:oMath>
                </a14:m>
                <a:r>
                  <a:rPr lang="en-US" altLang="zh-CN" sz="2600" dirty="0">
                    <a:latin typeface="Times New Roman" panose="02020603050405020304" pitchFamily="18" charset="0"/>
                    <a:cs typeface="Times New Roman" panose="02020603050405020304" pitchFamily="18" charset="0"/>
                  </a:rPr>
                  <a:t>. We now have parameters </a:t>
                </a:r>
                <a:r>
                  <a:rPr lang="en-US" altLang="zh-CN" sz="2600" b="1" i="1" dirty="0">
                    <a:latin typeface="Times New Roman" panose="02020603050405020304" pitchFamily="18" charset="0"/>
                    <a:cs typeface="Times New Roman" panose="02020603050405020304" pitchFamily="18" charset="0"/>
                  </a:rPr>
                  <a:t>θ</a:t>
                </a:r>
                <a:r>
                  <a:rPr lang="en-US" altLang="zh-CN" sz="2600" dirty="0">
                    <a:latin typeface="Times New Roman" panose="02020603050405020304" pitchFamily="18" charset="0"/>
                    <a:cs typeface="Times New Roman" panose="02020603050405020304" pitchFamily="18" charset="0"/>
                  </a:rPr>
                  <a:t> that we use to learn </a:t>
                </a:r>
                <a14:m>
                  <m:oMath xmlns:m="http://schemas.openxmlformats.org/officeDocument/2006/math">
                    <m:r>
                      <a:rPr lang="en-US" altLang="zh-CN" sz="2600"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from a broad class of functions, and parameters w that map from </a:t>
                </a:r>
                <a14:m>
                  <m:oMath xmlns:m="http://schemas.openxmlformats.org/officeDocument/2006/math">
                    <m:r>
                      <a:rPr lang="en-US" altLang="zh-CN" sz="26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ea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to the desired output. This is an example of a deep feedforward network, with </a:t>
                </a:r>
                <a14:m>
                  <m:oMath xmlns:m="http://schemas.openxmlformats.org/officeDocument/2006/math">
                    <m:r>
                      <a:rPr lang="en-US" altLang="zh-CN" sz="2600"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defining a hidden layer. This approach is the only one of the three that gives up on the convexity of the training problem, but the benefits outweigh the harms. In this approach, we parametrize the representation as </a:t>
                </a:r>
                <a14:m>
                  <m:oMath xmlns:m="http://schemas.openxmlformats.org/officeDocument/2006/math">
                    <m:r>
                      <a:rPr lang="en-US" altLang="zh-CN" sz="26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600" b="1" i="1">
                        <a:latin typeface="Cambria Math" panose="02040503050406030204" pitchFamily="18" charset="0"/>
                        <a:ea typeface="Cambria Math" panose="02040503050406030204" pitchFamily="18" charset="0"/>
                        <a:cs typeface="Times New Roman" panose="02020603050405020304" pitchFamily="18" charset="0"/>
                      </a:rPr>
                      <m:t>𝒙</m:t>
                    </m:r>
                    <m:r>
                      <a:rPr lang="en-US" altLang="zh-CN" sz="2600" b="1"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ea typeface="Cambria Math" panose="02040503050406030204" pitchFamily="18" charset="0"/>
                      </a:rPr>
                      <m:t>𝜽</m:t>
                    </m:r>
                    <m:r>
                      <a:rPr lang="en-US" altLang="zh-CN" sz="2600"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and use the optimization algorithm to find the </a:t>
                </a:r>
                <a:r>
                  <a:rPr lang="en-US" altLang="zh-CN" sz="2600" b="1" i="1" dirty="0">
                    <a:latin typeface="Times New Roman" panose="02020603050405020304" pitchFamily="18" charset="0"/>
                    <a:cs typeface="Times New Roman" panose="02020603050405020304" pitchFamily="18" charset="0"/>
                  </a:rPr>
                  <a:t>θ</a:t>
                </a:r>
                <a:r>
                  <a:rPr lang="en-US" altLang="zh-CN" sz="2600" dirty="0">
                    <a:latin typeface="Times New Roman" panose="02020603050405020304" pitchFamily="18" charset="0"/>
                    <a:cs typeface="Times New Roman" panose="02020603050405020304" pitchFamily="18" charset="0"/>
                  </a:rPr>
                  <a:t> that corresponds to a good representation. If we wish, this approach can capture the benefit of the first approach by being highly generic—we do so by using a very broad family </a:t>
                </a:r>
                <a14:m>
                  <m:oMath xmlns:m="http://schemas.openxmlformats.org/officeDocument/2006/math">
                    <m:r>
                      <a:rPr lang="en-US" altLang="zh-CN" sz="26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600" b="1" i="1">
                        <a:latin typeface="Cambria Math" panose="02040503050406030204" pitchFamily="18" charset="0"/>
                        <a:ea typeface="Cambria Math" panose="02040503050406030204" pitchFamily="18" charset="0"/>
                        <a:cs typeface="Times New Roman" panose="02020603050405020304" pitchFamily="18" charset="0"/>
                      </a:rPr>
                      <m:t>𝒙</m:t>
                    </m:r>
                    <m:r>
                      <a:rPr lang="en-US" altLang="zh-CN" sz="2600" b="1"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600" b="1" i="1">
                        <a:latin typeface="Cambria Math" panose="02040503050406030204" pitchFamily="18" charset="0"/>
                        <a:ea typeface="Cambria Math" panose="02040503050406030204" pitchFamily="18" charset="0"/>
                      </a:rPr>
                      <m:t>𝜽</m:t>
                    </m:r>
                    <m:r>
                      <a:rPr lang="en-US" altLang="zh-CN" sz="2600"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a:t>
                </a:r>
                <a:endParaRPr lang="en-US" altLang="zh-CN" sz="2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3"/>
                <a:stretch>
                  <a:fillRect l="-855" t="-238" r="-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1152794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6.5.5 Symbol-to-Symbol Derivatives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Algebraic expressions and computational graphs both operate on </a:t>
                </a:r>
                <a:r>
                  <a:rPr lang="en-US" altLang="zh-CN" sz="2600" i="1" dirty="0">
                    <a:latin typeface="Times New Roman" panose="02020603050405020304" pitchFamily="18" charset="0"/>
                    <a:cs typeface="Times New Roman" panose="02020603050405020304" pitchFamily="18" charset="0"/>
                  </a:rPr>
                  <a:t>symbols</a:t>
                </a:r>
                <a:r>
                  <a:rPr lang="en-US" altLang="zh-CN" sz="2600" dirty="0">
                    <a:latin typeface="Times New Roman" panose="02020603050405020304" pitchFamily="18" charset="0"/>
                    <a:cs typeface="Times New Roman" panose="02020603050405020304" pitchFamily="18" charset="0"/>
                  </a:rPr>
                  <a:t>, or variables that do not have specific values. These algebraic and graph-based representations are called </a:t>
                </a:r>
                <a:r>
                  <a:rPr lang="en-US" altLang="zh-CN" sz="2600" b="1" dirty="0">
                    <a:latin typeface="Times New Roman" panose="02020603050405020304" pitchFamily="18" charset="0"/>
                    <a:cs typeface="Times New Roman" panose="02020603050405020304" pitchFamily="18" charset="0"/>
                  </a:rPr>
                  <a:t>symbolic representations</a:t>
                </a:r>
                <a:r>
                  <a:rPr lang="en-US" altLang="zh-CN" sz="2600" dirty="0">
                    <a:latin typeface="Times New Roman" panose="02020603050405020304" pitchFamily="18" charset="0"/>
                    <a:cs typeface="Times New Roman" panose="02020603050405020304" pitchFamily="18" charset="0"/>
                  </a:rPr>
                  <a:t>. When we actually use or train a neural network, we must assign specific values to these symbols. We replace a symbolic input to the network </a:t>
                </a:r>
                <a:r>
                  <a:rPr lang="en-US" altLang="zh-CN" sz="2600" b="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with a specific numeric value, such as </a:t>
                </a:r>
                <a14:m>
                  <m:oMath xmlns:m="http://schemas.openxmlformats.org/officeDocument/2006/math">
                    <m:sSup>
                      <m:sSupPr>
                        <m:ctrlPr>
                          <a:rPr lang="en-US" altLang="zh-CN" sz="2600" b="0" i="1" smtClean="0">
                            <a:latin typeface="Cambria Math" panose="02040503050406030204" pitchFamily="18" charset="0"/>
                            <a:cs typeface="Times New Roman" panose="02020603050405020304" pitchFamily="18" charset="0"/>
                          </a:rPr>
                        </m:ctrlPr>
                      </m:sSupPr>
                      <m:e>
                        <m:r>
                          <a:rPr lang="en-US" altLang="zh-CN" sz="2600" i="1">
                            <a:latin typeface="Cambria Math" panose="02040503050406030204" pitchFamily="18" charset="0"/>
                            <a:cs typeface="Times New Roman" panose="02020603050405020304" pitchFamily="18" charset="0"/>
                          </a:rPr>
                          <m:t>[</m:t>
                        </m:r>
                        <m:r>
                          <m:rPr>
                            <m:nor/>
                          </m:rPr>
                          <a:rPr lang="en-US" altLang="zh-CN" sz="2600" dirty="0">
                            <a:latin typeface="Times New Roman" panose="02020603050405020304" pitchFamily="18" charset="0"/>
                            <a:cs typeface="Times New Roman" panose="02020603050405020304" pitchFamily="18" charset="0"/>
                          </a:rPr>
                          <m:t>1.2,3.765,−1.8</m:t>
                        </m:r>
                        <m:r>
                          <a:rPr lang="en-US" altLang="zh-CN" sz="2600" i="1">
                            <a:latin typeface="Cambria Math" panose="02040503050406030204" pitchFamily="18" charset="0"/>
                            <a:cs typeface="Times New Roman" panose="02020603050405020304" pitchFamily="18" charset="0"/>
                          </a:rPr>
                          <m:t>]</m:t>
                        </m:r>
                      </m:e>
                      <m:sup>
                        <m:r>
                          <a:rPr lang="en-US" altLang="zh-CN" sz="2600" b="0" i="1" smtClean="0">
                            <a:latin typeface="Cambria Math" panose="02040503050406030204" pitchFamily="18" charset="0"/>
                            <a:cs typeface="Times New Roman" panose="02020603050405020304" pitchFamily="18" charset="0"/>
                          </a:rPr>
                          <m:t>𝑇</m:t>
                        </m:r>
                      </m:sup>
                    </m:sSup>
                  </m:oMath>
                </a14:m>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Some approaches to back-propagation take a computational graph and a set of numerical values for the inputs to the graph, then return a set of numerical values describing the gradient at those input values. We call this approach </a:t>
                </a:r>
                <a:r>
                  <a:rPr lang="en-US" altLang="zh-CN" sz="2600" b="1" dirty="0">
                    <a:latin typeface="Times New Roman" panose="02020603050405020304" pitchFamily="18" charset="0"/>
                    <a:cs typeface="Times New Roman" panose="02020603050405020304" pitchFamily="18" charset="0"/>
                  </a:rPr>
                  <a:t>“symbol-to-number” differentiation</a:t>
                </a:r>
                <a:r>
                  <a:rPr lang="en-US" altLang="zh-CN" sz="2600" dirty="0">
                    <a:latin typeface="Times New Roman" panose="02020603050405020304" pitchFamily="18" charset="0"/>
                    <a:cs typeface="Times New Roman" panose="02020603050405020304" pitchFamily="18" charset="0"/>
                  </a:rPr>
                  <a:t>. This is the approach used by libraries such as Torch(</a:t>
                </a:r>
                <a:r>
                  <a:rPr lang="en-US" altLang="zh-CN" sz="2600" dirty="0" err="1">
                    <a:solidFill>
                      <a:srgbClr val="00FF00"/>
                    </a:solidFill>
                    <a:latin typeface="Times New Roman" panose="02020603050405020304" pitchFamily="18" charset="0"/>
                    <a:cs typeface="Times New Roman" panose="02020603050405020304" pitchFamily="18" charset="0"/>
                  </a:rPr>
                  <a:t>Collobert</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2011b</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99FF99"/>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and Caffe (</a:t>
                </a:r>
                <a:r>
                  <a:rPr lang="en-US" altLang="zh-CN" sz="2600" dirty="0">
                    <a:solidFill>
                      <a:srgbClr val="00FF00"/>
                    </a:solidFill>
                    <a:latin typeface="Times New Roman" panose="02020603050405020304" pitchFamily="18" charset="0"/>
                    <a:cs typeface="Times New Roman" panose="02020603050405020304" pitchFamily="18" charset="0"/>
                  </a:rPr>
                  <a:t>Jia</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2013</a:t>
                </a:r>
                <a:r>
                  <a:rPr lang="en-US" altLang="zh-CN" sz="2600" dirty="0">
                    <a:latin typeface="Times New Roman" panose="02020603050405020304" pitchFamily="18" charset="0"/>
                    <a:cs typeface="Times New Roman" panose="02020603050405020304" pitchFamily="18" charset="0"/>
                  </a:rPr>
                  <a:t>).</a:t>
                </a:r>
                <a:endParaRPr lang="zh-CN" altLang="en-US"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t="-594" r="-962" b="-1900"/>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35195270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FA65DA65-E78B-4450-BE83-37E00C847B65}"/>
              </a:ext>
            </a:extLst>
          </p:cNvPr>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6.5.5 Symbol-to-Symbol Derivatives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Another approach is to take a computational graph and add additional nodes to the graph that provide a symbolic description of the desired derivatives. This is the approach taken by Theano (</a:t>
            </a:r>
            <a:r>
              <a:rPr lang="en-US" altLang="zh-CN" sz="2600" dirty="0" err="1">
                <a:solidFill>
                  <a:srgbClr val="00FF00"/>
                </a:solidFill>
                <a:latin typeface="Times New Roman" panose="02020603050405020304" pitchFamily="18" charset="0"/>
                <a:cs typeface="Times New Roman" panose="02020603050405020304" pitchFamily="18" charset="0"/>
              </a:rPr>
              <a:t>Bergstra</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2010</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Bastien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2012</a:t>
            </a:r>
            <a:r>
              <a:rPr lang="en-US" altLang="zh-CN" sz="2600" dirty="0">
                <a:latin typeface="Times New Roman" panose="02020603050405020304" pitchFamily="18" charset="0"/>
                <a:cs typeface="Times New Roman" panose="02020603050405020304" pitchFamily="18" charset="0"/>
              </a:rPr>
              <a:t>) and TensorFlow (</a:t>
            </a:r>
            <a:r>
              <a:rPr lang="en-US" altLang="zh-CN" sz="2600" dirty="0">
                <a:solidFill>
                  <a:srgbClr val="00FF00"/>
                </a:solidFill>
                <a:latin typeface="Times New Roman" panose="02020603050405020304" pitchFamily="18" charset="0"/>
                <a:cs typeface="Times New Roman" panose="02020603050405020304" pitchFamily="18" charset="0"/>
              </a:rPr>
              <a:t>Abadi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2015</a:t>
            </a:r>
            <a:r>
              <a:rPr lang="en-US" altLang="zh-CN" sz="2600" dirty="0">
                <a:latin typeface="Times New Roman" panose="02020603050405020304" pitchFamily="18" charset="0"/>
                <a:cs typeface="Times New Roman" panose="02020603050405020304" pitchFamily="18" charset="0"/>
              </a:rPr>
              <a:t>). An example of how this approach works is illustrated in Fig. </a:t>
            </a:r>
            <a:r>
              <a:rPr lang="en-US" altLang="zh-CN" sz="2600" dirty="0">
                <a:solidFill>
                  <a:srgbClr val="FF0000"/>
                </a:solidFill>
                <a:latin typeface="Times New Roman" panose="02020603050405020304" pitchFamily="18" charset="0"/>
                <a:cs typeface="Times New Roman" panose="02020603050405020304" pitchFamily="18" charset="0"/>
              </a:rPr>
              <a:t>6.10</a:t>
            </a:r>
            <a:r>
              <a:rPr lang="en-US" altLang="zh-CN" sz="2600" dirty="0">
                <a:latin typeface="Times New Roman" panose="02020603050405020304" pitchFamily="18" charset="0"/>
                <a:cs typeface="Times New Roman" panose="02020603050405020304" pitchFamily="18" charset="0"/>
              </a:rPr>
              <a:t>. The primary advantage of this approach is that the derivatives are described in the same language as the original expression. Because the derivatives are just another computational graph, it is possible to run back-propagation again, differentiating the derivatives in order to obtain higher derivatives. (Computation of higher-order derivatives is described in Sec. </a:t>
            </a:r>
            <a:r>
              <a:rPr lang="en-US" altLang="zh-CN" sz="2600" dirty="0">
                <a:solidFill>
                  <a:srgbClr val="FF0000"/>
                </a:solidFill>
                <a:latin typeface="Times New Roman" panose="02020603050405020304" pitchFamily="18" charset="0"/>
                <a:cs typeface="Times New Roman" panose="02020603050405020304" pitchFamily="18" charset="0"/>
              </a:rPr>
              <a:t>6.5.10</a:t>
            </a:r>
            <a:r>
              <a:rPr lang="en-US" altLang="zh-CN" sz="2600" dirty="0">
                <a:latin typeface="Times New Roman" panose="02020603050405020304" pitchFamily="18" charset="0"/>
                <a:cs typeface="Times New Roman" panose="02020603050405020304" pitchFamily="18" charset="0"/>
              </a:rPr>
              <a:t>.</a:t>
            </a:r>
            <a:r>
              <a:rPr lang="en-US" altLang="zh-CN" dirty="0"/>
              <a:t>)</a:t>
            </a:r>
            <a:endParaRPr lang="en-US" altLang="zh-CN" sz="2600" dirty="0"/>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43257356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9" name="标题 1">
            <a:extLst>
              <a:ext uri="{FF2B5EF4-FFF2-40B4-BE49-F238E27FC236}">
                <a16:creationId xmlns:a16="http://schemas.microsoft.com/office/drawing/2014/main" id="{400D3AF4-CF7B-4CEE-98C4-854161FB1E4A}"/>
              </a:ext>
            </a:extLst>
          </p:cNvPr>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6.5.5 Symbol-to-Symbol Derivatives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717219" y="1043189"/>
                <a:ext cx="6079829" cy="5133774"/>
              </a:xfrm>
            </p:spPr>
            <p:txBody>
              <a:bodyPr>
                <a:noAutofit/>
              </a:bodyPr>
              <a:lstStyle/>
              <a:p>
                <a:pPr>
                  <a:spcBef>
                    <a:spcPts val="0"/>
                  </a:spcBef>
                  <a:buClr>
                    <a:srgbClr val="FF0000"/>
                  </a:buClr>
                </a:pPr>
                <a:r>
                  <a:rPr lang="en-US" altLang="zh-CN" sz="1800" dirty="0"/>
                  <a:t>Figure 6.10: An example of the symbol-to-symbol approach to computing derivatives. In this approach, the back-propagation algorithm does not need to ever access any actual specific numeric values. Instead, it adds nodes to a computational graph describing how to compute these derivatives. A generic graph evaluation engine can later compute the derivatives for any specific numeric values. (</a:t>
                </a:r>
                <a:r>
                  <a:rPr lang="en-US" altLang="zh-CN" sz="1800" i="1" dirty="0"/>
                  <a:t>Left</a:t>
                </a:r>
                <a:r>
                  <a:rPr lang="en-US" altLang="zh-CN" sz="1800" dirty="0"/>
                  <a:t>) In this example, we begin with a graph representing </a:t>
                </a:r>
                <a14:m>
                  <m:oMath xmlns:m="http://schemas.openxmlformats.org/officeDocument/2006/math">
                    <m:r>
                      <a:rPr lang="en-US" altLang="zh-CN" sz="1800" i="1" dirty="0">
                        <a:latin typeface="Cambria Math" panose="02040503050406030204" pitchFamily="18" charset="0"/>
                      </a:rPr>
                      <m:t>𝑧</m:t>
                    </m:r>
                    <m:r>
                      <a:rPr lang="en-US" altLang="zh-CN" sz="1800" i="1" dirty="0">
                        <a:latin typeface="Cambria Math" panose="02040503050406030204" pitchFamily="18" charset="0"/>
                      </a:rPr>
                      <m:t> = </m:t>
                    </m:r>
                    <m:r>
                      <a:rPr lang="en-US" altLang="zh-CN" sz="1800" i="1" dirty="0">
                        <a:latin typeface="Cambria Math" panose="02040503050406030204" pitchFamily="18" charset="0"/>
                      </a:rPr>
                      <m:t>𝑓</m:t>
                    </m:r>
                    <m:r>
                      <a:rPr lang="en-US" altLang="zh-CN" sz="1800" i="1" dirty="0">
                        <a:latin typeface="Cambria Math" panose="02040503050406030204" pitchFamily="18" charset="0"/>
                      </a:rPr>
                      <m:t>( </m:t>
                    </m:r>
                    <m:r>
                      <a:rPr lang="en-US" altLang="zh-CN" sz="1800" i="1" dirty="0">
                        <a:latin typeface="Cambria Math" panose="02040503050406030204" pitchFamily="18" charset="0"/>
                      </a:rPr>
                      <m:t>𝑓</m:t>
                    </m:r>
                    <m:r>
                      <a:rPr lang="en-US" altLang="zh-CN" sz="1800" i="1" dirty="0">
                        <a:latin typeface="Cambria Math" panose="02040503050406030204" pitchFamily="18" charset="0"/>
                      </a:rPr>
                      <m:t>(</m:t>
                    </m:r>
                    <m:r>
                      <a:rPr lang="en-US" altLang="zh-CN" sz="1800" i="1" dirty="0">
                        <a:latin typeface="Cambria Math" panose="02040503050406030204" pitchFamily="18" charset="0"/>
                      </a:rPr>
                      <m:t>𝑓</m:t>
                    </m:r>
                    <m:r>
                      <a:rPr lang="en-US" altLang="zh-CN" sz="1800" i="1" dirty="0">
                        <a:latin typeface="Cambria Math" panose="02040503050406030204" pitchFamily="18" charset="0"/>
                      </a:rPr>
                      <m:t>(</m:t>
                    </m:r>
                    <m:r>
                      <a:rPr lang="en-US" altLang="zh-CN" sz="1800" i="1" dirty="0">
                        <a:latin typeface="Cambria Math" panose="02040503050406030204" pitchFamily="18" charset="0"/>
                      </a:rPr>
                      <m:t>𝑤</m:t>
                    </m:r>
                    <m:r>
                      <a:rPr lang="en-US" altLang="zh-CN" sz="1800" i="1" dirty="0">
                        <a:latin typeface="Cambria Math" panose="02040503050406030204" pitchFamily="18" charset="0"/>
                      </a:rPr>
                      <m:t>)))</m:t>
                    </m:r>
                  </m:oMath>
                </a14:m>
                <a:r>
                  <a:rPr lang="en-US" altLang="zh-CN" sz="1800" dirty="0"/>
                  <a:t>. (</a:t>
                </a:r>
                <a:r>
                  <a:rPr lang="en-US" altLang="zh-CN" sz="1800" i="1" dirty="0"/>
                  <a:t>Right</a:t>
                </a:r>
                <a:r>
                  <a:rPr lang="en-US" altLang="zh-CN" sz="1800" dirty="0"/>
                  <a:t>) We run the back-propagation algorithm, instructing it to construct the graph for the expression corresponding to </a:t>
                </a:r>
                <a14:m>
                  <m:oMath xmlns:m="http://schemas.openxmlformats.org/officeDocument/2006/math">
                    <m:f>
                      <m:fPr>
                        <m:ctrlPr>
                          <a:rPr lang="en-US" altLang="zh-CN" sz="1800" i="1" dirty="0">
                            <a:latin typeface="Cambria Math" panose="02040503050406030204" pitchFamily="18" charset="0"/>
                          </a:rPr>
                        </m:ctrlPr>
                      </m:fPr>
                      <m:num>
                        <m:r>
                          <a:rPr lang="en-US" altLang="zh-CN" sz="1800" i="1" dirty="0">
                            <a:latin typeface="Cambria Math" panose="02040503050406030204" pitchFamily="18" charset="0"/>
                          </a:rPr>
                          <m:t>𝑑𝑧</m:t>
                        </m:r>
                      </m:num>
                      <m:den>
                        <m:r>
                          <a:rPr lang="en-US" altLang="zh-CN" sz="1800" i="1" dirty="0">
                            <a:latin typeface="Cambria Math" panose="02040503050406030204" pitchFamily="18" charset="0"/>
                          </a:rPr>
                          <m:t>𝑑𝑤</m:t>
                        </m:r>
                      </m:den>
                    </m:f>
                  </m:oMath>
                </a14:m>
                <a:r>
                  <a:rPr lang="en-US" altLang="zh-CN" sz="1800" dirty="0"/>
                  <a:t>. In this example, we do not explain how the back-propagation algorithm works. The purpose is only to illustrate what the desired result is: a computational graph with a symbolic description of the derivative.</a:t>
                </a:r>
              </a:p>
              <a:p>
                <a:pPr marL="0" lvl="0" indent="0" algn="just">
                  <a:lnSpc>
                    <a:spcPct val="125000"/>
                  </a:lnSpc>
                  <a:spcBef>
                    <a:spcPts val="0"/>
                  </a:spcBef>
                  <a:buClr>
                    <a:srgbClr val="FF0000"/>
                  </a:buClr>
                  <a:buNone/>
                </a:pPr>
                <a:endParaRPr lang="en-US" altLang="zh-CN" sz="24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717219" y="1043189"/>
                <a:ext cx="6079829" cy="5133774"/>
              </a:xfrm>
              <a:blipFill>
                <a:blip r:embed="rId3"/>
                <a:stretch>
                  <a:fillRect l="-903" r="-802"/>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49A899FF-BEB6-4DE7-8ABE-137FA1DF41BA}"/>
              </a:ext>
            </a:extLst>
          </p:cNvPr>
          <p:cNvPicPr>
            <a:picLocks noChangeAspect="1"/>
          </p:cNvPicPr>
          <p:nvPr/>
        </p:nvPicPr>
        <p:blipFill>
          <a:blip r:embed="rId4"/>
          <a:stretch>
            <a:fillRect/>
          </a:stretch>
        </p:blipFill>
        <p:spPr>
          <a:xfrm>
            <a:off x="243666" y="1589316"/>
            <a:ext cx="5473553" cy="4041519"/>
          </a:xfrm>
          <a:prstGeom prst="rect">
            <a:avLst/>
          </a:prstGeom>
        </p:spPr>
      </p:pic>
    </p:spTree>
    <p:extLst>
      <p:ext uri="{BB962C8B-B14F-4D97-AF65-F5344CB8AC3E}">
        <p14:creationId xmlns:p14="http://schemas.microsoft.com/office/powerpoint/2010/main" val="13660522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2485CBCF-E292-4075-B2E1-FBCDA4C26E19}"/>
              </a:ext>
            </a:extLst>
          </p:cNvPr>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6.5.5 Symbol-to-Symbol Derivatives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lnSpcReduction="10000"/>
          </a:bodyPr>
          <a:lstStyle/>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We will use the latter approach and describe the back-propagation algorithm in terms of constructing a computational graph for the derivatives. Any subset of the graph may then be evaluated using specific numerical values at a later time. This allows us to avoid specifying exactly when each operation should be computed. Instead, a generic graph evaluation engine can evaluate every node as soon as its parents’ values are available.</a:t>
            </a:r>
          </a:p>
          <a:p>
            <a:pPr marL="0" lv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description of the symbol-to-symbol based approach subsumes the symbol-to-number approach. The symbol-to-number approach can be understood as performing exactly the same computations as are done in the graph built by the symbol-to-symbol approach. The key difference is that the symbol-to-number approach does not expose the graph.</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998285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6.5.6 General Back-Propagation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back-propagation algorithm is very simple. To compute the gradient of some scalar </a:t>
                </a:r>
                <a:r>
                  <a:rPr lang="en-US" altLang="zh-CN" sz="2600" i="1" dirty="0">
                    <a:latin typeface="Cambria" panose="02040503050406030204" pitchFamily="18" charset="0"/>
                    <a:ea typeface="Cambria" panose="02040503050406030204" pitchFamily="18" charset="0"/>
                  </a:rPr>
                  <a:t>z</a:t>
                </a:r>
                <a:r>
                  <a:rPr lang="en-US" altLang="zh-CN" sz="2600" dirty="0">
                    <a:latin typeface="Times New Roman" panose="02020603050405020304" pitchFamily="18" charset="0"/>
                    <a:cs typeface="Times New Roman" panose="02020603050405020304" pitchFamily="18" charset="0"/>
                  </a:rPr>
                  <a:t> with respect to one of its ancestors </a:t>
                </a:r>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in the graph, we begin by observing that the gradient with respect to z is given by </a:t>
                </a:r>
                <a14:m>
                  <m:oMath xmlns:m="http://schemas.openxmlformats.org/officeDocument/2006/math">
                    <m:f>
                      <m:fPr>
                        <m:ctrlPr>
                          <a:rPr lang="en-US" altLang="zh-CN" sz="2600" i="1" smtClean="0">
                            <a:latin typeface="Cambria Math" panose="02040503050406030204" pitchFamily="18" charset="0"/>
                            <a:cs typeface="Times New Roman" panose="02020603050405020304" pitchFamily="18" charset="0"/>
                          </a:rPr>
                        </m:ctrlPr>
                      </m:fPr>
                      <m:num>
                        <m:r>
                          <a:rPr lang="en-US" altLang="zh-CN" sz="2600" b="0" i="1" smtClean="0">
                            <a:latin typeface="Cambria Math" panose="02040503050406030204" pitchFamily="18" charset="0"/>
                            <a:cs typeface="Times New Roman" panose="02020603050405020304" pitchFamily="18" charset="0"/>
                          </a:rPr>
                          <m:t>𝑑𝑧</m:t>
                        </m:r>
                      </m:num>
                      <m:den>
                        <m:r>
                          <a:rPr lang="en-US" altLang="zh-CN" sz="2600" b="0" i="1" smtClean="0">
                            <a:latin typeface="Cambria Math" panose="02040503050406030204" pitchFamily="18" charset="0"/>
                            <a:cs typeface="Times New Roman" panose="02020603050405020304" pitchFamily="18" charset="0"/>
                          </a:rPr>
                          <m:t>𝑑𝑧</m:t>
                        </m:r>
                      </m:den>
                    </m:f>
                    <m:r>
                      <a:rPr lang="en-US" altLang="zh-CN" sz="2600" b="0" i="1" smtClean="0">
                        <a:latin typeface="Cambria Math" panose="02040503050406030204" pitchFamily="18" charset="0"/>
                        <a:cs typeface="Times New Roman" panose="02020603050405020304" pitchFamily="18" charset="0"/>
                      </a:rPr>
                      <m:t>=1</m:t>
                    </m:r>
                  </m:oMath>
                </a14:m>
                <a:r>
                  <a:rPr lang="en-US" altLang="zh-CN" sz="2600" dirty="0">
                    <a:latin typeface="Times New Roman" panose="02020603050405020304" pitchFamily="18" charset="0"/>
                    <a:cs typeface="Times New Roman" panose="02020603050405020304" pitchFamily="18" charset="0"/>
                  </a:rPr>
                  <a:t>. We can then compute the gradient with respect to each parent of z in the graph by multiplying the</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current gradient by the Jacobian of the operation that produced z. We continue multiplying by Jacobians traveling backwards through the graph in this way until we reach </a:t>
                </a:r>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For any node that may be reached by going backwards from z through two or more paths, we simply sum the gradients arriving from different paths at that node.</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1710"/>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14842095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6.5.6 General Back-Propagation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zh-CN" altLang="en-US" dirty="0"/>
                  <a:t>　　</a:t>
                </a:r>
                <a:r>
                  <a:rPr lang="en-US" altLang="zh-CN" sz="2600" dirty="0">
                    <a:latin typeface="Times New Roman" panose="02020603050405020304" pitchFamily="18" charset="0"/>
                    <a:cs typeface="Times New Roman" panose="02020603050405020304" pitchFamily="18" charset="0"/>
                  </a:rPr>
                  <a:t>More formally, each node in the graph </a:t>
                </a:r>
                <a14:m>
                  <m:oMath xmlns:m="http://schemas.openxmlformats.org/officeDocument/2006/math">
                    <m:r>
                      <a:rPr lang="zh-CN" altLang="en-US" sz="2600" i="1" smtClean="0">
                        <a:latin typeface="Cambria Math" panose="02040503050406030204" pitchFamily="18" charset="0"/>
                      </a:rPr>
                      <m:t>𝒢</m:t>
                    </m:r>
                  </m:oMath>
                </a14:m>
                <a:r>
                  <a:rPr lang="en-US" altLang="zh-CN" sz="2600" dirty="0">
                    <a:latin typeface="Times New Roman" panose="02020603050405020304" pitchFamily="18" charset="0"/>
                    <a:cs typeface="Times New Roman" panose="02020603050405020304" pitchFamily="18" charset="0"/>
                  </a:rPr>
                  <a:t> corresponds to a variable. To achieve maximum generality, we describe this variable as being a tensor </a:t>
                </a:r>
                <a:r>
                  <a:rPr lang="en-US" altLang="zh-CN" sz="2600" b="1" dirty="0">
                    <a:latin typeface="Times New Roman" panose="02020603050405020304" pitchFamily="18" charset="0"/>
                    <a:cs typeface="Times New Roman" panose="02020603050405020304" pitchFamily="18" charset="0"/>
                  </a:rPr>
                  <a:t>V</a:t>
                </a:r>
                <a:r>
                  <a:rPr lang="en-US" altLang="zh-CN" sz="2600" dirty="0">
                    <a:latin typeface="Times New Roman" panose="02020603050405020304" pitchFamily="18" charset="0"/>
                    <a:cs typeface="Times New Roman" panose="02020603050405020304" pitchFamily="18" charset="0"/>
                  </a:rPr>
                  <a:t>. Tensor can in general have any number of dimensions, and subsume scalars, vectors, and matrices.</a:t>
                </a:r>
              </a:p>
              <a:p>
                <a:pPr marL="0" lvl="0" indent="0" algn="just">
                  <a:lnSpc>
                    <a:spcPct val="125000"/>
                  </a:lnSpc>
                  <a:spcBef>
                    <a:spcPts val="0"/>
                  </a:spcBef>
                  <a:buClr>
                    <a:srgbClr val="FF0000"/>
                  </a:buClr>
                  <a:buNone/>
                </a:pPr>
                <a:r>
                  <a:rPr lang="zh-CN" altLang="en-US" dirty="0"/>
                  <a:t>　　</a:t>
                </a:r>
                <a:r>
                  <a:rPr lang="en-US" altLang="zh-CN" sz="2600" dirty="0">
                    <a:latin typeface="Times New Roman" panose="02020603050405020304" pitchFamily="18" charset="0"/>
                    <a:cs typeface="Times New Roman" panose="02020603050405020304" pitchFamily="18" charset="0"/>
                  </a:rPr>
                  <a:t>We assume that each variable </a:t>
                </a:r>
                <a:r>
                  <a:rPr lang="en-US" altLang="zh-CN" sz="2600" b="1" dirty="0">
                    <a:latin typeface="Times New Roman" panose="02020603050405020304" pitchFamily="18" charset="0"/>
                    <a:cs typeface="Times New Roman" panose="02020603050405020304" pitchFamily="18" charset="0"/>
                  </a:rPr>
                  <a:t>V</a:t>
                </a:r>
                <a:r>
                  <a:rPr lang="en-US" altLang="zh-CN" sz="2600" dirty="0">
                    <a:latin typeface="Times New Roman" panose="02020603050405020304" pitchFamily="18" charset="0"/>
                    <a:cs typeface="Times New Roman" panose="02020603050405020304" pitchFamily="18" charset="0"/>
                  </a:rPr>
                  <a:t> is associated with the following subroutines: </a:t>
                </a:r>
              </a:p>
              <a:p>
                <a:pPr marL="1143000" lvl="1" indent="-457200" algn="just">
                  <a:lnSpc>
                    <a:spcPct val="125000"/>
                  </a:lnSpc>
                  <a:spcBef>
                    <a:spcPts val="0"/>
                  </a:spcBef>
                </a:pPr>
                <a:r>
                  <a:rPr lang="en-US" altLang="zh-CN" dirty="0" err="1">
                    <a:latin typeface="Times New Roman" panose="02020603050405020304" pitchFamily="18" charset="0"/>
                    <a:cs typeface="Times New Roman" panose="02020603050405020304" pitchFamily="18" charset="0"/>
                  </a:rPr>
                  <a:t>get_operation</a:t>
                </a:r>
                <a:r>
                  <a:rPr lang="en-US" altLang="zh-CN" dirty="0"/>
                  <a:t>(</a:t>
                </a:r>
                <a:r>
                  <a:rPr lang="en-US" altLang="zh-CN" b="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 This returns the operation that computes </a:t>
                </a:r>
                <a:r>
                  <a:rPr lang="en-US" altLang="zh-CN" b="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 represented by the edges coming into </a:t>
                </a:r>
                <a:r>
                  <a:rPr lang="en-US" altLang="zh-CN" b="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 in the computational graph. For example, there may be a Python or C++ class representing the matrix multiplication operation, and the get_operation function. Suppose we have a variable that is created by matrix multiplication,</a:t>
                </a:r>
                <a:r>
                  <a:rPr lang="en-US" altLang="zh-CN" b="1" i="1" dirty="0">
                    <a:latin typeface="Times New Roman" panose="02020603050405020304" pitchFamily="18" charset="0"/>
                    <a:cs typeface="Times New Roman" panose="02020603050405020304" pitchFamily="18" charset="0"/>
                  </a:rPr>
                  <a:t> C = AB </a:t>
                </a:r>
                <a:r>
                  <a:rPr lang="en-US" altLang="zh-CN" dirty="0">
                    <a:latin typeface="Times New Roman" panose="02020603050405020304" pitchFamily="18" charset="0"/>
                    <a:cs typeface="Times New Roman" panose="02020603050405020304" pitchFamily="18" charset="0"/>
                  </a:rPr>
                  <a:t>. Then get_operation(</a:t>
                </a:r>
                <a:r>
                  <a:rPr lang="en-US" altLang="zh-CN" b="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 returns a pointer to an instance of the corresponding C++ class.</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90335832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6.5.6 General Back-Propagation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1082675" indent="-457200">
                  <a:spcBef>
                    <a:spcPts val="0"/>
                  </a:spcBef>
                  <a:buClr>
                    <a:schemeClr val="tx1"/>
                  </a:buClr>
                  <a:buFont typeface="Arial" panose="020B0604020202020204" pitchFamily="34" charset="0"/>
                  <a:buChar char="•"/>
                </a:pPr>
                <a:r>
                  <a:rPr lang="en-US" altLang="zh-CN" sz="2600" dirty="0">
                    <a:latin typeface="Times New Roman" panose="02020603050405020304" pitchFamily="18" charset="0"/>
                    <a:cs typeface="Times New Roman" panose="02020603050405020304" pitchFamily="18" charset="0"/>
                  </a:rPr>
                  <a:t>get_consumers(</a:t>
                </a:r>
                <a:r>
                  <a:rPr lang="en-US" altLang="zh-CN" sz="2600" b="1" dirty="0">
                    <a:latin typeface="Times New Roman" panose="02020603050405020304" pitchFamily="18" charset="0"/>
                    <a:cs typeface="Times New Roman" panose="02020603050405020304" pitchFamily="18" charset="0"/>
                  </a:rPr>
                  <a:t>V, </a:t>
                </a:r>
                <a14:m>
                  <m:oMath xmlns:m="http://schemas.openxmlformats.org/officeDocument/2006/math">
                    <m:r>
                      <a:rPr lang="zh-CN" altLang="en-US" sz="2600" i="1" smtClean="0">
                        <a:latin typeface="Cambria Math" panose="02040503050406030204" pitchFamily="18" charset="0"/>
                      </a:rPr>
                      <m:t>𝒢</m:t>
                    </m:r>
                  </m:oMath>
                </a14:m>
                <a:r>
                  <a:rPr lang="en-US" altLang="zh-CN" sz="2600" dirty="0">
                    <a:latin typeface="Times New Roman" panose="02020603050405020304" pitchFamily="18" charset="0"/>
                    <a:cs typeface="Times New Roman" panose="02020603050405020304" pitchFamily="18" charset="0"/>
                  </a:rPr>
                  <a:t>): This returns the list of variables that are children of  </a:t>
                </a:r>
                <a:r>
                  <a:rPr lang="en-US" altLang="zh-CN" sz="2600" b="1" dirty="0">
                    <a:latin typeface="Times New Roman" panose="02020603050405020304" pitchFamily="18" charset="0"/>
                    <a:cs typeface="Times New Roman" panose="02020603050405020304" pitchFamily="18" charset="0"/>
                  </a:rPr>
                  <a:t>V</a:t>
                </a:r>
                <a:r>
                  <a:rPr lang="en-US" altLang="zh-CN" sz="2600" dirty="0">
                    <a:latin typeface="Times New Roman" panose="02020603050405020304" pitchFamily="18" charset="0"/>
                    <a:cs typeface="Times New Roman" panose="02020603050405020304" pitchFamily="18" charset="0"/>
                  </a:rPr>
                  <a:t> in the computational graph </a:t>
                </a:r>
                <a14:m>
                  <m:oMath xmlns:m="http://schemas.openxmlformats.org/officeDocument/2006/math">
                    <m:r>
                      <a:rPr lang="zh-CN" altLang="en-US" i="1">
                        <a:latin typeface="Cambria Math" panose="02040503050406030204" pitchFamily="18" charset="0"/>
                      </a:rPr>
                      <m:t>𝒢</m:t>
                    </m:r>
                  </m:oMath>
                </a14:m>
                <a:r>
                  <a:rPr lang="en-US" altLang="zh-CN" sz="2600" dirty="0">
                    <a:latin typeface="Times New Roman" panose="02020603050405020304" pitchFamily="18" charset="0"/>
                    <a:cs typeface="Times New Roman" panose="02020603050405020304" pitchFamily="18" charset="0"/>
                  </a:rPr>
                  <a:t>.</a:t>
                </a:r>
              </a:p>
              <a:p>
                <a:pPr marL="1082675" indent="-457200">
                  <a:spcBef>
                    <a:spcPts val="0"/>
                  </a:spcBef>
                  <a:buClr>
                    <a:schemeClr val="tx1"/>
                  </a:buClr>
                  <a:buFont typeface="Arial" panose="020B0604020202020204" pitchFamily="34" charset="0"/>
                  <a:buChar char="•"/>
                </a:pPr>
                <a:r>
                  <a:rPr lang="en-US" altLang="zh-CN" sz="2600" dirty="0">
                    <a:latin typeface="Times New Roman" panose="02020603050405020304" pitchFamily="18" charset="0"/>
                    <a:cs typeface="Times New Roman" panose="02020603050405020304" pitchFamily="18" charset="0"/>
                  </a:rPr>
                  <a:t>get_inputs(</a:t>
                </a:r>
                <a:r>
                  <a:rPr lang="en-US" altLang="zh-CN" sz="2600" b="1" dirty="0">
                    <a:latin typeface="Times New Roman" panose="02020603050405020304" pitchFamily="18" charset="0"/>
                    <a:cs typeface="Times New Roman" panose="02020603050405020304" pitchFamily="18" charset="0"/>
                  </a:rPr>
                  <a:t>V</a:t>
                </a:r>
                <a:r>
                  <a:rPr lang="en-US" altLang="zh-CN" b="1" dirty="0"/>
                  <a:t>, </a:t>
                </a:r>
                <a14:m>
                  <m:oMath xmlns:m="http://schemas.openxmlformats.org/officeDocument/2006/math">
                    <m:r>
                      <a:rPr lang="zh-CN" altLang="en-US" i="1">
                        <a:latin typeface="Cambria Math" panose="02040503050406030204" pitchFamily="18" charset="0"/>
                      </a:rPr>
                      <m:t>𝒢</m:t>
                    </m:r>
                  </m:oMath>
                </a14:m>
                <a:r>
                  <a:rPr lang="en-US" altLang="zh-CN" sz="2600" dirty="0">
                    <a:latin typeface="Times New Roman" panose="02020603050405020304" pitchFamily="18" charset="0"/>
                    <a:cs typeface="Times New Roman" panose="02020603050405020304" pitchFamily="18" charset="0"/>
                  </a:rPr>
                  <a:t>): This returns the list of variables that are parents of  </a:t>
                </a:r>
                <a:r>
                  <a:rPr lang="en-US" altLang="zh-CN" sz="2600" b="1" dirty="0">
                    <a:latin typeface="Times New Roman" panose="02020603050405020304" pitchFamily="18" charset="0"/>
                    <a:cs typeface="Times New Roman" panose="02020603050405020304" pitchFamily="18" charset="0"/>
                  </a:rPr>
                  <a:t>V </a:t>
                </a:r>
                <a:r>
                  <a:rPr lang="en-US" altLang="zh-CN" sz="2600" dirty="0">
                    <a:latin typeface="Times New Roman" panose="02020603050405020304" pitchFamily="18" charset="0"/>
                    <a:cs typeface="Times New Roman" panose="02020603050405020304" pitchFamily="18" charset="0"/>
                  </a:rPr>
                  <a:t>in the computational graph </a:t>
                </a:r>
                <a14:m>
                  <m:oMath xmlns:m="http://schemas.openxmlformats.org/officeDocument/2006/math">
                    <m:r>
                      <a:rPr lang="zh-CN" altLang="en-US" i="1">
                        <a:latin typeface="Cambria Math" panose="02040503050406030204" pitchFamily="18" charset="0"/>
                      </a:rPr>
                      <m:t>𝒢</m:t>
                    </m:r>
                  </m:oMath>
                </a14:m>
                <a:r>
                  <a:rPr lang="en-US" altLang="zh-CN" sz="2600" dirty="0">
                    <a:latin typeface="Times New Roman" panose="02020603050405020304" pitchFamily="18" charset="0"/>
                    <a:cs typeface="Times New Roman" panose="02020603050405020304" pitchFamily="18" charset="0"/>
                  </a:rPr>
                  <a:t>.</a:t>
                </a:r>
              </a:p>
              <a:p>
                <a:pPr marL="96838" indent="528638"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Each operation op is also associated with a bprop operation. This bprop operation can compute a Jacobian-vector product as described by Eq. </a:t>
                </a:r>
                <a:r>
                  <a:rPr lang="en-US" altLang="zh-CN" sz="2600" dirty="0">
                    <a:solidFill>
                      <a:srgbClr val="FF0000"/>
                    </a:solidFill>
                    <a:latin typeface="Times New Roman" panose="02020603050405020304" pitchFamily="18" charset="0"/>
                    <a:cs typeface="Times New Roman" panose="02020603050405020304" pitchFamily="18" charset="0"/>
                  </a:rPr>
                  <a:t>6.47</a:t>
                </a:r>
                <a:r>
                  <a:rPr lang="en-US" altLang="zh-CN" sz="2600" dirty="0">
                    <a:latin typeface="Times New Roman" panose="02020603050405020304" pitchFamily="18" charset="0"/>
                    <a:cs typeface="Times New Roman" panose="02020603050405020304" pitchFamily="18" charset="0"/>
                  </a:rPr>
                  <a:t>. This is how the back-propagation algorithm is able to achieve great generality.</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Each operation is responsible for knowing how to back-propagate through the edges in   the graph that it participates in. For example, we might use a matrix multiplication</a:t>
                </a:r>
              </a:p>
              <a:p>
                <a:pPr marL="96838"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operation to create a variable </a:t>
                </a:r>
                <a:r>
                  <a:rPr lang="en-US" altLang="zh-CN" sz="2600" b="1" i="1" dirty="0">
                    <a:latin typeface="Times New Roman" panose="02020603050405020304" pitchFamily="18" charset="0"/>
                    <a:cs typeface="Times New Roman" panose="02020603050405020304" pitchFamily="18" charset="0"/>
                  </a:rPr>
                  <a:t>C = AB</a:t>
                </a:r>
                <a:r>
                  <a:rPr lang="en-US" altLang="zh-CN" sz="2600" dirty="0">
                    <a:latin typeface="Times New Roman" panose="02020603050405020304" pitchFamily="18" charset="0"/>
                    <a:cs typeface="Times New Roman" panose="02020603050405020304" pitchFamily="18" charset="0"/>
                  </a:rPr>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7"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33965799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6.5.6 General Back-Propagation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96838">
                  <a:spcBef>
                    <a:spcPts val="0"/>
                  </a:spcBef>
                  <a:buClr>
                    <a:srgbClr val="FF0000"/>
                  </a:buClr>
                </a:pPr>
                <a:r>
                  <a:rPr lang="en-US" altLang="zh-CN" dirty="0"/>
                  <a:t>Suppose that the gradient of a scalar  </a:t>
                </a:r>
                <a:r>
                  <a:rPr lang="en-US" altLang="zh-CN" sz="2600" dirty="0">
                    <a:latin typeface="Times New Roman" panose="02020603050405020304" pitchFamily="18" charset="0"/>
                    <a:cs typeface="Times New Roman" panose="02020603050405020304" pitchFamily="18" charset="0"/>
                  </a:rPr>
                  <a:t>z with respect to </a:t>
                </a:r>
                <a:r>
                  <a:rPr lang="en-US" altLang="zh-CN" sz="2600" b="1" i="1" dirty="0">
                    <a:latin typeface="Times New Roman" panose="02020603050405020304" pitchFamily="18" charset="0"/>
                    <a:cs typeface="Times New Roman" panose="02020603050405020304" pitchFamily="18" charset="0"/>
                  </a:rPr>
                  <a:t>C</a:t>
                </a:r>
                <a:r>
                  <a:rPr lang="en-US" altLang="zh-CN" sz="2600" dirty="0">
                    <a:latin typeface="Times New Roman" panose="02020603050405020304" pitchFamily="18" charset="0"/>
                    <a:cs typeface="Times New Roman" panose="02020603050405020304" pitchFamily="18" charset="0"/>
                  </a:rPr>
                  <a:t> is given by </a:t>
                </a:r>
                <a:r>
                  <a:rPr lang="en-US" altLang="zh-CN" sz="2600" b="1" i="1" dirty="0">
                    <a:latin typeface="Times New Roman" panose="02020603050405020304" pitchFamily="18" charset="0"/>
                    <a:cs typeface="Times New Roman" panose="02020603050405020304" pitchFamily="18" charset="0"/>
                  </a:rPr>
                  <a:t>G</a:t>
                </a:r>
                <a:r>
                  <a:rPr lang="en-US" altLang="zh-CN" sz="2600" dirty="0">
                    <a:latin typeface="Times New Roman" panose="02020603050405020304" pitchFamily="18" charset="0"/>
                    <a:cs typeface="Times New Roman" panose="02020603050405020304" pitchFamily="18" charset="0"/>
                  </a:rPr>
                  <a:t>. The matrix multiplication operation is responsible for defining two back-propagation rules, one for each of its input arguments. If we call the bprop method to request the gradient with respect to </a:t>
                </a:r>
                <a:r>
                  <a:rPr lang="en-US" altLang="zh-CN" sz="2600" b="1" i="1" dirty="0">
                    <a:latin typeface="Times New Roman" panose="02020603050405020304" pitchFamily="18" charset="0"/>
                    <a:cs typeface="Times New Roman" panose="02020603050405020304" pitchFamily="18" charset="0"/>
                  </a:rPr>
                  <a:t>A</a:t>
                </a:r>
                <a:r>
                  <a:rPr lang="en-US" altLang="zh-CN" sz="2600" dirty="0">
                    <a:latin typeface="Times New Roman" panose="02020603050405020304" pitchFamily="18" charset="0"/>
                    <a:cs typeface="Times New Roman" panose="02020603050405020304" pitchFamily="18" charset="0"/>
                  </a:rPr>
                  <a:t> given that the gradient on the output is </a:t>
                </a:r>
                <a:r>
                  <a:rPr lang="en-US" altLang="zh-CN" sz="2600" b="1" i="1" dirty="0">
                    <a:latin typeface="Times New Roman" panose="02020603050405020304" pitchFamily="18" charset="0"/>
                    <a:cs typeface="Times New Roman" panose="02020603050405020304" pitchFamily="18" charset="0"/>
                  </a:rPr>
                  <a:t>G</a:t>
                </a:r>
                <a:r>
                  <a:rPr lang="en-US" altLang="zh-CN" sz="2600" dirty="0">
                    <a:latin typeface="Times New Roman" panose="02020603050405020304" pitchFamily="18" charset="0"/>
                    <a:cs typeface="Times New Roman" panose="02020603050405020304" pitchFamily="18" charset="0"/>
                  </a:rPr>
                  <a:t>, then the bprop method of the matrix multiplication operation must state that the gradient with respect to </a:t>
                </a:r>
                <a:r>
                  <a:rPr lang="en-US" altLang="zh-CN" sz="2600" b="1" i="1" dirty="0">
                    <a:latin typeface="Times New Roman" panose="02020603050405020304" pitchFamily="18" charset="0"/>
                    <a:cs typeface="Times New Roman" panose="02020603050405020304" pitchFamily="18" charset="0"/>
                  </a:rPr>
                  <a:t>A</a:t>
                </a:r>
                <a:r>
                  <a:rPr lang="en-US" altLang="zh-CN" sz="2600" dirty="0">
                    <a:latin typeface="Times New Roman" panose="02020603050405020304" pitchFamily="18" charset="0"/>
                    <a:cs typeface="Times New Roman" panose="02020603050405020304" pitchFamily="18" charset="0"/>
                  </a:rPr>
                  <a:t> is given by </a:t>
                </a:r>
                <a14:m>
                  <m:oMath xmlns:m="http://schemas.openxmlformats.org/officeDocument/2006/math">
                    <m:sSup>
                      <m:sSupPr>
                        <m:ctrlPr>
                          <a:rPr lang="en-US" altLang="zh-CN" sz="2600" b="1" i="1" smtClean="0">
                            <a:latin typeface="Cambria Math" panose="02040503050406030204" pitchFamily="18" charset="0"/>
                            <a:cs typeface="Times New Roman" panose="02020603050405020304" pitchFamily="18" charset="0"/>
                          </a:rPr>
                        </m:ctrlPr>
                      </m:sSupPr>
                      <m:e>
                        <m:r>
                          <a:rPr lang="en-US" altLang="zh-CN" sz="2600" b="1" i="1">
                            <a:latin typeface="Cambria Math" panose="02040503050406030204" pitchFamily="18" charset="0"/>
                            <a:cs typeface="Times New Roman" panose="02020603050405020304" pitchFamily="18" charset="0"/>
                          </a:rPr>
                          <m:t>𝑮𝑩</m:t>
                        </m:r>
                      </m:e>
                      <m:sup>
                        <m:r>
                          <a:rPr lang="en-US" altLang="zh-CN" sz="2600" b="1" i="1" smtClean="0">
                            <a:latin typeface="Cambria Math" panose="02040503050406030204" pitchFamily="18" charset="0"/>
                            <a:cs typeface="Times New Roman" panose="02020603050405020304" pitchFamily="18" charset="0"/>
                          </a:rPr>
                          <m:t>𝑻</m:t>
                        </m:r>
                      </m:sup>
                    </m:sSup>
                  </m:oMath>
                </a14:m>
                <a:r>
                  <a:rPr lang="en-US" altLang="zh-CN" sz="2600" dirty="0">
                    <a:latin typeface="Times New Roman" panose="02020603050405020304" pitchFamily="18" charset="0"/>
                    <a:cs typeface="Times New Roman" panose="02020603050405020304" pitchFamily="18" charset="0"/>
                  </a:rPr>
                  <a:t>. Likewise, if we call the bprop method to request the gradient with respect to </a:t>
                </a:r>
                <a:r>
                  <a:rPr lang="en-US" altLang="zh-CN" sz="2600" b="1" i="1" dirty="0">
                    <a:latin typeface="Times New Roman" panose="02020603050405020304" pitchFamily="18" charset="0"/>
                    <a:cs typeface="Times New Roman" panose="02020603050405020304" pitchFamily="18" charset="0"/>
                  </a:rPr>
                  <a:t>B</a:t>
                </a:r>
                <a:r>
                  <a:rPr lang="en-US" altLang="zh-CN" sz="2600" dirty="0">
                    <a:latin typeface="Times New Roman" panose="02020603050405020304" pitchFamily="18" charset="0"/>
                    <a:cs typeface="Times New Roman" panose="02020603050405020304" pitchFamily="18" charset="0"/>
                  </a:rPr>
                  <a:t>, then the matrix operation is responsible for implementing the bprop method and specifying that the desired gradient is given by </a:t>
                </a:r>
                <a14:m>
                  <m:oMath xmlns:m="http://schemas.openxmlformats.org/officeDocument/2006/math">
                    <m:sSup>
                      <m:sSupPr>
                        <m:ctrlPr>
                          <a:rPr lang="en-US" altLang="zh-CN" sz="2600" b="1" i="1" dirty="0" smtClean="0">
                            <a:latin typeface="Cambria Math" panose="02040503050406030204" pitchFamily="18" charset="0"/>
                            <a:cs typeface="Times New Roman" panose="02020603050405020304" pitchFamily="18" charset="0"/>
                          </a:rPr>
                        </m:ctrlPr>
                      </m:sSupPr>
                      <m:e>
                        <m:r>
                          <a:rPr lang="en-US" altLang="zh-CN" sz="2600" b="1" i="1" dirty="0" smtClean="0">
                            <a:latin typeface="Cambria Math" panose="02040503050406030204" pitchFamily="18" charset="0"/>
                            <a:cs typeface="Times New Roman" panose="02020603050405020304" pitchFamily="18" charset="0"/>
                          </a:rPr>
                          <m:t>𝑨</m:t>
                        </m:r>
                      </m:e>
                      <m:sup>
                        <m:r>
                          <a:rPr lang="en-US" altLang="zh-CN" sz="2600" b="1" i="1" dirty="0" smtClean="0">
                            <a:latin typeface="Cambria Math" panose="02040503050406030204" pitchFamily="18" charset="0"/>
                            <a:cs typeface="Times New Roman" panose="02020603050405020304" pitchFamily="18" charset="0"/>
                          </a:rPr>
                          <m:t>𝑻</m:t>
                        </m:r>
                      </m:sup>
                    </m:sSup>
                    <m:r>
                      <a:rPr lang="en-US" altLang="zh-CN" sz="2600" b="1" i="1" dirty="0" smtClean="0">
                        <a:latin typeface="Cambria Math" panose="02040503050406030204" pitchFamily="18" charset="0"/>
                        <a:cs typeface="Times New Roman" panose="02020603050405020304" pitchFamily="18" charset="0"/>
                      </a:rPr>
                      <m:t>𝑮</m:t>
                    </m:r>
                  </m:oMath>
                </a14:m>
                <a:r>
                  <a:rPr lang="en-US" altLang="zh-CN" sz="2600" dirty="0">
                    <a:latin typeface="Times New Roman" panose="02020603050405020304" pitchFamily="18" charset="0"/>
                    <a:cs typeface="Times New Roman" panose="02020603050405020304" pitchFamily="18" charset="0"/>
                  </a:rPr>
                  <a:t>. The back-propagation algorithm itself does not need to know any differentiation rules. It only needs to call each operation’s bprop rules with the right arguments.</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7" r="-962" b="-831"/>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352076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6.5.6 General Back-Propagation</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Formally, op.bprop(inputs, </a:t>
            </a:r>
            <a:r>
              <a:rPr lang="en-US" altLang="zh-CN" sz="2600" b="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a:t>
            </a:r>
            <a:r>
              <a:rPr lang="en-US" altLang="zh-CN" sz="2600" b="1" dirty="0">
                <a:latin typeface="Times New Roman" panose="02020603050405020304" pitchFamily="18" charset="0"/>
                <a:cs typeface="Times New Roman" panose="02020603050405020304" pitchFamily="18" charset="0"/>
              </a:rPr>
              <a:t>G</a:t>
            </a:r>
            <a:r>
              <a:rPr lang="en-US" altLang="zh-CN" sz="2600" dirty="0">
                <a:latin typeface="Times New Roman" panose="02020603050405020304" pitchFamily="18" charset="0"/>
                <a:cs typeface="Times New Roman" panose="02020603050405020304" pitchFamily="18" charset="0"/>
              </a:rPr>
              <a:t>) must return</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which is just an implementation of the chain rule as expressed in Eq. </a:t>
            </a:r>
            <a:r>
              <a:rPr lang="en-US" altLang="zh-CN" sz="2600" dirty="0">
                <a:solidFill>
                  <a:srgbClr val="FF0000"/>
                </a:solidFill>
                <a:latin typeface="Times New Roman" panose="02020603050405020304" pitchFamily="18" charset="0"/>
                <a:cs typeface="Times New Roman" panose="02020603050405020304" pitchFamily="18" charset="0"/>
              </a:rPr>
              <a:t>6.47</a:t>
            </a:r>
            <a:r>
              <a:rPr lang="en-US" altLang="zh-CN" sz="2600" dirty="0">
                <a:latin typeface="Times New Roman" panose="02020603050405020304" pitchFamily="18" charset="0"/>
                <a:cs typeface="Times New Roman" panose="02020603050405020304" pitchFamily="18" charset="0"/>
              </a:rPr>
              <a:t>. Here, inputs is a list of inputs that are supplied to the operation, op.f is the mathematical function that the operation implements, </a:t>
            </a:r>
            <a:r>
              <a:rPr lang="en-US" altLang="zh-CN" sz="2600" b="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is the input whose gradient we wish to compute, and </a:t>
            </a:r>
            <a:r>
              <a:rPr lang="en-US" altLang="zh-CN" sz="2600" b="1" dirty="0">
                <a:latin typeface="Times New Roman" panose="02020603050405020304" pitchFamily="18" charset="0"/>
                <a:cs typeface="Times New Roman" panose="02020603050405020304" pitchFamily="18" charset="0"/>
              </a:rPr>
              <a:t>G</a:t>
            </a:r>
            <a:r>
              <a:rPr lang="en-US" altLang="zh-CN" sz="2600" dirty="0">
                <a:latin typeface="Times New Roman" panose="02020603050405020304" pitchFamily="18" charset="0"/>
                <a:cs typeface="Times New Roman" panose="02020603050405020304" pitchFamily="18" charset="0"/>
              </a:rPr>
              <a:t> is the gradient on the output of the operation.</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6" name="图片 5">
            <a:extLst>
              <a:ext uri="{FF2B5EF4-FFF2-40B4-BE49-F238E27FC236}">
                <a16:creationId xmlns:a16="http://schemas.microsoft.com/office/drawing/2014/main" id="{80C56370-09AA-488C-BD1E-579A041E0BA4}"/>
              </a:ext>
            </a:extLst>
          </p:cNvPr>
          <p:cNvPicPr>
            <a:picLocks noChangeAspect="1"/>
          </p:cNvPicPr>
          <p:nvPr/>
        </p:nvPicPr>
        <p:blipFill>
          <a:blip r:embed="rId3"/>
          <a:stretch>
            <a:fillRect/>
          </a:stretch>
        </p:blipFill>
        <p:spPr>
          <a:xfrm>
            <a:off x="2133600" y="1939203"/>
            <a:ext cx="7915373" cy="1067233"/>
          </a:xfrm>
          <a:prstGeom prst="rect">
            <a:avLst/>
          </a:prstGeom>
        </p:spPr>
      </p:pic>
    </p:spTree>
    <p:extLst>
      <p:ext uri="{BB962C8B-B14F-4D97-AF65-F5344CB8AC3E}">
        <p14:creationId xmlns:p14="http://schemas.microsoft.com/office/powerpoint/2010/main" val="304066696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6.5.6 General Back-Propagation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op.bprop method should always pretend that all of its inputs are distinct from each other, even if they are not. For example, if the </a:t>
                </a:r>
                <a:r>
                  <a:rPr lang="en-US" altLang="zh-CN" sz="2600" dirty="0" err="1">
                    <a:latin typeface="Times New Roman" panose="02020603050405020304" pitchFamily="18" charset="0"/>
                    <a:cs typeface="Times New Roman" panose="02020603050405020304" pitchFamily="18" charset="0"/>
                  </a:rPr>
                  <a:t>mul</a:t>
                </a:r>
                <a:r>
                  <a:rPr lang="en-US" altLang="zh-CN" sz="2600" dirty="0">
                    <a:latin typeface="Times New Roman" panose="02020603050405020304" pitchFamily="18" charset="0"/>
                    <a:cs typeface="Times New Roman" panose="02020603050405020304" pitchFamily="18" charset="0"/>
                  </a:rPr>
                  <a:t> operator is passed two copies of </a:t>
                </a:r>
                <a14:m>
                  <m:oMath xmlns:m="http://schemas.openxmlformats.org/officeDocument/2006/math">
                    <m:r>
                      <a:rPr lang="en-US" altLang="zh-CN" sz="2600" b="0" i="1" dirty="0" smtClean="0">
                        <a:latin typeface="Cambria Math" panose="02040503050406030204" pitchFamily="18" charset="0"/>
                        <a:cs typeface="Times New Roman" panose="02020603050405020304" pitchFamily="18" charset="0"/>
                      </a:rPr>
                      <m:t>𝑥</m:t>
                    </m:r>
                  </m:oMath>
                </a14:m>
                <a:r>
                  <a:rPr lang="en-US" altLang="zh-CN" sz="2600" dirty="0">
                    <a:latin typeface="Times New Roman" panose="02020603050405020304" pitchFamily="18" charset="0"/>
                    <a:cs typeface="Times New Roman" panose="02020603050405020304" pitchFamily="18" charset="0"/>
                  </a:rPr>
                  <a:t> to compute </a:t>
                </a:r>
                <a14:m>
                  <m:oMath xmlns:m="http://schemas.openxmlformats.org/officeDocument/2006/math">
                    <m:sSup>
                      <m:sSupPr>
                        <m:ctrlPr>
                          <a:rPr lang="en-US" altLang="zh-CN" sz="2600" i="1" dirty="0" smtClean="0">
                            <a:latin typeface="Cambria Math" panose="02040503050406030204" pitchFamily="18" charset="0"/>
                            <a:cs typeface="Times New Roman" panose="02020603050405020304" pitchFamily="18" charset="0"/>
                          </a:rPr>
                        </m:ctrlPr>
                      </m:sSupPr>
                      <m:e>
                        <m:r>
                          <a:rPr lang="en-US" altLang="zh-CN" sz="2600" i="1" dirty="0">
                            <a:latin typeface="Cambria Math" panose="02040503050406030204" pitchFamily="18" charset="0"/>
                            <a:cs typeface="Times New Roman" panose="02020603050405020304" pitchFamily="18" charset="0"/>
                          </a:rPr>
                          <m:t>𝑥</m:t>
                        </m:r>
                      </m:e>
                      <m:sup>
                        <m:r>
                          <a:rPr lang="en-US" altLang="zh-CN" sz="2600" i="1" dirty="0">
                            <a:latin typeface="Cambria Math" panose="02040503050406030204" pitchFamily="18" charset="0"/>
                            <a:cs typeface="Times New Roman" panose="02020603050405020304" pitchFamily="18" charset="0"/>
                          </a:rPr>
                          <m:t>2</m:t>
                        </m:r>
                      </m:sup>
                    </m:sSup>
                  </m:oMath>
                </a14:m>
                <a:r>
                  <a:rPr lang="en-US" altLang="zh-CN" sz="2600" dirty="0">
                    <a:latin typeface="Times New Roman" panose="02020603050405020304" pitchFamily="18" charset="0"/>
                    <a:cs typeface="Times New Roman" panose="02020603050405020304" pitchFamily="18" charset="0"/>
                  </a:rPr>
                  <a:t>, the op.bprop method should still return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𝑥</m:t>
                    </m:r>
                  </m:oMath>
                </a14:m>
                <a:r>
                  <a:rPr lang="en-US" altLang="zh-CN" sz="2600" dirty="0">
                    <a:latin typeface="Times New Roman" panose="02020603050405020304" pitchFamily="18" charset="0"/>
                    <a:cs typeface="Times New Roman" panose="02020603050405020304" pitchFamily="18" charset="0"/>
                  </a:rPr>
                  <a:t> as the derivative with respect to both inputs. The back-propagation algorithm will later add both of these arguments together to obtain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2</m:t>
                    </m:r>
                    <m:r>
                      <a:rPr lang="en-US" altLang="zh-CN" sz="2600" i="1" dirty="0" smtClean="0">
                        <a:latin typeface="Cambria Math" panose="02040503050406030204" pitchFamily="18" charset="0"/>
                        <a:cs typeface="Times New Roman" panose="02020603050405020304" pitchFamily="18" charset="0"/>
                      </a:rPr>
                      <m:t>𝑥</m:t>
                    </m:r>
                  </m:oMath>
                </a14:m>
                <a:r>
                  <a:rPr lang="en-US" altLang="zh-CN" sz="2600" dirty="0">
                    <a:latin typeface="Times New Roman" panose="02020603050405020304" pitchFamily="18" charset="0"/>
                    <a:cs typeface="Times New Roman" panose="02020603050405020304" pitchFamily="18" charset="0"/>
                  </a:rPr>
                  <a:t>, which is the correct total derivative on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𝑥</m:t>
                    </m:r>
                  </m:oMath>
                </a14:m>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Software implementations of back-propagation usually provide both the operations and their bprop methods, so that users of deep learning software libraries are able to back-propagate through graphs built using common operations like matrix multiplication, exponents, logarithms, and so on.</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863662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D06F266C-A3D5-4816-85C4-6A8E9FA3517B}"/>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 Deep Feedforward Networks</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457200" lvl="2" indent="0" algn="just">
                  <a:lnSpc>
                    <a:spcPct val="120000"/>
                  </a:lnSpc>
                  <a:spcBef>
                    <a:spcPts val="0"/>
                  </a:spcBef>
                  <a:buNone/>
                </a:pPr>
                <a:r>
                  <a:rPr lang="en-US" altLang="zh-CN" sz="2600" dirty="0">
                    <a:latin typeface="Times New Roman" panose="02020603050405020304" pitchFamily="18" charset="0"/>
                    <a:cs typeface="Times New Roman" panose="02020603050405020304" pitchFamily="18" charset="0"/>
                  </a:rPr>
                  <a:t>This approach can also capture the benefit of the second approach. Human practitioners can encode their knowledge to help generalization by designing families </a:t>
                </a:r>
                <a14:m>
                  <m:oMath xmlns:m="http://schemas.openxmlformats.org/officeDocument/2006/math">
                    <m:r>
                      <a:rPr lang="en-US" altLang="zh-CN" sz="26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600" b="1" i="1">
                        <a:latin typeface="Cambria Math" panose="02040503050406030204" pitchFamily="18" charset="0"/>
                        <a:ea typeface="Cambria Math" panose="02040503050406030204" pitchFamily="18" charset="0"/>
                        <a:cs typeface="Times New Roman" panose="02020603050405020304" pitchFamily="18" charset="0"/>
                      </a:rPr>
                      <m:t>𝒙</m:t>
                    </m:r>
                    <m:r>
                      <a:rPr lang="en-US" altLang="zh-CN" sz="2600" b="1"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600" b="1" i="1">
                        <a:latin typeface="Cambria Math" panose="02040503050406030204" pitchFamily="18" charset="0"/>
                        <a:ea typeface="Cambria Math" panose="02040503050406030204" pitchFamily="18" charset="0"/>
                      </a:rPr>
                      <m:t>𝜽</m:t>
                    </m:r>
                    <m:r>
                      <a:rPr lang="en-US" altLang="zh-CN" sz="2600"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that they expect will perform well. The advantage is that the human designer only needs to find the right general function family rather than finding precisely the right function.</a:t>
                </a:r>
                <a:endParaRPr lang="en-US" altLang="zh-CN" sz="2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3"/>
                <a:stretch>
                  <a:fillRect t="-238" r="-962"/>
                </a:stretch>
              </a:blipFill>
            </p:spPr>
            <p:txBody>
              <a:bodyPr/>
              <a:lstStyle/>
              <a:p>
                <a:r>
                  <a:rPr lang="zh-CN" altLang="en-US">
                    <a:noFill/>
                  </a:rPr>
                  <a:t> </a:t>
                </a:r>
              </a:p>
            </p:txBody>
          </p:sp>
        </mc:Fallback>
      </mc:AlternateContent>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6.5.6 General Back-Propagation</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lnSpcReduction="10000"/>
          </a:bodyPr>
          <a:lstStyle/>
          <a:p>
            <a:pPr>
              <a:spcBef>
                <a:spcPts val="0"/>
              </a:spcBef>
              <a:buClr>
                <a:srgbClr val="FF0000"/>
              </a:buClr>
            </a:pPr>
            <a:r>
              <a:rPr lang="en-US" altLang="zh-CN" dirty="0"/>
              <a:t>Software engineers who </a:t>
            </a:r>
            <a:r>
              <a:rPr lang="en-US" altLang="zh-CN" sz="2600" dirty="0">
                <a:latin typeface="Times New Roman" panose="02020603050405020304" pitchFamily="18" charset="0"/>
                <a:cs typeface="Times New Roman" panose="02020603050405020304" pitchFamily="18" charset="0"/>
              </a:rPr>
              <a:t>build a new implementation of back-propagation or advanced users who need to add their own operation to an existing library must usually derive the op.bprop method for any new operations manually.</a:t>
            </a:r>
          </a:p>
          <a:p>
            <a:pPr marL="0" indent="0" algn="just">
              <a:lnSpc>
                <a:spcPct val="125000"/>
              </a:lnSpc>
              <a:spcBef>
                <a:spcPts val="0"/>
              </a:spcBef>
              <a:buClr>
                <a:srgbClr val="FF0000"/>
              </a:buClr>
              <a:buNone/>
            </a:pPr>
            <a:r>
              <a:rPr lang="zh-CN" altLang="en-US" dirty="0"/>
              <a:t>　　</a:t>
            </a:r>
            <a:r>
              <a:rPr lang="en-US" altLang="zh-CN" sz="2600" dirty="0">
                <a:latin typeface="Times New Roman" panose="02020603050405020304" pitchFamily="18" charset="0"/>
                <a:cs typeface="Times New Roman" panose="02020603050405020304" pitchFamily="18" charset="0"/>
              </a:rPr>
              <a:t>The back-propagation algorithm is formally described in Algorithm </a:t>
            </a:r>
            <a:r>
              <a:rPr lang="en-US" altLang="zh-CN" sz="2600" dirty="0">
                <a:solidFill>
                  <a:srgbClr val="FF0000"/>
                </a:solidFill>
                <a:latin typeface="Times New Roman" panose="02020603050405020304" pitchFamily="18" charset="0"/>
                <a:cs typeface="Times New Roman" panose="02020603050405020304" pitchFamily="18" charset="0"/>
              </a:rPr>
              <a:t>6.5</a:t>
            </a:r>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 Sec. </a:t>
            </a:r>
            <a:r>
              <a:rPr lang="en-US" altLang="zh-CN" sz="2600" dirty="0">
                <a:solidFill>
                  <a:srgbClr val="FF0000"/>
                </a:solidFill>
                <a:latin typeface="Times New Roman" panose="02020603050405020304" pitchFamily="18" charset="0"/>
                <a:cs typeface="Times New Roman" panose="02020603050405020304" pitchFamily="18" charset="0"/>
              </a:rPr>
              <a:t>6.5.2</a:t>
            </a:r>
            <a:r>
              <a:rPr lang="en-US" altLang="zh-CN" sz="2600" dirty="0">
                <a:latin typeface="Times New Roman" panose="02020603050405020304" pitchFamily="18" charset="0"/>
                <a:cs typeface="Times New Roman" panose="02020603050405020304" pitchFamily="18" charset="0"/>
              </a:rPr>
              <a:t>, we motivated back-propagation as a strategy for avoiding computing the same subexpression in the chain rule multiple times. The naive algorithm could have exponential runtime due to these repeated subexpressions. Now that we have specified the back-propagation algorithm, we can understand its computational cost. If we assume that each operation evaluation has roughly the</a:t>
            </a:r>
          </a:p>
          <a:p>
            <a:pPr>
              <a:spcBef>
                <a:spcPts val="0"/>
              </a:spcBef>
              <a:buClr>
                <a:srgbClr val="FF0000"/>
              </a:buClr>
            </a:pPr>
            <a:r>
              <a:rPr lang="en-US" altLang="zh-CN" sz="2600" dirty="0">
                <a:latin typeface="Times New Roman" panose="02020603050405020304" pitchFamily="18" charset="0"/>
                <a:cs typeface="Times New Roman" panose="02020603050405020304" pitchFamily="18" charset="0"/>
              </a:rPr>
              <a:t>same cost, then we may analyze the computational cost in </a:t>
            </a:r>
            <a:r>
              <a:rPr lang="en-US" altLang="zh-CN" dirty="0"/>
              <a:t>terms of the number of operations executed.</a:t>
            </a: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36603584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6.5.6 General Back-Propagation</a:t>
            </a:r>
            <a:endParaRPr lang="zh-CN" altLang="en-US" sz="3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7" name="图片 6">
            <a:extLst>
              <a:ext uri="{FF2B5EF4-FFF2-40B4-BE49-F238E27FC236}">
                <a16:creationId xmlns:a16="http://schemas.microsoft.com/office/drawing/2014/main" id="{D8F71995-BC44-4B7A-AD51-6B4553956BAF}"/>
              </a:ext>
            </a:extLst>
          </p:cNvPr>
          <p:cNvPicPr>
            <a:picLocks noChangeAspect="1"/>
          </p:cNvPicPr>
          <p:nvPr/>
        </p:nvPicPr>
        <p:blipFill>
          <a:blip r:embed="rId3"/>
          <a:stretch>
            <a:fillRect/>
          </a:stretch>
        </p:blipFill>
        <p:spPr>
          <a:xfrm>
            <a:off x="742161" y="862885"/>
            <a:ext cx="9806155" cy="5465726"/>
          </a:xfrm>
          <a:prstGeom prst="rect">
            <a:avLst/>
          </a:prstGeom>
        </p:spPr>
      </p:pic>
    </p:spTree>
    <p:extLst>
      <p:ext uri="{BB962C8B-B14F-4D97-AF65-F5344CB8AC3E}">
        <p14:creationId xmlns:p14="http://schemas.microsoft.com/office/powerpoint/2010/main" val="268364543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6.5.6 General Back-Propagation</a:t>
            </a:r>
            <a:endParaRPr lang="zh-CN" altLang="en-US" sz="3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6" name="图片 5">
            <a:extLst>
              <a:ext uri="{FF2B5EF4-FFF2-40B4-BE49-F238E27FC236}">
                <a16:creationId xmlns:a16="http://schemas.microsoft.com/office/drawing/2014/main" id="{54A23315-1B75-4A88-AC61-0729C58F5779}"/>
              </a:ext>
            </a:extLst>
          </p:cNvPr>
          <p:cNvPicPr>
            <a:picLocks noChangeAspect="1"/>
          </p:cNvPicPr>
          <p:nvPr/>
        </p:nvPicPr>
        <p:blipFill>
          <a:blip r:embed="rId3"/>
          <a:stretch>
            <a:fillRect/>
          </a:stretch>
        </p:blipFill>
        <p:spPr>
          <a:xfrm>
            <a:off x="1763801" y="862885"/>
            <a:ext cx="7762875" cy="5734050"/>
          </a:xfrm>
          <a:prstGeom prst="rect">
            <a:avLst/>
          </a:prstGeom>
        </p:spPr>
      </p:pic>
    </p:spTree>
    <p:extLst>
      <p:ext uri="{BB962C8B-B14F-4D97-AF65-F5344CB8AC3E}">
        <p14:creationId xmlns:p14="http://schemas.microsoft.com/office/powerpoint/2010/main" val="35353486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6.5.6 General Back-Propagation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Keep in mind here that we refer to an operation as the fundamental unit of our computational graph, which might actually consist of very many arithmetic operations (for example, we might have a graph that treats matrix multiplication as a single operation). Computing a gradient in a graph with n nodes will never execute more than O(</a:t>
                </a:r>
                <a14:m>
                  <m:oMath xmlns:m="http://schemas.openxmlformats.org/officeDocument/2006/math">
                    <m:sSup>
                      <m:sSupPr>
                        <m:ctrlPr>
                          <a:rPr lang="en-US" altLang="zh-CN" sz="2600" i="1" dirty="0" smtClean="0">
                            <a:latin typeface="Cambria Math" panose="02040503050406030204" pitchFamily="18" charset="0"/>
                            <a:cs typeface="Times New Roman" panose="02020603050405020304" pitchFamily="18" charset="0"/>
                          </a:rPr>
                        </m:ctrlPr>
                      </m:sSupPr>
                      <m:e>
                        <m:r>
                          <a:rPr lang="en-US" altLang="zh-CN" sz="2600" i="1" dirty="0">
                            <a:latin typeface="Cambria Math" panose="02040503050406030204" pitchFamily="18" charset="0"/>
                            <a:cs typeface="Times New Roman" panose="02020603050405020304" pitchFamily="18" charset="0"/>
                          </a:rPr>
                          <m:t>𝑛</m:t>
                        </m:r>
                      </m:e>
                      <m:sup>
                        <m:r>
                          <a:rPr lang="en-US" altLang="zh-CN" sz="2600" i="1" dirty="0">
                            <a:latin typeface="Cambria Math" panose="02040503050406030204" pitchFamily="18" charset="0"/>
                            <a:cs typeface="Times New Roman" panose="02020603050405020304" pitchFamily="18" charset="0"/>
                          </a:rPr>
                          <m:t>2</m:t>
                        </m:r>
                      </m:sup>
                    </m:sSup>
                  </m:oMath>
                </a14:m>
                <a:r>
                  <a:rPr lang="en-US" altLang="zh-CN" sz="2600" dirty="0">
                    <a:latin typeface="Times New Roman" panose="02020603050405020304" pitchFamily="18" charset="0"/>
                    <a:cs typeface="Times New Roman" panose="02020603050405020304" pitchFamily="18" charset="0"/>
                  </a:rPr>
                  <a:t>) operations or store the output of more than O(</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i="1" dirty="0">
                            <a:latin typeface="Cambria Math" panose="02040503050406030204" pitchFamily="18" charset="0"/>
                            <a:cs typeface="Times New Roman" panose="02020603050405020304" pitchFamily="18" charset="0"/>
                          </a:rPr>
                          <m:t>𝑛</m:t>
                        </m:r>
                      </m:e>
                      <m:sup>
                        <m:r>
                          <a:rPr lang="en-US" altLang="zh-CN" sz="2600" i="1" dirty="0">
                            <a:latin typeface="Cambria Math" panose="02040503050406030204" pitchFamily="18" charset="0"/>
                            <a:cs typeface="Times New Roman" panose="02020603050405020304" pitchFamily="18" charset="0"/>
                          </a:rPr>
                          <m:t>2</m:t>
                        </m:r>
                      </m:sup>
                    </m:sSup>
                  </m:oMath>
                </a14:m>
                <a:r>
                  <a:rPr lang="en-US" altLang="zh-CN" sz="2600" dirty="0">
                    <a:latin typeface="Times New Roman" panose="02020603050405020304" pitchFamily="18" charset="0"/>
                    <a:cs typeface="Times New Roman" panose="02020603050405020304" pitchFamily="18" charset="0"/>
                  </a:rPr>
                  <a:t>) operations. Here we are counting operations in the computational graph, not individual operations executed by the underlying hardware, so it is important to remember that the runtime of each operation may be highly variable. For example, multiplying two matrices that each contain millions of entries might correspond to a single operation in the graph.</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85983555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6.5.6 General Back-Propagation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spcBef>
                    <a:spcPts val="0"/>
                  </a:spcBef>
                  <a:buClr>
                    <a:srgbClr val="FF0000"/>
                  </a:buClr>
                </a:pPr>
                <a:r>
                  <a:rPr lang="en-US" altLang="zh-CN" dirty="0"/>
                  <a:t>We can see that computing the gradient requires </a:t>
                </a:r>
                <a:r>
                  <a:rPr lang="en-US" altLang="zh-CN" sz="2600" dirty="0">
                    <a:latin typeface="Times New Roman" panose="02020603050405020304" pitchFamily="18" charset="0"/>
                    <a:cs typeface="Times New Roman" panose="02020603050405020304" pitchFamily="18" charset="0"/>
                  </a:rPr>
                  <a:t>as most O(</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i="1" dirty="0">
                            <a:latin typeface="Cambria Math" panose="02040503050406030204" pitchFamily="18" charset="0"/>
                            <a:cs typeface="Times New Roman" panose="02020603050405020304" pitchFamily="18" charset="0"/>
                          </a:rPr>
                          <m:t>𝑛</m:t>
                        </m:r>
                      </m:e>
                      <m:sup>
                        <m:r>
                          <a:rPr lang="en-US" altLang="zh-CN" sz="2600" i="1" dirty="0">
                            <a:latin typeface="Cambria Math" panose="02040503050406030204" pitchFamily="18" charset="0"/>
                            <a:cs typeface="Times New Roman" panose="02020603050405020304" pitchFamily="18" charset="0"/>
                          </a:rPr>
                          <m:t>2</m:t>
                        </m:r>
                      </m:sup>
                    </m:sSup>
                  </m:oMath>
                </a14:m>
                <a:r>
                  <a:rPr lang="en-US" altLang="zh-CN" sz="2600" dirty="0">
                    <a:latin typeface="Times New Roman" panose="02020603050405020304" pitchFamily="18" charset="0"/>
                    <a:cs typeface="Times New Roman" panose="02020603050405020304" pitchFamily="18" charset="0"/>
                  </a:rPr>
                  <a:t>) operations because the forward propagation stage will at worst execute all n nodes in the original graph (depending on which values we want to compute, we may not need to execute the entire graph). The back-propagation algorithm adds one Jacobian-vector product, which should be expressed with O(1) nodes, per edge in the original graph. Because the computational graph is a directed acyclic graph it has at most O(</a:t>
                </a:r>
                <a14:m>
                  <m:oMath xmlns:m="http://schemas.openxmlformats.org/officeDocument/2006/math">
                    <m:sSup>
                      <m:sSupPr>
                        <m:ctrlPr>
                          <a:rPr lang="en-US" altLang="zh-CN" sz="2600" i="1" dirty="0">
                            <a:latin typeface="Cambria Math" panose="02040503050406030204" pitchFamily="18" charset="0"/>
                            <a:cs typeface="Times New Roman" panose="02020603050405020304" pitchFamily="18" charset="0"/>
                          </a:rPr>
                        </m:ctrlPr>
                      </m:sSupPr>
                      <m:e>
                        <m:r>
                          <a:rPr lang="en-US" altLang="zh-CN" sz="2600" i="1" dirty="0">
                            <a:latin typeface="Cambria Math" panose="02040503050406030204" pitchFamily="18" charset="0"/>
                            <a:cs typeface="Times New Roman" panose="02020603050405020304" pitchFamily="18" charset="0"/>
                          </a:rPr>
                          <m:t>𝑛</m:t>
                        </m:r>
                      </m:e>
                      <m:sup>
                        <m:r>
                          <a:rPr lang="en-US" altLang="zh-CN" sz="2600" i="1" dirty="0">
                            <a:latin typeface="Cambria Math" panose="02040503050406030204" pitchFamily="18" charset="0"/>
                            <a:cs typeface="Times New Roman" panose="02020603050405020304" pitchFamily="18" charset="0"/>
                          </a:rPr>
                          <m:t>2</m:t>
                        </m:r>
                      </m:sup>
                    </m:sSup>
                  </m:oMath>
                </a14:m>
                <a:r>
                  <a:rPr lang="en-US" altLang="zh-CN" sz="2600" dirty="0">
                    <a:latin typeface="Times New Roman" panose="02020603050405020304" pitchFamily="18" charset="0"/>
                    <a:cs typeface="Times New Roman" panose="02020603050405020304" pitchFamily="18" charset="0"/>
                  </a:rPr>
                  <a:t>)  edges. For the kinds of graphs that are commonly used in practice, the situation is even better. Most neural network cost functions are roughly chain-structured, causing back-propagation to have O</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m:t>
                    </m:r>
                    <m:r>
                      <a:rPr lang="en-US" altLang="zh-CN" sz="2600" i="1" dirty="0" smtClean="0">
                        <a:latin typeface="Cambria Math" panose="02040503050406030204" pitchFamily="18" charset="0"/>
                        <a:cs typeface="Times New Roman" panose="02020603050405020304" pitchFamily="18" charset="0"/>
                      </a:rPr>
                      <m:t>𝑛</m:t>
                    </m:r>
                    <m:r>
                      <a:rPr lang="en-US" altLang="zh-CN" sz="2600" i="1" dirty="0"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cost. This is far better than the naive approach, which might need to execute exponentially many nodes.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81297476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6.5.6 General Back-Propagation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a:bodyPr>
              <a:lstStyle/>
              <a:p>
                <a:pPr>
                  <a:spcBef>
                    <a:spcPts val="0"/>
                  </a:spcBef>
                  <a:buClr>
                    <a:srgbClr val="FF0000"/>
                  </a:buClr>
                </a:pPr>
                <a:r>
                  <a:rPr lang="en-US" altLang="zh-CN" dirty="0"/>
                  <a:t>This potentially exponential cost can be seen by expanding and rewriting </a:t>
                </a:r>
                <a:r>
                  <a:rPr lang="en-US" altLang="zh-CN" sz="2600" dirty="0">
                    <a:latin typeface="Times New Roman" panose="02020603050405020304" pitchFamily="18" charset="0"/>
                    <a:cs typeface="Times New Roman" panose="02020603050405020304" pitchFamily="18" charset="0"/>
                  </a:rPr>
                  <a:t>the recursive chain rule (Eq. </a:t>
                </a:r>
                <a:r>
                  <a:rPr lang="en-US" altLang="zh-CN" sz="2600" dirty="0">
                    <a:solidFill>
                      <a:srgbClr val="FF0000"/>
                    </a:solidFill>
                    <a:latin typeface="Times New Roman" panose="02020603050405020304" pitchFamily="18" charset="0"/>
                    <a:cs typeface="Times New Roman" panose="02020603050405020304" pitchFamily="18" charset="0"/>
                  </a:rPr>
                  <a:t>6.49</a:t>
                </a:r>
                <a:r>
                  <a:rPr lang="en-US" altLang="zh-CN" sz="2600" dirty="0">
                    <a:latin typeface="Times New Roman" panose="02020603050405020304" pitchFamily="18" charset="0"/>
                    <a:cs typeface="Times New Roman" panose="02020603050405020304" pitchFamily="18" charset="0"/>
                  </a:rPr>
                  <a:t>) non-recursively:</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Since the number of paths from node j to node n can grow up to exponentially in the length of these paths, the number of terms in the above sum, which is the number of such paths, can grow exponentially with the depth of the forward propagation graph. This large cost would be incurred because the same computation for </a:t>
                </a:r>
                <a14:m>
                  <m:oMath xmlns:m="http://schemas.openxmlformats.org/officeDocument/2006/math">
                    <m:f>
                      <m:fPr>
                        <m:ctrlPr>
                          <a:rPr lang="en-US" altLang="zh-CN" sz="2600" i="1" smtClean="0">
                            <a:latin typeface="Cambria Math" panose="02040503050406030204" pitchFamily="18" charset="0"/>
                            <a:cs typeface="Times New Roman" panose="02020603050405020304" pitchFamily="18" charset="0"/>
                          </a:rPr>
                        </m:ctrlPr>
                      </m:fPr>
                      <m:num>
                        <m:r>
                          <a:rPr lang="zh-CN" altLang="en-US" sz="2600" i="1" smtClean="0">
                            <a:latin typeface="Cambria Math" panose="02040503050406030204" pitchFamily="18" charset="0"/>
                          </a:rPr>
                          <m:t>𝜕</m:t>
                        </m:r>
                        <m:sSup>
                          <m:sSupPr>
                            <m:ctrlPr>
                              <a:rPr lang="en-US" altLang="zh-CN" sz="2600" i="1" smtClean="0">
                                <a:latin typeface="Cambria Math" panose="02040503050406030204" pitchFamily="18" charset="0"/>
                              </a:rPr>
                            </m:ctrlPr>
                          </m:sSupPr>
                          <m:e>
                            <m:r>
                              <a:rPr lang="en-US" altLang="zh-CN" sz="2600" b="0" i="1" smtClean="0">
                                <a:latin typeface="Cambria Math" panose="02040503050406030204" pitchFamily="18" charset="0"/>
                              </a:rPr>
                              <m:t>𝑢</m:t>
                            </m:r>
                          </m:e>
                          <m:sup>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𝑖</m:t>
                            </m:r>
                            <m:r>
                              <a:rPr lang="en-US" altLang="zh-CN" sz="2600" b="0" i="1" smtClean="0">
                                <a:latin typeface="Cambria Math" panose="02040503050406030204" pitchFamily="18" charset="0"/>
                              </a:rPr>
                              <m:t>)</m:t>
                            </m:r>
                          </m:sup>
                        </m:sSup>
                      </m:num>
                      <m:den>
                        <m:r>
                          <a:rPr lang="zh-CN" altLang="en-US" sz="2600" i="1" smtClean="0">
                            <a:latin typeface="Cambria Math" panose="02040503050406030204" pitchFamily="18" charset="0"/>
                          </a:rPr>
                          <m:t>𝜕</m:t>
                        </m:r>
                        <m:sSup>
                          <m:sSupPr>
                            <m:ctrlPr>
                              <a:rPr lang="en-US" altLang="zh-CN" sz="2600" i="1" smtClean="0">
                                <a:latin typeface="Cambria Math" panose="02040503050406030204" pitchFamily="18" charset="0"/>
                              </a:rPr>
                            </m:ctrlPr>
                          </m:sSupPr>
                          <m:e>
                            <m:r>
                              <a:rPr lang="en-US" altLang="zh-CN" sz="2600" b="0" i="1" smtClean="0">
                                <a:latin typeface="Cambria Math" panose="02040503050406030204" pitchFamily="18" charset="0"/>
                              </a:rPr>
                              <m:t>𝑢</m:t>
                            </m:r>
                          </m:e>
                          <m:sup>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𝑗</m:t>
                            </m:r>
                            <m:r>
                              <a:rPr lang="en-US" altLang="zh-CN" sz="2600" b="0" i="1" smtClean="0">
                                <a:latin typeface="Cambria Math" panose="02040503050406030204" pitchFamily="18" charset="0"/>
                              </a:rPr>
                              <m:t>)</m:t>
                            </m:r>
                          </m:sup>
                        </m:sSup>
                      </m:den>
                    </m:f>
                  </m:oMath>
                </a14:m>
                <a:r>
                  <a:rPr lang="en-US" altLang="zh-CN" sz="2600" dirty="0">
                    <a:latin typeface="Times New Roman" panose="02020603050405020304" pitchFamily="18" charset="0"/>
                    <a:cs typeface="Times New Roman" panose="02020603050405020304" pitchFamily="18" charset="0"/>
                  </a:rPr>
                  <a:t> would be redone many times. </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855" r="-80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3F034210-EC1B-4C5D-92EC-AD01B7884BB1}"/>
              </a:ext>
            </a:extLst>
          </p:cNvPr>
          <p:cNvPicPr>
            <a:picLocks noChangeAspect="1"/>
          </p:cNvPicPr>
          <p:nvPr/>
        </p:nvPicPr>
        <p:blipFill>
          <a:blip r:embed="rId4"/>
          <a:stretch>
            <a:fillRect/>
          </a:stretch>
        </p:blipFill>
        <p:spPr>
          <a:xfrm>
            <a:off x="1764351" y="2226051"/>
            <a:ext cx="9133035" cy="1425501"/>
          </a:xfrm>
          <a:prstGeom prst="rect">
            <a:avLst/>
          </a:prstGeom>
        </p:spPr>
      </p:pic>
    </p:spTree>
    <p:extLst>
      <p:ext uri="{BB962C8B-B14F-4D97-AF65-F5344CB8AC3E}">
        <p14:creationId xmlns:p14="http://schemas.microsoft.com/office/powerpoint/2010/main" val="318400645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6.5.6 General Back-Propagation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spcBef>
                    <a:spcPts val="0"/>
                  </a:spcBef>
                  <a:buClr>
                    <a:srgbClr val="FF0000"/>
                  </a:buClr>
                </a:pPr>
                <a:r>
                  <a:rPr lang="en-US" altLang="zh-CN" dirty="0"/>
                  <a:t>To avoid such </a:t>
                </a:r>
                <a:r>
                  <a:rPr lang="en-US" altLang="zh-CN" dirty="0" err="1"/>
                  <a:t>recomputation</a:t>
                </a:r>
                <a:r>
                  <a:rPr lang="en-US" altLang="zh-CN" dirty="0"/>
                  <a:t>, we can think of back-propagation </a:t>
                </a:r>
                <a:r>
                  <a:rPr lang="en-US" altLang="zh-CN" sz="2600" dirty="0">
                    <a:latin typeface="Times New Roman" panose="02020603050405020304" pitchFamily="18" charset="0"/>
                    <a:cs typeface="Times New Roman" panose="02020603050405020304" pitchFamily="18" charset="0"/>
                  </a:rPr>
                  <a:t>as a table-filling algorithm that takes advantage of storing intermediate results </a:t>
                </a:r>
                <a14:m>
                  <m:oMath xmlns:m="http://schemas.openxmlformats.org/officeDocument/2006/math">
                    <m:f>
                      <m:fPr>
                        <m:ctrlPr>
                          <a:rPr lang="en-US" altLang="zh-CN" sz="2600" i="1" smtClean="0">
                            <a:latin typeface="Cambria Math" panose="02040503050406030204" pitchFamily="18" charset="0"/>
                            <a:cs typeface="Times New Roman" panose="02020603050405020304" pitchFamily="18" charset="0"/>
                          </a:rPr>
                        </m:ctrlPr>
                      </m:fPr>
                      <m:num>
                        <m:r>
                          <a:rPr lang="zh-CN" altLang="en-US" sz="2600" i="1" smtClean="0">
                            <a:latin typeface="Cambria Math" panose="02040503050406030204" pitchFamily="18" charset="0"/>
                          </a:rPr>
                          <m:t>𝜕</m:t>
                        </m:r>
                        <m:sSup>
                          <m:sSupPr>
                            <m:ctrlPr>
                              <a:rPr lang="en-US" altLang="zh-CN" sz="2600" i="1" smtClean="0">
                                <a:latin typeface="Cambria Math" panose="02040503050406030204" pitchFamily="18" charset="0"/>
                              </a:rPr>
                            </m:ctrlPr>
                          </m:sSupPr>
                          <m:e>
                            <m:r>
                              <a:rPr lang="en-US" altLang="zh-CN" sz="2600" b="0" i="1" smtClean="0">
                                <a:latin typeface="Cambria Math" panose="02040503050406030204" pitchFamily="18" charset="0"/>
                              </a:rPr>
                              <m:t>𝑢</m:t>
                            </m:r>
                          </m:e>
                          <m:sup>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𝑛</m:t>
                            </m:r>
                            <m:r>
                              <a:rPr lang="en-US" altLang="zh-CN" sz="2600" b="0" i="1" smtClean="0">
                                <a:latin typeface="Cambria Math" panose="02040503050406030204" pitchFamily="18" charset="0"/>
                              </a:rPr>
                              <m:t>)</m:t>
                            </m:r>
                          </m:sup>
                        </m:sSup>
                      </m:num>
                      <m:den>
                        <m:r>
                          <a:rPr lang="zh-CN" altLang="en-US" sz="2600" i="1" smtClean="0">
                            <a:latin typeface="Cambria Math" panose="02040503050406030204" pitchFamily="18" charset="0"/>
                          </a:rPr>
                          <m:t>𝜕</m:t>
                        </m:r>
                        <m:sSup>
                          <m:sSupPr>
                            <m:ctrlPr>
                              <a:rPr lang="en-US" altLang="zh-CN" sz="2600" i="1" smtClean="0">
                                <a:latin typeface="Cambria Math" panose="02040503050406030204" pitchFamily="18" charset="0"/>
                              </a:rPr>
                            </m:ctrlPr>
                          </m:sSupPr>
                          <m:e>
                            <m:r>
                              <a:rPr lang="en-US" altLang="zh-CN" sz="2600" b="0" i="1" smtClean="0">
                                <a:latin typeface="Cambria Math" panose="02040503050406030204" pitchFamily="18" charset="0"/>
                              </a:rPr>
                              <m:t>𝑢</m:t>
                            </m:r>
                          </m:e>
                          <m:sup>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𝑖</m:t>
                            </m:r>
                            <m:r>
                              <a:rPr lang="en-US" altLang="zh-CN" sz="2600" b="0" i="1" smtClean="0">
                                <a:latin typeface="Cambria Math" panose="02040503050406030204" pitchFamily="18" charset="0"/>
                              </a:rPr>
                              <m:t>)</m:t>
                            </m:r>
                          </m:sup>
                        </m:sSup>
                      </m:den>
                    </m:f>
                  </m:oMath>
                </a14:m>
                <a:r>
                  <a:rPr lang="en-US" altLang="zh-CN" sz="2600" dirty="0">
                    <a:latin typeface="Times New Roman" panose="02020603050405020304" pitchFamily="18" charset="0"/>
                    <a:cs typeface="Times New Roman" panose="02020603050405020304" pitchFamily="18" charset="0"/>
                  </a:rPr>
                  <a:t>. Each node in the graph has a corresponding slot in a table to store the gradient for that node. By filling in these table entries in order, back-propagation avoids repeating many common subexpressions. This table-filling strategy is sometimes called </a:t>
                </a:r>
                <a:r>
                  <a:rPr lang="en-US" altLang="zh-CN" sz="2600" i="1" dirty="0">
                    <a:latin typeface="Times New Roman" panose="02020603050405020304" pitchFamily="18" charset="0"/>
                    <a:cs typeface="Times New Roman" panose="02020603050405020304" pitchFamily="18" charset="0"/>
                  </a:rPr>
                  <a:t>dynamic programming</a:t>
                </a:r>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58900706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6.5.7 Example: Back-Propagation for MLP Training</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As an example, we walk through the back-propagation algorithm as it is used to train a multilayer perceptron.</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Here we develop a very simple multilayer perception with a single hidden layer. To train this model, we will use minibatch stochastic gradient descent. The back-propagation algorithm is used to compute the gradient of the cost on a single minibatch. Specifically, we use a minibatch of examples from the training set formatted as a design matrix </a:t>
                </a:r>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and a vector of associated class labels y. The network computes a layer of hidden features </a:t>
                </a:r>
                <a:r>
                  <a:rPr lang="en-US" altLang="zh-CN" sz="2600" b="1" i="1" dirty="0">
                    <a:latin typeface="Times New Roman" panose="02020603050405020304" pitchFamily="18" charset="0"/>
                    <a:cs typeface="Times New Roman" panose="02020603050405020304" pitchFamily="18" charset="0"/>
                  </a:rPr>
                  <a:t>H</a:t>
                </a:r>
                <a:r>
                  <a:rPr lang="en-US" altLang="zh-CN" sz="2600" dirty="0">
                    <a:latin typeface="Times New Roman" panose="02020603050405020304" pitchFamily="18" charset="0"/>
                    <a:cs typeface="Times New Roman" panose="02020603050405020304" pitchFamily="18" charset="0"/>
                  </a:rPr>
                  <a:t> = max{0, </a:t>
                </a:r>
                <a14:m>
                  <m:oMath xmlns:m="http://schemas.openxmlformats.org/officeDocument/2006/math">
                    <m:sSup>
                      <m:sSupPr>
                        <m:ctrlPr>
                          <a:rPr lang="en-US" altLang="zh-CN" sz="2600" b="1" i="1" dirty="0" smtClean="0">
                            <a:latin typeface="Cambria Math" panose="02040503050406030204" pitchFamily="18" charset="0"/>
                            <a:cs typeface="Times New Roman" panose="02020603050405020304" pitchFamily="18" charset="0"/>
                          </a:rPr>
                        </m:ctrlPr>
                      </m:sSupPr>
                      <m:e>
                        <m:r>
                          <a:rPr lang="en-US" altLang="zh-CN" sz="2600" b="1" i="1" dirty="0">
                            <a:latin typeface="Cambria Math" panose="02040503050406030204" pitchFamily="18" charset="0"/>
                            <a:cs typeface="Times New Roman" panose="02020603050405020304" pitchFamily="18" charset="0"/>
                          </a:rPr>
                          <m:t>𝑿𝑾</m:t>
                        </m:r>
                      </m:e>
                      <m:sup>
                        <m:r>
                          <a:rPr lang="en-US" altLang="zh-CN" sz="2600" i="1" dirty="0">
                            <a:latin typeface="Cambria Math" panose="02040503050406030204" pitchFamily="18" charset="0"/>
                            <a:cs typeface="Times New Roman" panose="02020603050405020304" pitchFamily="18" charset="0"/>
                          </a:rPr>
                          <m:t>(1)</m:t>
                        </m:r>
                      </m:sup>
                    </m:sSup>
                  </m:oMath>
                </a14:m>
                <a:r>
                  <a:rPr lang="en-US" altLang="zh-CN" sz="2600" dirty="0">
                    <a:latin typeface="Times New Roman" panose="02020603050405020304" pitchFamily="18" charset="0"/>
                    <a:cs typeface="Times New Roman" panose="02020603050405020304" pitchFamily="18" charset="0"/>
                  </a:rPr>
                  <a:t>}. To simplify the presentation we do not use biases in this model.</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1710"/>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413115588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6.5.7 Example: Back-Propagation for MLP Training</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spcBef>
                    <a:spcPts val="0"/>
                  </a:spcBef>
                  <a:buClr>
                    <a:srgbClr val="FF0000"/>
                  </a:buClr>
                </a:pPr>
                <a:r>
                  <a:rPr lang="en-US" altLang="zh-CN" dirty="0"/>
                  <a:t>We assume that our graph language </a:t>
                </a:r>
                <a:r>
                  <a:rPr lang="en-US" altLang="zh-CN" sz="2600" dirty="0">
                    <a:latin typeface="Times New Roman" panose="02020603050405020304" pitchFamily="18" charset="0"/>
                    <a:cs typeface="Times New Roman" panose="02020603050405020304" pitchFamily="18" charset="0"/>
                  </a:rPr>
                  <a:t>includes a </a:t>
                </a:r>
                <a:r>
                  <a:rPr lang="en-US" altLang="zh-CN" sz="2600" dirty="0" err="1">
                    <a:latin typeface="Times New Roman" panose="02020603050405020304" pitchFamily="18" charset="0"/>
                    <a:cs typeface="Times New Roman" panose="02020603050405020304" pitchFamily="18" charset="0"/>
                  </a:rPr>
                  <a:t>relu</a:t>
                </a:r>
                <a:r>
                  <a:rPr lang="en-US" altLang="zh-CN" sz="2600" dirty="0">
                    <a:latin typeface="Times New Roman" panose="02020603050405020304" pitchFamily="18" charset="0"/>
                    <a:cs typeface="Times New Roman" panose="02020603050405020304" pitchFamily="18" charset="0"/>
                  </a:rPr>
                  <a:t> operation that can compute max{0, </a:t>
                </a:r>
                <a:r>
                  <a:rPr lang="en-US" altLang="zh-CN" sz="2600" b="1" i="1" dirty="0">
                    <a:latin typeface="Times New Roman" panose="02020603050405020304" pitchFamily="18" charset="0"/>
                    <a:cs typeface="Times New Roman" panose="02020603050405020304" pitchFamily="18" charset="0"/>
                  </a:rPr>
                  <a:t>Z</a:t>
                </a:r>
                <a:r>
                  <a:rPr lang="en-US" altLang="zh-CN" sz="2600" dirty="0">
                    <a:latin typeface="Times New Roman" panose="02020603050405020304" pitchFamily="18" charset="0"/>
                    <a:cs typeface="Times New Roman" panose="02020603050405020304" pitchFamily="18" charset="0"/>
                  </a:rPr>
                  <a:t>} elementwise. The predictions of the unnormalized log probabilities over classes are then given by </a:t>
                </a:r>
                <a14:m>
                  <m:oMath xmlns:m="http://schemas.openxmlformats.org/officeDocument/2006/math">
                    <m:sSup>
                      <m:sSupPr>
                        <m:ctrlPr>
                          <a:rPr lang="en-US" altLang="zh-CN" sz="2600" b="1" i="1" dirty="0" smtClean="0">
                            <a:latin typeface="Cambria Math" panose="02040503050406030204" pitchFamily="18" charset="0"/>
                            <a:cs typeface="Times New Roman" panose="02020603050405020304" pitchFamily="18" charset="0"/>
                          </a:rPr>
                        </m:ctrlPr>
                      </m:sSupPr>
                      <m:e>
                        <m:r>
                          <a:rPr lang="en-US" altLang="zh-CN" sz="2600" b="1" i="1" dirty="0">
                            <a:latin typeface="Cambria Math" panose="02040503050406030204" pitchFamily="18" charset="0"/>
                            <a:cs typeface="Times New Roman" panose="02020603050405020304" pitchFamily="18" charset="0"/>
                          </a:rPr>
                          <m:t>𝑯𝑾</m:t>
                        </m:r>
                      </m:e>
                      <m:sup>
                        <m:r>
                          <a:rPr lang="en-US" altLang="zh-CN" sz="2600" b="1" i="1" dirty="0" smtClean="0">
                            <a:latin typeface="Cambria Math" panose="02040503050406030204" pitchFamily="18" charset="0"/>
                            <a:cs typeface="Times New Roman" panose="02020603050405020304" pitchFamily="18" charset="0"/>
                          </a:rPr>
                          <m:t>(</m:t>
                        </m:r>
                        <m:r>
                          <a:rPr lang="en-US" altLang="zh-CN" sz="2600" b="1" i="1" dirty="0" smtClean="0">
                            <a:latin typeface="Cambria Math" panose="02040503050406030204" pitchFamily="18" charset="0"/>
                            <a:cs typeface="Times New Roman" panose="02020603050405020304" pitchFamily="18" charset="0"/>
                          </a:rPr>
                          <m:t>𝟐</m:t>
                        </m:r>
                        <m:r>
                          <a:rPr lang="en-US" altLang="zh-CN" sz="2600" b="1" i="1" dirty="0" smtClean="0">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We assume that our graph language includes a </a:t>
                </a:r>
                <a:r>
                  <a:rPr lang="en-US" altLang="zh-CN" sz="2600" dirty="0" err="1">
                    <a:latin typeface="Times New Roman" panose="02020603050405020304" pitchFamily="18" charset="0"/>
                    <a:cs typeface="Times New Roman" panose="02020603050405020304" pitchFamily="18" charset="0"/>
                  </a:rPr>
                  <a:t>cross_entropy</a:t>
                </a:r>
                <a:r>
                  <a:rPr lang="en-US" altLang="zh-CN" sz="2600" dirty="0">
                    <a:latin typeface="Times New Roman" panose="02020603050405020304" pitchFamily="18" charset="0"/>
                    <a:cs typeface="Times New Roman" panose="02020603050405020304" pitchFamily="18" charset="0"/>
                  </a:rPr>
                  <a:t> operation that computes the cross-entropy between the targets </a:t>
                </a:r>
                <a:r>
                  <a:rPr lang="en-US" altLang="zh-CN" sz="2600" b="1" i="1" dirty="0">
                    <a:latin typeface="Times New Roman" panose="02020603050405020304" pitchFamily="18" charset="0"/>
                    <a:cs typeface="Times New Roman" panose="02020603050405020304" pitchFamily="18" charset="0"/>
                  </a:rPr>
                  <a:t>y</a:t>
                </a:r>
                <a:r>
                  <a:rPr lang="en-US" altLang="zh-CN" sz="2600" dirty="0">
                    <a:latin typeface="Times New Roman" panose="02020603050405020304" pitchFamily="18" charset="0"/>
                    <a:cs typeface="Times New Roman" panose="02020603050405020304" pitchFamily="18" charset="0"/>
                  </a:rPr>
                  <a:t> and the probability distribution defined by these unnormalized log probabilities. The resulting </a:t>
                </a:r>
                <a:r>
                  <a:rPr lang="en-US" altLang="zh-CN" sz="2600" dirty="0" err="1">
                    <a:latin typeface="Times New Roman" panose="02020603050405020304" pitchFamily="18" charset="0"/>
                    <a:cs typeface="Times New Roman" panose="02020603050405020304" pitchFamily="18" charset="0"/>
                  </a:rPr>
                  <a:t>cross_entropy</a:t>
                </a:r>
                <a:r>
                  <a:rPr lang="en-US" altLang="zh-CN" sz="2600" dirty="0">
                    <a:latin typeface="Times New Roman" panose="02020603050405020304" pitchFamily="18" charset="0"/>
                    <a:cs typeface="Times New Roman" panose="02020603050405020304" pitchFamily="18" charset="0"/>
                  </a:rPr>
                  <a:t> defines the cost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𝐽</m:t>
                        </m:r>
                      </m:e>
                      <m:sub>
                        <m:r>
                          <a:rPr lang="en-US" altLang="zh-CN" sz="2600" b="0" i="1" smtClean="0">
                            <a:latin typeface="Cambria Math" panose="02040503050406030204" pitchFamily="18" charset="0"/>
                            <a:cs typeface="Times New Roman" panose="02020603050405020304" pitchFamily="18" charset="0"/>
                          </a:rPr>
                          <m:t>𝑀𝐿𝐸</m:t>
                        </m:r>
                      </m:sub>
                    </m:sSub>
                  </m:oMath>
                </a14:m>
                <a:r>
                  <a:rPr lang="en-US" altLang="zh-CN" sz="2600" dirty="0">
                    <a:latin typeface="Times New Roman" panose="02020603050405020304" pitchFamily="18" charset="0"/>
                    <a:cs typeface="Times New Roman" panose="02020603050405020304" pitchFamily="18" charset="0"/>
                  </a:rPr>
                  <a:t>. Minimizing this cross-entropy performs maximum likelihood estimation of the classifier. However, to make this example more realistic, we also include a regularization term.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05564039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6.5.7 Example: Back-Propagation for MLP Training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total cost</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consists of the cross-entropy and a weight decay term with coefficient λ. The computational graph is illustrated in Fig. </a:t>
            </a:r>
            <a:r>
              <a:rPr lang="en-US" altLang="zh-CN" sz="2600" dirty="0">
                <a:solidFill>
                  <a:srgbClr val="FF0000"/>
                </a:solidFill>
                <a:latin typeface="Times New Roman" panose="02020603050405020304" pitchFamily="18" charset="0"/>
                <a:cs typeface="Times New Roman" panose="02020603050405020304" pitchFamily="18" charset="0"/>
              </a:rPr>
              <a:t>6.11</a:t>
            </a:r>
            <a:r>
              <a:rPr lang="en-US" altLang="zh-CN" sz="2600" dirty="0">
                <a:latin typeface="Times New Roman" panose="02020603050405020304" pitchFamily="18" charset="0"/>
                <a:cs typeface="Times New Roman" panose="02020603050405020304" pitchFamily="18" charset="0"/>
              </a:rPr>
              <a:t>.</a:t>
            </a:r>
          </a:p>
          <a:p>
            <a:pPr>
              <a:spcBef>
                <a:spcPts val="0"/>
              </a:spcBef>
              <a:buClr>
                <a:srgbClr val="FF0000"/>
              </a:buClr>
            </a:pPr>
            <a:r>
              <a:rPr lang="zh-CN" altLang="en-US" dirty="0"/>
              <a:t>　　</a:t>
            </a:r>
            <a:r>
              <a:rPr lang="en-US" altLang="zh-CN" sz="2600" dirty="0">
                <a:latin typeface="Times New Roman" panose="02020603050405020304" pitchFamily="18" charset="0"/>
                <a:cs typeface="Times New Roman" panose="02020603050405020304" pitchFamily="18" charset="0"/>
              </a:rPr>
              <a:t>The computational graph for the gradient of this example is large enough that it would be tedious to draw or to read. This demonstrates one of the benefits of the back-propagation algorithm, which is that it can </a:t>
            </a:r>
            <a:r>
              <a:rPr lang="en-US" altLang="zh-CN" dirty="0"/>
              <a:t>automatically generate gradients that would be straightforward but tedious for a software engineer to derive manually.</a:t>
            </a: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2EC3B7D0-8800-4F81-9849-FAF5FE5025E5}"/>
              </a:ext>
            </a:extLst>
          </p:cNvPr>
          <p:cNvPicPr>
            <a:picLocks noChangeAspect="1"/>
          </p:cNvPicPr>
          <p:nvPr/>
        </p:nvPicPr>
        <p:blipFill>
          <a:blip r:embed="rId3"/>
          <a:stretch>
            <a:fillRect/>
          </a:stretch>
        </p:blipFill>
        <p:spPr>
          <a:xfrm>
            <a:off x="2078181" y="1588027"/>
            <a:ext cx="7550727" cy="1339731"/>
          </a:xfrm>
          <a:prstGeom prst="rect">
            <a:avLst/>
          </a:prstGeom>
        </p:spPr>
      </p:pic>
    </p:spTree>
    <p:extLst>
      <p:ext uri="{BB962C8B-B14F-4D97-AF65-F5344CB8AC3E}">
        <p14:creationId xmlns:p14="http://schemas.microsoft.com/office/powerpoint/2010/main" val="2705196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 Deep Feedforward Networks</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        This general principle of improving models by learning features extends beyond the feedforward networks described in this chapter. It is a recurring theme of deep learning that applies to all of the kinds of models described throughout this book. Feedforward networks are the application of this principle to learning deterministic mappings from </a:t>
            </a:r>
            <a:r>
              <a:rPr lang="en-US" altLang="zh-CN" sz="2600" b="1" i="1" dirty="0"/>
              <a:t>x</a:t>
            </a:r>
            <a:r>
              <a:rPr lang="en-US" altLang="zh-CN" sz="2600" dirty="0"/>
              <a:t> to </a:t>
            </a:r>
            <a:r>
              <a:rPr lang="en-US" altLang="zh-CN" sz="2600" b="1" i="1" dirty="0"/>
              <a:t>y</a:t>
            </a:r>
            <a:r>
              <a:rPr lang="en-US" altLang="zh-CN" sz="2600" dirty="0"/>
              <a:t> that lack feedback connections. Other models presented later will apply these principles to learning stochastic mappings, learning functions with feedback, and learning probability distributions over a single vector.</a:t>
            </a:r>
          </a:p>
          <a:p>
            <a:pPr marL="0" lvl="0" indent="0" algn="just">
              <a:lnSpc>
                <a:spcPct val="125000"/>
              </a:lnSpc>
              <a:spcBef>
                <a:spcPts val="0"/>
              </a:spcBef>
              <a:buClr>
                <a:srgbClr val="FF0000"/>
              </a:buClr>
              <a:buNone/>
            </a:pPr>
            <a:r>
              <a:rPr lang="en-US" altLang="zh-CN" sz="2600" dirty="0"/>
              <a:t>        We begin this chapter with a simple example of a feedforward network. Next, we address each of the design decisions needed to deploy a feedforward network. </a:t>
            </a:r>
            <a:endParaRPr lang="en-US" altLang="zh-CN" sz="2600" dirty="0">
              <a:latin typeface="Times New Roman" panose="02020603050405020304" pitchFamily="18" charset="0"/>
              <a:cs typeface="Times New Roman" panose="02020603050405020304" pitchFamily="18" charset="0"/>
            </a:endParaRPr>
          </a:p>
        </p:txBody>
      </p:sp>
      <p:pic>
        <p:nvPicPr>
          <p:cNvPr id="5" name="图片 4" descr="u=1907756794,293736522&amp;fm=21&amp;gp=0.jpg">
            <a:extLst>
              <a:ext uri="{FF2B5EF4-FFF2-40B4-BE49-F238E27FC236}">
                <a16:creationId xmlns:a16="http://schemas.microsoft.com/office/drawing/2014/main" id="{F71A3CB2-2448-4254-81C0-D7072D25AB82}"/>
              </a:ext>
            </a:extLst>
          </p:cNvPr>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6.5.7 Example: Back-Propagation for MLP Training</a:t>
            </a:r>
            <a:endParaRPr lang="zh-CN" altLang="en-US" sz="3600" dirty="0">
              <a:latin typeface="Times New Roman" panose="02020603050405020304" pitchFamily="18" charset="0"/>
              <a:cs typeface="Times New Roman" panose="02020603050405020304" pitchFamily="18" charset="0"/>
            </a:endParaRPr>
          </a:p>
        </p:txBody>
      </p:sp>
      <p:sp>
        <p:nvSpPr>
          <p:cNvPr id="9" name="内容占位符 2">
            <a:extLst>
              <a:ext uri="{FF2B5EF4-FFF2-40B4-BE49-F238E27FC236}">
                <a16:creationId xmlns:a16="http://schemas.microsoft.com/office/drawing/2014/main" id="{55E85A2C-02C3-45F2-B242-76FEAE6DC0A7}"/>
              </a:ext>
            </a:extLst>
          </p:cNvPr>
          <p:cNvSpPr>
            <a:spLocks noGrp="1"/>
          </p:cNvSpPr>
          <p:nvPr>
            <p:ph idx="1"/>
          </p:nvPr>
        </p:nvSpPr>
        <p:spPr>
          <a:xfrm>
            <a:off x="7013358" y="2006353"/>
            <a:ext cx="4783689" cy="2441360"/>
          </a:xfrm>
        </p:spPr>
        <p:txBody>
          <a:bodyPr>
            <a:noAutofit/>
          </a:bodyPr>
          <a:lstStyle/>
          <a:p>
            <a:pPr marL="0" lvl="0" indent="0" algn="just">
              <a:lnSpc>
                <a:spcPct val="125000"/>
              </a:lnSpc>
              <a:spcBef>
                <a:spcPts val="0"/>
              </a:spcBef>
              <a:buClr>
                <a:srgbClr val="FF0000"/>
              </a:buClr>
              <a:buNone/>
            </a:pPr>
            <a:r>
              <a:rPr lang="en-US" altLang="zh-CN" sz="2400" dirty="0">
                <a:latin typeface="Times New Roman" panose="02020603050405020304" pitchFamily="18" charset="0"/>
                <a:cs typeface="Times New Roman" panose="02020603050405020304" pitchFamily="18" charset="0"/>
              </a:rPr>
              <a:t>Figure 6.11: The computational graph used to compute the cost used to train our example of a single-layer MLP using the cross-entropy loss and weight decay.</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8" name="图片 7">
            <a:extLst>
              <a:ext uri="{FF2B5EF4-FFF2-40B4-BE49-F238E27FC236}">
                <a16:creationId xmlns:a16="http://schemas.microsoft.com/office/drawing/2014/main" id="{71BBBD48-6CEA-44CB-A51A-CF5C3565F5FD}"/>
              </a:ext>
            </a:extLst>
          </p:cNvPr>
          <p:cNvPicPr>
            <a:picLocks noChangeAspect="1"/>
          </p:cNvPicPr>
          <p:nvPr/>
        </p:nvPicPr>
        <p:blipFill>
          <a:blip r:embed="rId3"/>
          <a:stretch>
            <a:fillRect/>
          </a:stretch>
        </p:blipFill>
        <p:spPr>
          <a:xfrm>
            <a:off x="0" y="1290839"/>
            <a:ext cx="6915150" cy="4514850"/>
          </a:xfrm>
          <a:prstGeom prst="rect">
            <a:avLst/>
          </a:prstGeom>
        </p:spPr>
      </p:pic>
    </p:spTree>
    <p:extLst>
      <p:ext uri="{BB962C8B-B14F-4D97-AF65-F5344CB8AC3E}">
        <p14:creationId xmlns:p14="http://schemas.microsoft.com/office/powerpoint/2010/main" val="401405572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6.5.7 Example: Back-Propagation for MLP Training</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We can roughly trace out the behavior of the back-propagation algorithm by looking at the forward propagation graph in Fig. </a:t>
                </a:r>
                <a:r>
                  <a:rPr lang="en-US" altLang="zh-CN" sz="2600" dirty="0">
                    <a:solidFill>
                      <a:srgbClr val="FF0000"/>
                    </a:solidFill>
                    <a:latin typeface="Times New Roman" panose="02020603050405020304" pitchFamily="18" charset="0"/>
                    <a:cs typeface="Times New Roman" panose="02020603050405020304" pitchFamily="18" charset="0"/>
                  </a:rPr>
                  <a:t>6.11</a:t>
                </a:r>
                <a:r>
                  <a:rPr lang="en-US" altLang="zh-CN" sz="2600" dirty="0">
                    <a:latin typeface="Times New Roman" panose="02020603050405020304" pitchFamily="18" charset="0"/>
                    <a:cs typeface="Times New Roman" panose="02020603050405020304" pitchFamily="18" charset="0"/>
                  </a:rPr>
                  <a:t>. To train, we wish to compute both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m:rPr>
                            <m:nor/>
                          </m:rPr>
                          <a:rPr lang="en-US" altLang="zh-CN" sz="2600" dirty="0">
                            <a:latin typeface="Times New Roman" panose="02020603050405020304" pitchFamily="18" charset="0"/>
                            <a:cs typeface="Times New Roman" panose="02020603050405020304" pitchFamily="18" charset="0"/>
                          </a:rPr>
                          <m:t>∇</m:t>
                        </m:r>
                      </m:e>
                      <m:sub>
                        <m:sSup>
                          <m:sSupPr>
                            <m:ctrlPr>
                              <a:rPr lang="en-US" altLang="zh-CN" sz="2600" i="1" dirty="0" smtClean="0">
                                <a:latin typeface="Cambria Math" panose="02040503050406030204" pitchFamily="18" charset="0"/>
                                <a:cs typeface="Times New Roman" panose="02020603050405020304" pitchFamily="18" charset="0"/>
                              </a:rPr>
                            </m:ctrlPr>
                          </m:sSupPr>
                          <m:e>
                            <m:r>
                              <a:rPr lang="en-US" altLang="zh-CN" sz="2600" b="1" i="1" dirty="0" smtClean="0">
                                <a:latin typeface="Cambria Math" panose="02040503050406030204" pitchFamily="18" charset="0"/>
                                <a:cs typeface="Times New Roman" panose="02020603050405020304" pitchFamily="18" charset="0"/>
                              </a:rPr>
                              <m:t>𝑾</m:t>
                            </m:r>
                          </m:e>
                          <m:sup>
                            <m:r>
                              <a:rPr lang="en-US" altLang="zh-CN" sz="2600" b="0" i="1" dirty="0" smtClean="0">
                                <a:latin typeface="Cambria Math" panose="02040503050406030204" pitchFamily="18" charset="0"/>
                                <a:cs typeface="Times New Roman" panose="02020603050405020304" pitchFamily="18" charset="0"/>
                              </a:rPr>
                              <m:t>(1)</m:t>
                            </m:r>
                          </m:sup>
                        </m:sSup>
                      </m:sub>
                    </m:sSub>
                  </m:oMath>
                </a14:m>
                <a:r>
                  <a:rPr lang="en-US" altLang="zh-CN" sz="2600" i="1" dirty="0">
                    <a:latin typeface="Times New Roman" panose="02020603050405020304" pitchFamily="18" charset="0"/>
                    <a:cs typeface="Times New Roman" panose="02020603050405020304" pitchFamily="18" charset="0"/>
                  </a:rPr>
                  <a:t>J</a:t>
                </a:r>
                <a:r>
                  <a:rPr lang="en-US" altLang="zh-CN" sz="26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i="1" smtClean="0">
                            <a:latin typeface="Cambria Math" panose="02040503050406030204" pitchFamily="18" charset="0"/>
                            <a:ea typeface="Cambria Math" panose="02040503050406030204" pitchFamily="18" charset="0"/>
                          </a:rPr>
                          <m:t>𝛻</m:t>
                        </m:r>
                      </m:e>
                      <m:sub>
                        <m:sSup>
                          <m:sSupPr>
                            <m:ctrlPr>
                              <a:rPr lang="en-US" altLang="zh-CN" sz="2600" i="1" smtClean="0">
                                <a:latin typeface="Cambria Math" panose="02040503050406030204" pitchFamily="18" charset="0"/>
                                <a:cs typeface="Times New Roman" panose="02020603050405020304" pitchFamily="18" charset="0"/>
                              </a:rPr>
                            </m:ctrlPr>
                          </m:sSupPr>
                          <m:e>
                            <m:r>
                              <a:rPr lang="en-US" altLang="zh-CN" sz="2600" b="1" i="1" smtClean="0">
                                <a:latin typeface="Cambria Math" panose="02040503050406030204" pitchFamily="18" charset="0"/>
                                <a:cs typeface="Times New Roman" panose="02020603050405020304" pitchFamily="18" charset="0"/>
                              </a:rPr>
                              <m:t>𝑾</m:t>
                            </m:r>
                          </m:e>
                          <m:sup>
                            <m:r>
                              <a:rPr lang="en-US" altLang="zh-CN" sz="2600" b="0" i="1" smtClean="0">
                                <a:latin typeface="Cambria Math" panose="02040503050406030204" pitchFamily="18" charset="0"/>
                                <a:cs typeface="Times New Roman" panose="02020603050405020304" pitchFamily="18" charset="0"/>
                              </a:rPr>
                              <m:t>(2)</m:t>
                            </m:r>
                          </m:sup>
                        </m:sSup>
                      </m:sub>
                    </m:sSub>
                  </m:oMath>
                </a14:m>
                <a:r>
                  <a:rPr lang="en-US" altLang="zh-CN" sz="2600" i="1" dirty="0">
                    <a:latin typeface="Times New Roman" panose="02020603050405020304" pitchFamily="18" charset="0"/>
                    <a:cs typeface="Times New Roman" panose="02020603050405020304" pitchFamily="18" charset="0"/>
                  </a:rPr>
                  <a:t>J</a:t>
                </a:r>
                <a:r>
                  <a:rPr lang="en-US" altLang="zh-CN" sz="2600" dirty="0">
                    <a:latin typeface="Times New Roman" panose="02020603050405020304" pitchFamily="18" charset="0"/>
                    <a:cs typeface="Times New Roman" panose="02020603050405020304" pitchFamily="18" charset="0"/>
                  </a:rPr>
                  <a:t> . There are two different paths leading backward from J to the weights: one through the cross-entropy cost, and one through the weight decay cost. The weight decay cost is relatively simple; it will always contribute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2</m:t>
                    </m:r>
                    <m:r>
                      <a:rPr lang="en-US" altLang="zh-CN" sz="2600" i="1" dirty="0" smtClean="0">
                        <a:latin typeface="Cambria Math" panose="02040503050406030204" pitchFamily="18" charset="0"/>
                        <a:cs typeface="Times New Roman" panose="02020603050405020304" pitchFamily="18" charset="0"/>
                      </a:rPr>
                      <m:t>𝜆</m:t>
                    </m:r>
                    <m:sSup>
                      <m:sSupPr>
                        <m:ctrlPr>
                          <a:rPr lang="en-US" altLang="zh-CN" sz="2600" b="1" i="1" dirty="0" smtClean="0">
                            <a:latin typeface="Cambria Math" panose="02040503050406030204" pitchFamily="18" charset="0"/>
                            <a:cs typeface="Times New Roman" panose="02020603050405020304" pitchFamily="18" charset="0"/>
                          </a:rPr>
                        </m:ctrlPr>
                      </m:sSupPr>
                      <m:e>
                        <m:r>
                          <a:rPr lang="en-US" altLang="zh-CN" sz="2600" b="1" i="1" dirty="0">
                            <a:latin typeface="Cambria Math" panose="02040503050406030204" pitchFamily="18" charset="0"/>
                            <a:cs typeface="Times New Roman" panose="02020603050405020304" pitchFamily="18" charset="0"/>
                          </a:rPr>
                          <m:t>𝑾</m:t>
                        </m:r>
                      </m:e>
                      <m:sup>
                        <m:r>
                          <a:rPr lang="en-US" altLang="zh-CN" sz="2600" i="1" dirty="0">
                            <a:latin typeface="Cambria Math" panose="02040503050406030204" pitchFamily="18" charset="0"/>
                            <a:cs typeface="Times New Roman" panose="02020603050405020304" pitchFamily="18" charset="0"/>
                          </a:rPr>
                          <m:t>(</m:t>
                        </m:r>
                        <m:r>
                          <a:rPr lang="en-US" altLang="zh-CN" sz="2600" i="1" dirty="0">
                            <a:latin typeface="Cambria Math" panose="02040503050406030204" pitchFamily="18" charset="0"/>
                            <a:cs typeface="Times New Roman" panose="02020603050405020304" pitchFamily="18" charset="0"/>
                          </a:rPr>
                          <m:t>𝑖</m:t>
                        </m:r>
                        <m:r>
                          <a:rPr lang="en-US" altLang="zh-CN" sz="2600" i="1" dirty="0">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to the gradient on </a:t>
                </a:r>
                <a14:m>
                  <m:oMath xmlns:m="http://schemas.openxmlformats.org/officeDocument/2006/math">
                    <m:sSup>
                      <m:sSupPr>
                        <m:ctrlPr>
                          <a:rPr lang="en-US" altLang="zh-CN" sz="2600" b="1" i="1" dirty="0" smtClean="0">
                            <a:latin typeface="Cambria Math" panose="02040503050406030204" pitchFamily="18" charset="0"/>
                            <a:cs typeface="Times New Roman" panose="02020603050405020304" pitchFamily="18" charset="0"/>
                          </a:rPr>
                        </m:ctrlPr>
                      </m:sSupPr>
                      <m:e>
                        <m:r>
                          <a:rPr lang="en-US" altLang="zh-CN" sz="2600" b="1" i="1" dirty="0">
                            <a:latin typeface="Cambria Math" panose="02040503050406030204" pitchFamily="18" charset="0"/>
                            <a:cs typeface="Times New Roman" panose="02020603050405020304" pitchFamily="18" charset="0"/>
                          </a:rPr>
                          <m:t>𝑾</m:t>
                        </m:r>
                      </m:e>
                      <m:sup>
                        <m:r>
                          <a:rPr lang="en-US" altLang="zh-CN" sz="2600" i="1" dirty="0">
                            <a:latin typeface="Cambria Math" panose="02040503050406030204" pitchFamily="18" charset="0"/>
                            <a:cs typeface="Times New Roman" panose="02020603050405020304" pitchFamily="18" charset="0"/>
                          </a:rPr>
                          <m:t>(</m:t>
                        </m:r>
                        <m:r>
                          <a:rPr lang="en-US" altLang="zh-CN" sz="2600" i="1" dirty="0">
                            <a:latin typeface="Cambria Math" panose="02040503050406030204" pitchFamily="18" charset="0"/>
                            <a:cs typeface="Times New Roman" panose="02020603050405020304" pitchFamily="18" charset="0"/>
                          </a:rPr>
                          <m:t>𝑖</m:t>
                        </m:r>
                        <m:r>
                          <a:rPr lang="en-US" altLang="zh-CN" sz="2600" i="1" dirty="0">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76089203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6.5.7 Example: Back-Propagation for MLP Training</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other path through the cross-entropy cost is slightly more complicated. Let </a:t>
                </a:r>
                <a:r>
                  <a:rPr lang="en-US" altLang="zh-CN" sz="2600" b="1" i="1" dirty="0">
                    <a:latin typeface="Times New Roman" panose="02020603050405020304" pitchFamily="18" charset="0"/>
                    <a:cs typeface="Times New Roman" panose="02020603050405020304" pitchFamily="18" charset="0"/>
                  </a:rPr>
                  <a:t>G </a:t>
                </a:r>
                <a:r>
                  <a:rPr lang="en-US" altLang="zh-CN" sz="2600" dirty="0">
                    <a:latin typeface="Times New Roman" panose="02020603050405020304" pitchFamily="18" charset="0"/>
                    <a:cs typeface="Times New Roman" panose="02020603050405020304" pitchFamily="18" charset="0"/>
                  </a:rPr>
                  <a:t>be the gradient on the unnormalized log probabilities </a:t>
                </a:r>
                <a14:m>
                  <m:oMath xmlns:m="http://schemas.openxmlformats.org/officeDocument/2006/math">
                    <m:sSup>
                      <m:sSupPr>
                        <m:ctrlPr>
                          <a:rPr lang="en-US" altLang="zh-CN" sz="2600" i="1" dirty="0" smtClean="0">
                            <a:latin typeface="Cambria Math" panose="02040503050406030204" pitchFamily="18" charset="0"/>
                            <a:cs typeface="Times New Roman" panose="02020603050405020304" pitchFamily="18" charset="0"/>
                          </a:rPr>
                        </m:ctrlPr>
                      </m:sSupPr>
                      <m:e>
                        <m:r>
                          <a:rPr lang="en-US" altLang="zh-CN" sz="2600" i="1" dirty="0">
                            <a:latin typeface="Cambria Math" panose="02040503050406030204" pitchFamily="18" charset="0"/>
                            <a:cs typeface="Times New Roman" panose="02020603050405020304" pitchFamily="18" charset="0"/>
                          </a:rPr>
                          <m:t>𝑈</m:t>
                        </m:r>
                      </m:e>
                      <m:sup>
                        <m:r>
                          <a:rPr lang="en-US" altLang="zh-CN" sz="2600" i="1" dirty="0">
                            <a:latin typeface="Cambria Math" panose="02040503050406030204" pitchFamily="18" charset="0"/>
                            <a:cs typeface="Times New Roman" panose="02020603050405020304" pitchFamily="18" charset="0"/>
                          </a:rPr>
                          <m:t>(2)</m:t>
                        </m:r>
                      </m:sup>
                    </m:sSup>
                    <m:r>
                      <a:rPr lang="en-US" altLang="zh-CN" sz="2600" i="1" dirty="0" smtClean="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provided by the cross_entropy operation. The back-propagation algorithm now needs to explore two different branches. On the shorter branch, it adds </a:t>
                </a:r>
                <a14:m>
                  <m:oMath xmlns:m="http://schemas.openxmlformats.org/officeDocument/2006/math">
                    <m:sSup>
                      <m:sSupPr>
                        <m:ctrlPr>
                          <a:rPr lang="en-US" altLang="zh-CN" sz="2600" b="1" i="1" dirty="0" smtClean="0">
                            <a:latin typeface="Cambria Math" panose="02040503050406030204" pitchFamily="18" charset="0"/>
                            <a:cs typeface="Times New Roman" panose="02020603050405020304" pitchFamily="18" charset="0"/>
                          </a:rPr>
                        </m:ctrlPr>
                      </m:sSupPr>
                      <m:e>
                        <m:r>
                          <a:rPr lang="en-US" altLang="zh-CN" sz="2600" b="1" i="1" dirty="0">
                            <a:latin typeface="Cambria Math" panose="02040503050406030204" pitchFamily="18" charset="0"/>
                            <a:cs typeface="Times New Roman" panose="02020603050405020304" pitchFamily="18" charset="0"/>
                          </a:rPr>
                          <m:t>𝑯</m:t>
                        </m:r>
                      </m:e>
                      <m:sup>
                        <m:r>
                          <a:rPr lang="en-US" altLang="zh-CN" sz="2600" b="1" i="1" dirty="0" smtClean="0">
                            <a:latin typeface="Cambria Math" panose="02040503050406030204" pitchFamily="18" charset="0"/>
                            <a:cs typeface="Times New Roman" panose="02020603050405020304" pitchFamily="18" charset="0"/>
                          </a:rPr>
                          <m:t>𝑻</m:t>
                        </m:r>
                      </m:sup>
                    </m:sSup>
                    <m:r>
                      <a:rPr lang="en-US" altLang="zh-CN" sz="2600" b="1" i="1" dirty="0" smtClean="0">
                        <a:latin typeface="Cambria Math" panose="02040503050406030204" pitchFamily="18" charset="0"/>
                        <a:cs typeface="Times New Roman" panose="02020603050405020304" pitchFamily="18" charset="0"/>
                      </a:rPr>
                      <m:t>𝑮</m:t>
                    </m:r>
                  </m:oMath>
                </a14:m>
                <a:r>
                  <a:rPr lang="en-US" altLang="zh-CN" sz="2600" dirty="0">
                    <a:latin typeface="Times New Roman" panose="02020603050405020304" pitchFamily="18" charset="0"/>
                    <a:cs typeface="Times New Roman" panose="02020603050405020304" pitchFamily="18" charset="0"/>
                  </a:rPr>
                  <a:t> to the gradient on </a:t>
                </a:r>
                <a14:m>
                  <m:oMath xmlns:m="http://schemas.openxmlformats.org/officeDocument/2006/math">
                    <m:sSup>
                      <m:sSupPr>
                        <m:ctrlPr>
                          <a:rPr lang="en-US" altLang="zh-CN" sz="2600" b="1" i="1" dirty="0" smtClean="0">
                            <a:latin typeface="Cambria Math" panose="02040503050406030204" pitchFamily="18" charset="0"/>
                            <a:cs typeface="Times New Roman" panose="02020603050405020304" pitchFamily="18" charset="0"/>
                          </a:rPr>
                        </m:ctrlPr>
                      </m:sSupPr>
                      <m:e>
                        <m:r>
                          <a:rPr lang="en-US" altLang="zh-CN" sz="2600" b="1" i="1" dirty="0">
                            <a:latin typeface="Cambria Math" panose="02040503050406030204" pitchFamily="18" charset="0"/>
                            <a:cs typeface="Times New Roman" panose="02020603050405020304" pitchFamily="18" charset="0"/>
                          </a:rPr>
                          <m:t>𝑾</m:t>
                        </m:r>
                      </m:e>
                      <m:sup>
                        <m:r>
                          <a:rPr lang="en-US" altLang="zh-CN" sz="2600" b="1" i="1" dirty="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𝟐</m:t>
                        </m:r>
                        <m:r>
                          <a:rPr lang="en-US" altLang="zh-CN" sz="2600" b="1" i="1" dirty="0">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using the back-propagation rule for the second argument to the matrix multiplication operation. The other branch corresponds to the longer chain descending further along the network. First, the back-propagation algorithm computes </a:t>
                </a:r>
                <a14:m>
                  <m:oMath xmlns:m="http://schemas.openxmlformats.org/officeDocument/2006/math">
                    <m:sSub>
                      <m:sSubPr>
                        <m:ctrlPr>
                          <a:rPr lang="en-US" altLang="zh-CN" sz="2600" b="1" i="1">
                            <a:latin typeface="Cambria Math" panose="02040503050406030204" pitchFamily="18" charset="0"/>
                            <a:cs typeface="Times New Roman" panose="02020603050405020304" pitchFamily="18" charset="0"/>
                          </a:rPr>
                        </m:ctrlPr>
                      </m:sSubPr>
                      <m:e>
                        <m:r>
                          <m:rPr>
                            <m:nor/>
                          </m:rPr>
                          <a:rPr lang="en-US" altLang="zh-CN" sz="2600" b="1" dirty="0">
                            <a:latin typeface="Times New Roman" panose="02020603050405020304" pitchFamily="18" charset="0"/>
                            <a:cs typeface="Times New Roman" panose="02020603050405020304" pitchFamily="18" charset="0"/>
                          </a:rPr>
                          <m:t>∇</m:t>
                        </m:r>
                      </m:e>
                      <m:sub>
                        <m:r>
                          <a:rPr lang="en-US" altLang="zh-CN" sz="2600" b="1" i="1" dirty="0" smtClean="0">
                            <a:latin typeface="Cambria Math" panose="02040503050406030204" pitchFamily="18" charset="0"/>
                            <a:cs typeface="Times New Roman" panose="02020603050405020304" pitchFamily="18" charset="0"/>
                          </a:rPr>
                          <m:t>𝑯</m:t>
                        </m:r>
                      </m:sub>
                    </m:sSub>
                  </m:oMath>
                </a14:m>
                <a:r>
                  <a:rPr lang="en-US" altLang="zh-CN" sz="2600" i="1" dirty="0">
                    <a:latin typeface="Times New Roman" panose="02020603050405020304" pitchFamily="18" charset="0"/>
                    <a:cs typeface="Times New Roman" panose="02020603050405020304" pitchFamily="18" charset="0"/>
                  </a:rPr>
                  <a:t>J</a:t>
                </a:r>
                <a:r>
                  <a:rPr lang="en-US" altLang="zh-CN" sz="2600" dirty="0">
                    <a:latin typeface="Times New Roman" panose="02020603050405020304" pitchFamily="18" charset="0"/>
                    <a:cs typeface="Times New Roman" panose="02020603050405020304" pitchFamily="18" charset="0"/>
                  </a:rPr>
                  <a:t>=</a:t>
                </a:r>
                <a14:m>
                  <m:oMath xmlns:m="http://schemas.openxmlformats.org/officeDocument/2006/math">
                    <m:sSup>
                      <m:sSupPr>
                        <m:ctrlPr>
                          <a:rPr lang="en-US" altLang="zh-CN" sz="2600" i="1" smtClean="0">
                            <a:latin typeface="Cambria Math" panose="02040503050406030204" pitchFamily="18" charset="0"/>
                            <a:cs typeface="Times New Roman" panose="02020603050405020304" pitchFamily="18" charset="0"/>
                          </a:rPr>
                        </m:ctrlPr>
                      </m:sSupPr>
                      <m:e>
                        <m:r>
                          <m:rPr>
                            <m:nor/>
                          </m:rPr>
                          <a:rPr lang="en-US" altLang="zh-CN" sz="2600" i="1" dirty="0">
                            <a:latin typeface="Times New Roman" panose="02020603050405020304" pitchFamily="18" charset="0"/>
                            <a:cs typeface="Times New Roman" panose="02020603050405020304" pitchFamily="18" charset="0"/>
                          </a:rPr>
                          <m:t>G</m:t>
                        </m:r>
                        <m:r>
                          <a:rPr lang="en-US" altLang="zh-CN" sz="2600" b="0" i="1" smtClean="0">
                            <a:latin typeface="Cambria Math" panose="02040503050406030204" pitchFamily="18" charset="0"/>
                            <a:cs typeface="Times New Roman" panose="02020603050405020304" pitchFamily="18" charset="0"/>
                          </a:rPr>
                          <m:t>𝑊</m:t>
                        </m:r>
                      </m:e>
                      <m:sup>
                        <m:d>
                          <m:dPr>
                            <m:ctrlPr>
                              <a:rPr lang="en-US" altLang="zh-CN" sz="2600" b="0" i="1" smtClean="0">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2</m:t>
                            </m:r>
                          </m:e>
                        </m:d>
                        <m:r>
                          <a:rPr lang="en-US" altLang="zh-CN" sz="2600" b="0" i="1" smtClean="0">
                            <a:latin typeface="Cambria Math" panose="02040503050406030204" pitchFamily="18" charset="0"/>
                            <a:cs typeface="Times New Roman" panose="02020603050405020304" pitchFamily="18" charset="0"/>
                          </a:rPr>
                          <m:t>𝑇</m:t>
                        </m:r>
                      </m:sup>
                    </m:sSup>
                  </m:oMath>
                </a14:m>
                <a:r>
                  <a:rPr lang="en-US" altLang="zh-CN" sz="2600" dirty="0">
                    <a:latin typeface="Times New Roman" panose="02020603050405020304" pitchFamily="18" charset="0"/>
                    <a:cs typeface="Times New Roman" panose="02020603050405020304" pitchFamily="18" charset="0"/>
                  </a:rPr>
                  <a:t>  using the back-propagation rule for the first argument to the matrix multiplication operation.</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01530758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6.5.7 Example: Back-Propagation for MLP Training</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spcBef>
                    <a:spcPts val="0"/>
                  </a:spcBef>
                  <a:buClr>
                    <a:srgbClr val="FF0000"/>
                  </a:buClr>
                </a:pPr>
                <a:r>
                  <a:rPr lang="en-US" altLang="zh-CN" dirty="0"/>
                  <a:t>Next, the </a:t>
                </a:r>
                <a:r>
                  <a:rPr lang="en-US" altLang="zh-CN" dirty="0" err="1"/>
                  <a:t>relu</a:t>
                </a:r>
                <a:r>
                  <a:rPr lang="en-US" altLang="zh-CN" dirty="0"/>
                  <a:t> operation uses its back-propagation rule to zero out components </a:t>
                </a:r>
                <a:r>
                  <a:rPr lang="en-US" altLang="zh-CN" sz="2600" dirty="0">
                    <a:latin typeface="Times New Roman" panose="02020603050405020304" pitchFamily="18" charset="0"/>
                    <a:cs typeface="Times New Roman" panose="02020603050405020304" pitchFamily="18" charset="0"/>
                  </a:rPr>
                  <a:t>of the gradient corresponding to entries of </a:t>
                </a:r>
                <a14:m>
                  <m:oMath xmlns:m="http://schemas.openxmlformats.org/officeDocument/2006/math">
                    <m:sSup>
                      <m:sSupPr>
                        <m:ctrlPr>
                          <a:rPr lang="en-US" altLang="zh-CN" sz="2600" i="1" dirty="0" smtClean="0">
                            <a:latin typeface="Cambria Math" panose="02040503050406030204" pitchFamily="18" charset="0"/>
                            <a:cs typeface="Times New Roman" panose="02020603050405020304" pitchFamily="18" charset="0"/>
                          </a:rPr>
                        </m:ctrlPr>
                      </m:sSupPr>
                      <m:e>
                        <m:r>
                          <a:rPr lang="en-US" altLang="zh-CN" sz="2600" b="1" i="1" dirty="0">
                            <a:latin typeface="Cambria Math" panose="02040503050406030204" pitchFamily="18" charset="0"/>
                            <a:cs typeface="Times New Roman" panose="02020603050405020304" pitchFamily="18" charset="0"/>
                          </a:rPr>
                          <m:t>𝑼</m:t>
                        </m:r>
                      </m:e>
                      <m:sup>
                        <m:r>
                          <a:rPr lang="en-US" altLang="zh-CN" sz="2600" i="1" dirty="0">
                            <a:latin typeface="Cambria Math" panose="02040503050406030204" pitchFamily="18" charset="0"/>
                            <a:cs typeface="Times New Roman" panose="02020603050405020304" pitchFamily="18" charset="0"/>
                          </a:rPr>
                          <m:t>(1)</m:t>
                        </m:r>
                      </m:sup>
                    </m:sSup>
                    <m:r>
                      <a:rPr lang="en-US" altLang="zh-CN" sz="2600" i="1" dirty="0" smtClean="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that were less than 0. Let the result be called </a:t>
                </a:r>
                <a14:m>
                  <m:oMath xmlns:m="http://schemas.openxmlformats.org/officeDocument/2006/math">
                    <m:sSup>
                      <m:sSupPr>
                        <m:ctrlPr>
                          <a:rPr lang="en-US" altLang="zh-CN" sz="2600" b="1" i="1" dirty="0" smtClean="0">
                            <a:latin typeface="Cambria Math" panose="02040503050406030204" pitchFamily="18" charset="0"/>
                            <a:cs typeface="Times New Roman" panose="02020603050405020304" pitchFamily="18" charset="0"/>
                          </a:rPr>
                        </m:ctrlPr>
                      </m:sSupPr>
                      <m:e>
                        <m:r>
                          <a:rPr lang="en-US" altLang="zh-CN" sz="2600" b="1" i="1" dirty="0" smtClean="0">
                            <a:latin typeface="Cambria Math" panose="02040503050406030204" pitchFamily="18" charset="0"/>
                            <a:cs typeface="Times New Roman" panose="02020603050405020304" pitchFamily="18" charset="0"/>
                          </a:rPr>
                          <m:t>𝑮</m:t>
                        </m:r>
                      </m:e>
                      <m:sup>
                        <m:r>
                          <a:rPr lang="en-US" altLang="zh-CN" sz="2600" b="1" i="1" dirty="0" smtClean="0">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The last step of the back-propagation algorithm is to use the back-propagation rule for the second argument of the </a:t>
                </a:r>
                <a:r>
                  <a:rPr lang="en-US" altLang="zh-CN" sz="2600" dirty="0" err="1">
                    <a:latin typeface="Times New Roman" panose="02020603050405020304" pitchFamily="18" charset="0"/>
                    <a:cs typeface="Times New Roman" panose="02020603050405020304" pitchFamily="18" charset="0"/>
                  </a:rPr>
                  <a:t>matmul</a:t>
                </a:r>
                <a:r>
                  <a:rPr lang="en-US" altLang="zh-CN" sz="2600" dirty="0">
                    <a:latin typeface="Times New Roman" panose="02020603050405020304" pitchFamily="18" charset="0"/>
                    <a:cs typeface="Times New Roman" panose="02020603050405020304" pitchFamily="18" charset="0"/>
                  </a:rPr>
                  <a:t> operation to add </a:t>
                </a:r>
                <a14:m>
                  <m:oMath xmlns:m="http://schemas.openxmlformats.org/officeDocument/2006/math">
                    <m:sSup>
                      <m:sSupPr>
                        <m:ctrlPr>
                          <a:rPr lang="en-US" altLang="zh-CN" sz="2600" b="1" i="1" dirty="0" smtClean="0">
                            <a:latin typeface="Cambria Math" panose="02040503050406030204" pitchFamily="18" charset="0"/>
                            <a:cs typeface="Times New Roman" panose="02020603050405020304" pitchFamily="18" charset="0"/>
                          </a:rPr>
                        </m:ctrlPr>
                      </m:sSupPr>
                      <m:e>
                        <m:r>
                          <a:rPr lang="en-US" altLang="zh-CN" sz="2600" b="1" i="1" dirty="0" smtClean="0">
                            <a:latin typeface="Cambria Math" panose="02040503050406030204" pitchFamily="18" charset="0"/>
                            <a:cs typeface="Times New Roman" panose="02020603050405020304" pitchFamily="18" charset="0"/>
                          </a:rPr>
                          <m:t>𝑿</m:t>
                        </m:r>
                      </m:e>
                      <m:sup>
                        <m:r>
                          <a:rPr lang="en-US" altLang="zh-CN" sz="2600" b="1" i="1" dirty="0" smtClean="0">
                            <a:latin typeface="Cambria Math" panose="02040503050406030204" pitchFamily="18" charset="0"/>
                            <a:cs typeface="Times New Roman" panose="02020603050405020304" pitchFamily="18" charset="0"/>
                          </a:rPr>
                          <m:t>𝑻</m:t>
                        </m:r>
                      </m:sup>
                    </m:sSup>
                    <m:sSup>
                      <m:sSupPr>
                        <m:ctrlPr>
                          <a:rPr lang="en-US" altLang="zh-CN" sz="2600" b="1" i="1" dirty="0" smtClean="0">
                            <a:latin typeface="Cambria Math" panose="02040503050406030204" pitchFamily="18" charset="0"/>
                            <a:cs typeface="Times New Roman" panose="02020603050405020304" pitchFamily="18" charset="0"/>
                          </a:rPr>
                        </m:ctrlPr>
                      </m:sSupPr>
                      <m:e>
                        <m:r>
                          <a:rPr lang="en-US" altLang="zh-CN" sz="2600" b="1" i="1" dirty="0" smtClean="0">
                            <a:latin typeface="Cambria Math" panose="02040503050406030204" pitchFamily="18" charset="0"/>
                            <a:cs typeface="Times New Roman" panose="02020603050405020304" pitchFamily="18" charset="0"/>
                          </a:rPr>
                          <m:t>𝑮</m:t>
                        </m:r>
                      </m:e>
                      <m:sup>
                        <m:r>
                          <a:rPr lang="en-US" altLang="zh-CN" sz="2600" b="1" i="1" dirty="0" smtClean="0">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to the gradient on</a:t>
                </a:r>
                <a14:m>
                  <m:oMath xmlns:m="http://schemas.openxmlformats.org/officeDocument/2006/math">
                    <m:sSup>
                      <m:sSupPr>
                        <m:ctrlPr>
                          <a:rPr lang="en-US" altLang="zh-CN" sz="2600" b="1" i="1" smtClean="0">
                            <a:latin typeface="Cambria Math" panose="02040503050406030204" pitchFamily="18" charset="0"/>
                            <a:cs typeface="Times New Roman" panose="02020603050405020304" pitchFamily="18" charset="0"/>
                          </a:rPr>
                        </m:ctrlPr>
                      </m:sSupPr>
                      <m:e>
                        <m:r>
                          <a:rPr lang="en-US" altLang="zh-CN" sz="2600" b="1" i="1" smtClean="0">
                            <a:latin typeface="Cambria Math" panose="02040503050406030204" pitchFamily="18" charset="0"/>
                            <a:cs typeface="Times New Roman" panose="02020603050405020304" pitchFamily="18" charset="0"/>
                          </a:rPr>
                          <m:t> </m:t>
                        </m:r>
                        <m:r>
                          <a:rPr lang="en-US" altLang="zh-CN" sz="2600" b="1" i="1">
                            <a:latin typeface="Cambria Math" panose="02040503050406030204" pitchFamily="18" charset="0"/>
                            <a:cs typeface="Times New Roman" panose="02020603050405020304" pitchFamily="18" charset="0"/>
                          </a:rPr>
                          <m:t>𝑾</m:t>
                        </m:r>
                      </m:e>
                      <m:sup>
                        <m:r>
                          <a:rPr lang="en-US" altLang="zh-CN" sz="2600" b="1"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𝟏</m:t>
                        </m:r>
                        <m:r>
                          <a:rPr lang="en-US" altLang="zh-CN" sz="2600" b="1" i="1" smtClean="0">
                            <a:latin typeface="Cambria Math" panose="02040503050406030204" pitchFamily="18" charset="0"/>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After these gradients have been computed, it is the responsibility of the gradient descent algorithm, or another optimization algorithm, to use these gradients to update the parameters.</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For the MLP, the computational cost is dominated by the cost of matrix multiplication.</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142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05276616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6.5.7 Example: Back-Propagation for MLP Training</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spcBef>
                    <a:spcPts val="0"/>
                  </a:spcBef>
                  <a:buClr>
                    <a:srgbClr val="FF0000"/>
                  </a:buClr>
                </a:pPr>
                <a:r>
                  <a:rPr lang="en-US" altLang="zh-CN" dirty="0"/>
                  <a:t>During the forward propagation stage, we multiply by each weight </a:t>
                </a:r>
                <a:r>
                  <a:rPr lang="en-US" altLang="zh-CN" sz="2600" dirty="0">
                    <a:latin typeface="Times New Roman" panose="02020603050405020304" pitchFamily="18" charset="0"/>
                    <a:cs typeface="Times New Roman" panose="02020603050405020304" pitchFamily="18" charset="0"/>
                  </a:rPr>
                  <a:t>matrix, resulting in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𝑂</m:t>
                    </m:r>
                    <m:r>
                      <a:rPr lang="en-US" altLang="zh-CN" sz="2600" i="1" dirty="0" smtClean="0">
                        <a:latin typeface="Cambria Math" panose="02040503050406030204" pitchFamily="18" charset="0"/>
                        <a:cs typeface="Times New Roman" panose="02020603050405020304" pitchFamily="18" charset="0"/>
                      </a:rPr>
                      <m:t>(</m:t>
                    </m:r>
                    <m:r>
                      <a:rPr lang="en-US" altLang="zh-CN" sz="2600" i="1" dirty="0" smtClean="0">
                        <a:latin typeface="Cambria Math" panose="02040503050406030204" pitchFamily="18" charset="0"/>
                        <a:cs typeface="Times New Roman" panose="02020603050405020304" pitchFamily="18" charset="0"/>
                      </a:rPr>
                      <m:t>𝑤</m:t>
                    </m:r>
                    <m:r>
                      <a:rPr lang="en-US" altLang="zh-CN" sz="2600" i="1" dirty="0"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multiply-adds, where w is the number of weights. During the backward propagation stage, we multiply by the transpose of each weight matrix, which has the same computational cost. The main memory cost of the algorithm is that we need to store the input to the nonlinearity of the hidden layer. This value is stored from the time it is computed until the backward pass has returned to the same point. The memory cost is thus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𝑂</m:t>
                    </m:r>
                    <m:r>
                      <a:rPr lang="en-US" altLang="zh-CN" sz="2600" i="1" dirty="0" smtClean="0">
                        <a:latin typeface="Cambria Math" panose="02040503050406030204" pitchFamily="18" charset="0"/>
                        <a:cs typeface="Times New Roman" panose="02020603050405020304" pitchFamily="18" charset="0"/>
                      </a:rPr>
                      <m:t>(</m:t>
                    </m:r>
                    <m:sSub>
                      <m:sSubPr>
                        <m:ctrlPr>
                          <a:rPr lang="en-US" altLang="zh-CN" sz="2600" i="1" dirty="0" smtClean="0">
                            <a:latin typeface="Cambria Math" panose="02040503050406030204" pitchFamily="18" charset="0"/>
                            <a:cs typeface="Times New Roman" panose="02020603050405020304" pitchFamily="18" charset="0"/>
                          </a:rPr>
                        </m:ctrlPr>
                      </m:sSubPr>
                      <m:e>
                        <m:r>
                          <a:rPr lang="en-US" altLang="zh-CN" sz="2600" i="1" dirty="0">
                            <a:latin typeface="Cambria Math" panose="02040503050406030204" pitchFamily="18" charset="0"/>
                            <a:cs typeface="Times New Roman" panose="02020603050405020304" pitchFamily="18" charset="0"/>
                          </a:rPr>
                          <m:t>𝑚𝑛</m:t>
                        </m:r>
                      </m:e>
                      <m:sub>
                        <m:r>
                          <a:rPr lang="en-US" altLang="zh-CN" sz="2600" i="1" dirty="0">
                            <a:latin typeface="Cambria Math" panose="02040503050406030204" pitchFamily="18" charset="0"/>
                            <a:cs typeface="Times New Roman" panose="02020603050405020304" pitchFamily="18" charset="0"/>
                          </a:rPr>
                          <m:t>h</m:t>
                        </m:r>
                      </m:sub>
                    </m:sSub>
                    <m:r>
                      <a:rPr lang="en-US" altLang="zh-CN" sz="2600" i="1" dirty="0">
                        <a:latin typeface="Cambria Math" panose="02040503050406030204" pitchFamily="18" charset="0"/>
                        <a:cs typeface="Times New Roman" panose="02020603050405020304" pitchFamily="18" charset="0"/>
                      </a:rPr>
                      <m:t> ), </m:t>
                    </m:r>
                  </m:oMath>
                </a14:m>
                <a:r>
                  <a:rPr lang="en-US" altLang="zh-CN" sz="2600" dirty="0">
                    <a:latin typeface="Times New Roman" panose="02020603050405020304" pitchFamily="18" charset="0"/>
                    <a:cs typeface="Times New Roman" panose="02020603050405020304" pitchFamily="18" charset="0"/>
                  </a:rPr>
                  <a:t>where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𝑚</m:t>
                    </m:r>
                  </m:oMath>
                </a14:m>
                <a:r>
                  <a:rPr lang="en-US" altLang="zh-CN" sz="2600" dirty="0">
                    <a:latin typeface="Times New Roman" panose="02020603050405020304" pitchFamily="18" charset="0"/>
                    <a:cs typeface="Times New Roman" panose="02020603050405020304" pitchFamily="18" charset="0"/>
                  </a:rPr>
                  <a:t> is the number of examples in the minibatch and </a:t>
                </a:r>
                <a14:m>
                  <m:oMath xmlns:m="http://schemas.openxmlformats.org/officeDocument/2006/math">
                    <m:sSub>
                      <m:sSubPr>
                        <m:ctrlPr>
                          <a:rPr lang="en-US" altLang="zh-CN" sz="2600" i="1" dirty="0" smtClean="0">
                            <a:latin typeface="Cambria Math" panose="02040503050406030204" pitchFamily="18" charset="0"/>
                            <a:cs typeface="Times New Roman" panose="02020603050405020304" pitchFamily="18" charset="0"/>
                          </a:rPr>
                        </m:ctrlPr>
                      </m:sSubPr>
                      <m:e>
                        <m:r>
                          <a:rPr lang="en-US" altLang="zh-CN" sz="2600" i="1" dirty="0">
                            <a:latin typeface="Cambria Math" panose="02040503050406030204" pitchFamily="18" charset="0"/>
                            <a:cs typeface="Times New Roman" panose="02020603050405020304" pitchFamily="18" charset="0"/>
                          </a:rPr>
                          <m:t>𝑛</m:t>
                        </m:r>
                      </m:e>
                      <m:sub>
                        <m:r>
                          <a:rPr lang="en-US" altLang="zh-CN" sz="2600" b="0" i="1" dirty="0" smtClean="0">
                            <a:latin typeface="Cambria Math" panose="02040503050406030204" pitchFamily="18" charset="0"/>
                            <a:cs typeface="Times New Roman" panose="02020603050405020304" pitchFamily="18" charset="0"/>
                          </a:rPr>
                          <m:t>h</m:t>
                        </m:r>
                      </m:sub>
                    </m:sSub>
                  </m:oMath>
                </a14:m>
                <a:r>
                  <a:rPr lang="en-US" altLang="zh-CN" sz="2600" dirty="0">
                    <a:latin typeface="Times New Roman" panose="02020603050405020304" pitchFamily="18" charset="0"/>
                    <a:cs typeface="Times New Roman" panose="02020603050405020304" pitchFamily="18" charset="0"/>
                  </a:rPr>
                  <a:t> is the number of hidden units. </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8915344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6.5.8 Complications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Our description of the back-propagation algorithm here is simpler than the implementations actually used in practice.</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As noted above, we have restricted the definition of an operation to be a function that returns a single tensor. Most software implementations need to support operations that can return more than one tensor. For example, if we wish to compute both the maximum value in a tensor and the index of that value, it is best to compute both in a single pass through memory, so it is most efficient to implement this procedure as a single operation with two outputs.</a:t>
            </a:r>
          </a:p>
          <a:p>
            <a:pPr>
              <a:spcBef>
                <a:spcPts val="0"/>
              </a:spcBef>
              <a:buClr>
                <a:srgbClr val="FF0000"/>
              </a:buClr>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We have not described how to control the memory consumption of </a:t>
            </a:r>
            <a:r>
              <a:rPr lang="en-US" altLang="zh-CN" dirty="0"/>
              <a:t>back-propagation.</a:t>
            </a: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277585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6.5.8 Complications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Back-propagation often involves summation of many tensors together. In the naive approach, each of these tensors would be computed separately, then all of them would be added in a second step. The naive approach has an overly high memory bottleneck that can be avoided by maintaining a single buffer and adding each value to that buffer as it is computed.</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Real-world implementations of back-propagation also need to handle various</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data types, such as 32-bit floating point, 64-bit floating point, and integer values.</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policy for handling each of these types takes special care to design.</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47688388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6.5.8 Complications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a:spcBef>
                <a:spcPts val="0"/>
              </a:spcBef>
              <a:buClr>
                <a:srgbClr val="FF0000"/>
              </a:buClr>
            </a:pPr>
            <a:r>
              <a:rPr lang="en-US" altLang="zh-CN" dirty="0"/>
              <a:t>Some operations have undefined gradients, and it is important to track </a:t>
            </a:r>
            <a:r>
              <a:rPr lang="en-US" altLang="zh-CN" sz="2600" dirty="0">
                <a:latin typeface="Times New Roman" panose="02020603050405020304" pitchFamily="18" charset="0"/>
                <a:cs typeface="Times New Roman" panose="02020603050405020304" pitchFamily="18" charset="0"/>
              </a:rPr>
              <a:t>these cases and determine whether the gradient requested by the user is undefined.</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Various other technicalities make real-world differentiation more complicated. These technicalities are not insurmountable, and this chapter has described the key intellectual tools needed to compute derivatives, but it is important to be aware</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that many more subtleties exist. </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400340364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6.5.9 Differentiation outside the Deep learning Community</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deep learning community has been somewhat isolated from the broader computer science community and has largely developed its own cultural attitudes concerning how to perform differentiation. More generally, the field of </a:t>
            </a:r>
            <a:r>
              <a:rPr lang="en-US" altLang="zh-CN" sz="2600" b="1" dirty="0">
                <a:latin typeface="Times New Roman" panose="02020603050405020304" pitchFamily="18" charset="0"/>
                <a:cs typeface="Times New Roman" panose="02020603050405020304" pitchFamily="18" charset="0"/>
              </a:rPr>
              <a:t>automatic differentiation</a:t>
            </a:r>
            <a:r>
              <a:rPr lang="en-US" altLang="zh-CN" sz="2600" dirty="0">
                <a:latin typeface="Times New Roman" panose="02020603050405020304" pitchFamily="18" charset="0"/>
                <a:cs typeface="Times New Roman" panose="02020603050405020304" pitchFamily="18" charset="0"/>
              </a:rPr>
              <a:t> is concerned with how to compute derivatives algorithmically. The back-propagation algorithm described here is only one approach to automatic differentiation. It is a special case of a broader class of techniques called </a:t>
            </a:r>
            <a:r>
              <a:rPr lang="en-US" altLang="zh-CN" sz="2600" b="1" dirty="0">
                <a:latin typeface="Times New Roman" panose="02020603050405020304" pitchFamily="18" charset="0"/>
                <a:cs typeface="Times New Roman" panose="02020603050405020304" pitchFamily="18" charset="0"/>
              </a:rPr>
              <a:t>reverse mode accumulation</a:t>
            </a:r>
            <a:r>
              <a:rPr lang="en-US" altLang="zh-CN" sz="2600" dirty="0">
                <a:latin typeface="Times New Roman" panose="02020603050405020304" pitchFamily="18" charset="0"/>
                <a:cs typeface="Times New Roman" panose="02020603050405020304" pitchFamily="18" charset="0"/>
              </a:rPr>
              <a:t>. Other approaches evaluate the subexpressions of the chain rule in different orders. In general, determining the order of evaluation that results in the lowest computational cost is a difficult problem.</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346726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6.5.9 Differentiation outside the Deep learning Community</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spcBef>
                    <a:spcPts val="0"/>
                  </a:spcBef>
                  <a:buClr>
                    <a:srgbClr val="FF0000"/>
                  </a:buClr>
                </a:pPr>
                <a:r>
                  <a:rPr lang="en-US" altLang="zh-CN" dirty="0"/>
                  <a:t>Finding the optimal sequence </a:t>
                </a:r>
                <a:r>
                  <a:rPr lang="en-US" altLang="zh-CN" sz="2600" dirty="0">
                    <a:latin typeface="Times New Roman" panose="02020603050405020304" pitchFamily="18" charset="0"/>
                    <a:cs typeface="Times New Roman" panose="02020603050405020304" pitchFamily="18" charset="0"/>
                  </a:rPr>
                  <a:t>of operations to compute the gradient is NP-complete (</a:t>
                </a:r>
                <a:r>
                  <a:rPr lang="en-US" altLang="zh-CN" sz="2600" dirty="0">
                    <a:solidFill>
                      <a:srgbClr val="00FF00"/>
                    </a:solidFill>
                    <a:latin typeface="Times New Roman" panose="02020603050405020304" pitchFamily="18" charset="0"/>
                    <a:cs typeface="Times New Roman" panose="02020603050405020304" pitchFamily="18" charset="0"/>
                  </a:rPr>
                  <a:t>Naumann</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2008</a:t>
                </a:r>
                <a:r>
                  <a:rPr lang="en-US" altLang="zh-CN" sz="2600" dirty="0">
                    <a:latin typeface="Times New Roman" panose="02020603050405020304" pitchFamily="18" charset="0"/>
                    <a:cs typeface="Times New Roman" panose="02020603050405020304" pitchFamily="18" charset="0"/>
                  </a:rPr>
                  <a:t>), in the sense that it may require simplifying algebraic expressions into their least expensive form.</a:t>
                </a:r>
              </a:p>
              <a:p>
                <a:pPr>
                  <a:spcBef>
                    <a:spcPts val="0"/>
                  </a:spcBef>
                  <a:buClr>
                    <a:srgbClr val="FF0000"/>
                  </a:buClr>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For example, suppose we have variables </a:t>
                </a:r>
                <a14:m>
                  <m:oMath xmlns:m="http://schemas.openxmlformats.org/officeDocument/2006/math">
                    <m:sSub>
                      <m:sSubPr>
                        <m:ctrlPr>
                          <a:rPr lang="en-US" altLang="zh-CN" sz="2600" i="1" dirty="0" smtClean="0">
                            <a:latin typeface="Cambria Math" panose="02040503050406030204" pitchFamily="18" charset="0"/>
                            <a:cs typeface="Times New Roman" panose="02020603050405020304" pitchFamily="18" charset="0"/>
                          </a:rPr>
                        </m:ctrlPr>
                      </m:sSubPr>
                      <m:e>
                        <m:r>
                          <a:rPr lang="en-US" altLang="zh-CN" sz="2600" i="1" dirty="0">
                            <a:latin typeface="Cambria Math" panose="02040503050406030204" pitchFamily="18" charset="0"/>
                            <a:cs typeface="Times New Roman" panose="02020603050405020304" pitchFamily="18" charset="0"/>
                          </a:rPr>
                          <m:t>𝑝</m:t>
                        </m:r>
                      </m:e>
                      <m:sub>
                        <m:r>
                          <a:rPr lang="en-US" altLang="zh-CN" sz="2600" b="0" i="1" dirty="0" smtClean="0">
                            <a:latin typeface="Cambria Math" panose="02040503050406030204" pitchFamily="18" charset="0"/>
                            <a:cs typeface="Times New Roman" panose="02020603050405020304" pitchFamily="18" charset="0"/>
                          </a:rPr>
                          <m:t>1</m:t>
                        </m:r>
                      </m:sub>
                    </m:sSub>
                    <m:r>
                      <a:rPr lang="en-US" altLang="zh-CN" sz="2600" b="0" i="1" dirty="0" smtClean="0">
                        <a:latin typeface="Cambria Math" panose="02040503050406030204" pitchFamily="18" charset="0"/>
                        <a:cs typeface="Times New Roman" panose="02020603050405020304" pitchFamily="18" charset="0"/>
                      </a:rPr>
                      <m:t>,</m:t>
                    </m:r>
                    <m:sSub>
                      <m:sSubPr>
                        <m:ctrlPr>
                          <a:rPr lang="en-US" altLang="zh-CN" sz="2600" i="1" dirty="0">
                            <a:latin typeface="Cambria Math" panose="02040503050406030204" pitchFamily="18" charset="0"/>
                            <a:cs typeface="Times New Roman" panose="02020603050405020304" pitchFamily="18" charset="0"/>
                          </a:rPr>
                        </m:ctrlPr>
                      </m:sSubPr>
                      <m:e>
                        <m:r>
                          <a:rPr lang="en-US" altLang="zh-CN" sz="2600" i="1" dirty="0">
                            <a:latin typeface="Cambria Math" panose="02040503050406030204" pitchFamily="18" charset="0"/>
                            <a:cs typeface="Times New Roman" panose="02020603050405020304" pitchFamily="18" charset="0"/>
                          </a:rPr>
                          <m:t>𝑝</m:t>
                        </m:r>
                      </m:e>
                      <m:sub>
                        <m:r>
                          <a:rPr lang="en-US" altLang="zh-CN" sz="2600" b="0" i="1" dirty="0" smtClean="0">
                            <a:latin typeface="Cambria Math" panose="02040503050406030204" pitchFamily="18" charset="0"/>
                            <a:cs typeface="Times New Roman" panose="02020603050405020304" pitchFamily="18" charset="0"/>
                          </a:rPr>
                          <m:t>2</m:t>
                        </m:r>
                      </m:sub>
                    </m:sSub>
                  </m:oMath>
                </a14:m>
                <a:r>
                  <a:rPr lang="en-US" altLang="zh-CN" sz="2600" dirty="0">
                    <a:cs typeface="Times New Roman" panose="02020603050405020304" pitchFamily="18" charset="0"/>
                  </a:rPr>
                  <a:t> </a:t>
                </a:r>
                <a14:m>
                  <m:oMath xmlns:m="http://schemas.openxmlformats.org/officeDocument/2006/math">
                    <m:r>
                      <a:rPr lang="en-US" altLang="zh-CN" sz="2600" b="0" i="1" dirty="0" smtClean="0">
                        <a:latin typeface="Cambria Math" panose="02040503050406030204" pitchFamily="18" charset="0"/>
                        <a:cs typeface="Times New Roman" panose="02020603050405020304" pitchFamily="18" charset="0"/>
                      </a:rPr>
                      <m:t>…,</m:t>
                    </m:r>
                    <m:sSub>
                      <m:sSubPr>
                        <m:ctrlPr>
                          <a:rPr lang="en-US" altLang="zh-CN" sz="2600" i="1" dirty="0">
                            <a:latin typeface="Cambria Math" panose="02040503050406030204" pitchFamily="18" charset="0"/>
                            <a:cs typeface="Times New Roman" panose="02020603050405020304" pitchFamily="18" charset="0"/>
                          </a:rPr>
                        </m:ctrlPr>
                      </m:sSubPr>
                      <m:e>
                        <m:r>
                          <a:rPr lang="en-US" altLang="zh-CN" sz="2600" i="1" dirty="0">
                            <a:latin typeface="Cambria Math" panose="02040503050406030204" pitchFamily="18" charset="0"/>
                            <a:cs typeface="Times New Roman" panose="02020603050405020304" pitchFamily="18" charset="0"/>
                          </a:rPr>
                          <m:t>𝑝</m:t>
                        </m:r>
                      </m:e>
                      <m:sub>
                        <m:r>
                          <a:rPr lang="en-US" altLang="zh-CN" sz="2600" b="0" i="1" dirty="0" smtClean="0">
                            <a:latin typeface="Cambria Math" panose="02040503050406030204" pitchFamily="18" charset="0"/>
                            <a:cs typeface="Times New Roman" panose="02020603050405020304" pitchFamily="18" charset="0"/>
                          </a:rPr>
                          <m:t>𝑛</m:t>
                        </m:r>
                      </m:sub>
                    </m:sSub>
                    <m:r>
                      <a:rPr lang="en-US" altLang="zh-CN" sz="2600" i="1" dirty="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representing probabilities and variables </a:t>
                </a:r>
                <a14:m>
                  <m:oMath xmlns:m="http://schemas.openxmlformats.org/officeDocument/2006/math">
                    <m:sSub>
                      <m:sSubPr>
                        <m:ctrlPr>
                          <a:rPr lang="en-US" altLang="zh-CN" sz="2600" i="1" dirty="0">
                            <a:latin typeface="Cambria Math" panose="02040503050406030204" pitchFamily="18" charset="0"/>
                            <a:cs typeface="Times New Roman" panose="02020603050405020304" pitchFamily="18" charset="0"/>
                          </a:rPr>
                        </m:ctrlPr>
                      </m:sSubPr>
                      <m:e>
                        <m:r>
                          <a:rPr lang="en-US" altLang="zh-CN" sz="2600" b="0" i="1" dirty="0" smtClean="0">
                            <a:latin typeface="Cambria Math" panose="02040503050406030204" pitchFamily="18" charset="0"/>
                            <a:cs typeface="Times New Roman" panose="02020603050405020304" pitchFamily="18" charset="0"/>
                          </a:rPr>
                          <m:t>𝑧</m:t>
                        </m:r>
                      </m:e>
                      <m:sub>
                        <m:r>
                          <a:rPr lang="en-US" altLang="zh-CN" sz="2600" i="1" dirty="0">
                            <a:latin typeface="Cambria Math" panose="02040503050406030204" pitchFamily="18" charset="0"/>
                            <a:cs typeface="Times New Roman" panose="02020603050405020304" pitchFamily="18" charset="0"/>
                          </a:rPr>
                          <m:t>1</m:t>
                        </m:r>
                      </m:sub>
                    </m:sSub>
                    <m:r>
                      <a:rPr lang="en-US" altLang="zh-CN" sz="2600" i="1" dirty="0">
                        <a:latin typeface="Cambria Math" panose="02040503050406030204" pitchFamily="18" charset="0"/>
                        <a:cs typeface="Times New Roman" panose="02020603050405020304" pitchFamily="18" charset="0"/>
                      </a:rPr>
                      <m:t>,</m:t>
                    </m:r>
                    <m:sSub>
                      <m:sSubPr>
                        <m:ctrlPr>
                          <a:rPr lang="en-US" altLang="zh-CN" sz="2600" i="1" dirty="0">
                            <a:latin typeface="Cambria Math" panose="02040503050406030204" pitchFamily="18" charset="0"/>
                            <a:cs typeface="Times New Roman" panose="02020603050405020304" pitchFamily="18" charset="0"/>
                          </a:rPr>
                        </m:ctrlPr>
                      </m:sSubPr>
                      <m:e>
                        <m:r>
                          <a:rPr lang="en-US" altLang="zh-CN" sz="2600" b="0" i="1" dirty="0" smtClean="0">
                            <a:latin typeface="Cambria Math" panose="02040503050406030204" pitchFamily="18" charset="0"/>
                            <a:cs typeface="Times New Roman" panose="02020603050405020304" pitchFamily="18" charset="0"/>
                          </a:rPr>
                          <m:t>𝑧</m:t>
                        </m:r>
                      </m:e>
                      <m:sub>
                        <m:r>
                          <a:rPr lang="en-US" altLang="zh-CN" sz="2600" i="1" dirty="0">
                            <a:latin typeface="Cambria Math" panose="02040503050406030204" pitchFamily="18" charset="0"/>
                            <a:cs typeface="Times New Roman" panose="02020603050405020304" pitchFamily="18" charset="0"/>
                          </a:rPr>
                          <m:t>2</m:t>
                        </m:r>
                      </m:sub>
                    </m:sSub>
                  </m:oMath>
                </a14:m>
                <a:r>
                  <a:rPr lang="en-US" altLang="zh-CN" sz="2600" dirty="0">
                    <a:cs typeface="Times New Roman" panose="02020603050405020304" pitchFamily="18" charset="0"/>
                  </a:rPr>
                  <a:t> </a:t>
                </a:r>
                <a14:m>
                  <m:oMath xmlns:m="http://schemas.openxmlformats.org/officeDocument/2006/math">
                    <m:r>
                      <a:rPr lang="en-US" altLang="zh-CN" sz="2600" i="1" dirty="0">
                        <a:latin typeface="Cambria Math" panose="02040503050406030204" pitchFamily="18" charset="0"/>
                        <a:cs typeface="Times New Roman" panose="02020603050405020304" pitchFamily="18" charset="0"/>
                      </a:rPr>
                      <m:t>…,</m:t>
                    </m:r>
                    <m:sSub>
                      <m:sSubPr>
                        <m:ctrlPr>
                          <a:rPr lang="en-US" altLang="zh-CN" sz="2600" i="1" dirty="0">
                            <a:latin typeface="Cambria Math" panose="02040503050406030204" pitchFamily="18" charset="0"/>
                            <a:cs typeface="Times New Roman" panose="02020603050405020304" pitchFamily="18" charset="0"/>
                          </a:rPr>
                        </m:ctrlPr>
                      </m:sSubPr>
                      <m:e>
                        <m:r>
                          <a:rPr lang="en-US" altLang="zh-CN" sz="2600" b="0" i="1" dirty="0" smtClean="0">
                            <a:latin typeface="Cambria Math" panose="02040503050406030204" pitchFamily="18" charset="0"/>
                            <a:cs typeface="Times New Roman" panose="02020603050405020304" pitchFamily="18" charset="0"/>
                          </a:rPr>
                          <m:t>𝑧</m:t>
                        </m:r>
                      </m:e>
                      <m:sub>
                        <m:r>
                          <a:rPr lang="en-US" altLang="zh-CN" sz="2600" i="1" dirty="0">
                            <a:latin typeface="Cambria Math" panose="02040503050406030204" pitchFamily="18" charset="0"/>
                            <a:cs typeface="Times New Roman" panose="02020603050405020304" pitchFamily="18" charset="0"/>
                          </a:rPr>
                          <m:t>𝑛</m:t>
                        </m:r>
                      </m:sub>
                    </m:sSub>
                    <m:r>
                      <a:rPr lang="en-US" altLang="zh-CN" sz="2600" i="1" dirty="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 representing unnormalized log probabilities. Suppose we define</a:t>
                </a:r>
              </a:p>
              <a:p>
                <a:pPr>
                  <a:spcBef>
                    <a:spcPts val="0"/>
                  </a:spcBef>
                  <a:buClr>
                    <a:srgbClr val="FF0000"/>
                  </a:buClr>
                </a:pPr>
                <a:endParaRPr lang="en-US" altLang="zh-CN" dirty="0"/>
              </a:p>
              <a:p>
                <a:pPr>
                  <a:spcBef>
                    <a:spcPts val="0"/>
                  </a:spcBef>
                  <a:buClr>
                    <a:srgbClr val="FF0000"/>
                  </a:buClr>
                </a:pPr>
                <a:endParaRPr lang="en-US" altLang="zh-CN" sz="2600" dirty="0">
                  <a:latin typeface="Times New Roman" panose="02020603050405020304" pitchFamily="18" charset="0"/>
                  <a:cs typeface="Times New Roman" panose="02020603050405020304" pitchFamily="18" charset="0"/>
                </a:endParaRPr>
              </a:p>
              <a:p>
                <a:pPr>
                  <a:spcBef>
                    <a:spcPts val="0"/>
                  </a:spcBef>
                  <a:buClr>
                    <a:srgbClr val="FF0000"/>
                  </a:buClr>
                </a:pPr>
                <a:r>
                  <a:rPr lang="en-US" altLang="zh-CN" dirty="0"/>
                  <a:t>where we build the </a:t>
                </a:r>
                <a:r>
                  <a:rPr lang="en-US" altLang="zh-CN" dirty="0" err="1"/>
                  <a:t>softmax</a:t>
                </a:r>
                <a:r>
                  <a:rPr lang="en-US" altLang="zh-CN" dirty="0"/>
                  <a:t> function out of exponentiation, summation and division</a:t>
                </a:r>
              </a:p>
              <a:p>
                <a:pPr>
                  <a:spcBef>
                    <a:spcPts val="0"/>
                  </a:spcBef>
                  <a:buClr>
                    <a:srgbClr val="FF0000"/>
                  </a:buClr>
                </a:pPr>
                <a:r>
                  <a:rPr lang="en-US" altLang="zh-CN" dirty="0"/>
                  <a:t>operations, and construct a cross-entropy loss </a:t>
                </a:r>
                <a14:m>
                  <m:oMath xmlns:m="http://schemas.openxmlformats.org/officeDocument/2006/math">
                    <m:r>
                      <a:rPr lang="en-US" altLang="zh-CN" i="1" dirty="0">
                        <a:latin typeface="Cambria Math" panose="02040503050406030204" pitchFamily="18" charset="0"/>
                      </a:rPr>
                      <m:t>𝐽</m:t>
                    </m:r>
                    <m:r>
                      <a:rPr lang="en-US" altLang="zh-CN" i="1" dirty="0">
                        <a:latin typeface="Cambria Math" panose="02040503050406030204" pitchFamily="18" charset="0"/>
                      </a:rPr>
                      <m:t>=− </m:t>
                    </m:r>
                    <m:nary>
                      <m:naryPr>
                        <m:chr m:val="∑"/>
                        <m:limLoc m:val="subSup"/>
                        <m:supHide m:val="on"/>
                        <m:ctrlPr>
                          <a:rPr lang="en-US" altLang="zh-CN" i="1" dirty="0">
                            <a:latin typeface="Cambria Math" panose="02040503050406030204" pitchFamily="18" charset="0"/>
                          </a:rPr>
                        </m:ctrlPr>
                      </m:naryPr>
                      <m:sub>
                        <m:r>
                          <m:rPr>
                            <m:brk m:alnAt="9"/>
                          </m:rPr>
                          <a:rPr lang="en-US" altLang="zh-CN" i="1" dirty="0">
                            <a:latin typeface="Cambria Math" panose="02040503050406030204" pitchFamily="18" charset="0"/>
                          </a:rPr>
                          <m:t>𝑖</m:t>
                        </m:r>
                      </m:sub>
                      <m:sup/>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𝑝</m:t>
                            </m:r>
                          </m:e>
                          <m:sub>
                            <m:r>
                              <a:rPr lang="en-US" altLang="zh-CN" i="1" dirty="0">
                                <a:latin typeface="Cambria Math" panose="02040503050406030204" pitchFamily="18" charset="0"/>
                              </a:rPr>
                              <m:t>𝑖</m:t>
                            </m:r>
                          </m:sub>
                        </m:sSub>
                      </m:e>
                    </m:nary>
                    <m:r>
                      <a:rPr lang="en-US" altLang="zh-CN" i="1" dirty="0">
                        <a:latin typeface="Cambria Math" panose="02040503050406030204" pitchFamily="18" charset="0"/>
                      </a:rPr>
                      <m:t> </m:t>
                    </m:r>
                    <m:r>
                      <m:rPr>
                        <m:sty m:val="p"/>
                      </m:rPr>
                      <a:rPr lang="en-US" altLang="zh-CN" i="1" dirty="0">
                        <a:latin typeface="Cambria Math" panose="02040503050406030204" pitchFamily="18" charset="0"/>
                      </a:rPr>
                      <m:t>log</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𝑞</m:t>
                        </m:r>
                      </m:e>
                      <m:sub>
                        <m:r>
                          <a:rPr lang="en-US" altLang="zh-CN" i="1" dirty="0">
                            <a:latin typeface="Cambria Math" panose="02040503050406030204" pitchFamily="18" charset="0"/>
                          </a:rPr>
                          <m:t>𝑖</m:t>
                        </m:r>
                      </m:sub>
                    </m:sSub>
                  </m:oMath>
                </a14:m>
                <a:r>
                  <a:rPr lang="en-US" altLang="zh-CN" dirty="0"/>
                  <a:t>.</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6" name="图片 5">
            <a:extLst>
              <a:ext uri="{FF2B5EF4-FFF2-40B4-BE49-F238E27FC236}">
                <a16:creationId xmlns:a16="http://schemas.microsoft.com/office/drawing/2014/main" id="{23EBC4D7-B05C-428A-B5E0-18CBDF0A2B2D}"/>
              </a:ext>
            </a:extLst>
          </p:cNvPr>
          <p:cNvPicPr>
            <a:picLocks noChangeAspect="1"/>
          </p:cNvPicPr>
          <p:nvPr/>
        </p:nvPicPr>
        <p:blipFill>
          <a:blip r:embed="rId4"/>
          <a:stretch>
            <a:fillRect/>
          </a:stretch>
        </p:blipFill>
        <p:spPr>
          <a:xfrm>
            <a:off x="3162300" y="3522742"/>
            <a:ext cx="8191500" cy="1362075"/>
          </a:xfrm>
          <a:prstGeom prst="rect">
            <a:avLst/>
          </a:prstGeom>
        </p:spPr>
      </p:pic>
    </p:spTree>
    <p:extLst>
      <p:ext uri="{BB962C8B-B14F-4D97-AF65-F5344CB8AC3E}">
        <p14:creationId xmlns:p14="http://schemas.microsoft.com/office/powerpoint/2010/main" val="3659927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FA5BA494-D750-4C86-ABAA-F1B56E4E0C70}"/>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 Deep Feedforward Networks</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First, training a feedforward network requires making many of the same design decisions as are necessary for a linear model: choosing the optimizer, the cost function, and the form of the output units. We review these basics of gradient-based learning, then proceed to confront some of the design decisions that are unique to feedforward networks. Feedforward networks have introduced the concept of a hidden layer, and this requires us to choose the </a:t>
            </a:r>
            <a:r>
              <a:rPr lang="en-US" altLang="zh-CN" sz="2600" i="1" dirty="0"/>
              <a:t>activation functions</a:t>
            </a:r>
            <a:r>
              <a:rPr lang="en-US" altLang="zh-CN" sz="2600" dirty="0"/>
              <a:t> that will be used to compute the hidden layer values. We must also design the architecture of the network, including how many layers the network should contain, how these networks should be connected to each other, and how many units should be in each layer. </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6.5.9 Differentiation outside the Deep learning Community</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 human mathematician can observe that the derivative of J with respect to </a:t>
                </a:r>
                <a14:m>
                  <m:oMath xmlns:m="http://schemas.openxmlformats.org/officeDocument/2006/math">
                    <m:sSub>
                      <m:sSubPr>
                        <m:ctrlPr>
                          <a:rPr lang="en-US" altLang="zh-CN" sz="2600" i="1" dirty="0" smtClean="0">
                            <a:latin typeface="Cambria Math" panose="02040503050406030204" pitchFamily="18" charset="0"/>
                            <a:cs typeface="Times New Roman" panose="02020603050405020304" pitchFamily="18" charset="0"/>
                          </a:rPr>
                        </m:ctrlPr>
                      </m:sSubPr>
                      <m:e>
                        <m:r>
                          <a:rPr lang="en-US" altLang="zh-CN" sz="2600" i="1" dirty="0">
                            <a:latin typeface="Cambria Math" panose="02040503050406030204" pitchFamily="18" charset="0"/>
                            <a:cs typeface="Times New Roman" panose="02020603050405020304" pitchFamily="18" charset="0"/>
                          </a:rPr>
                          <m:t>𝑧</m:t>
                        </m:r>
                      </m:e>
                      <m:sub>
                        <m:r>
                          <a:rPr lang="en-US" altLang="zh-CN" sz="2600" i="1" dirty="0">
                            <a:latin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takes a very simple form: </a:t>
                </a:r>
                <a14:m>
                  <m:oMath xmlns:m="http://schemas.openxmlformats.org/officeDocument/2006/math">
                    <m:sSub>
                      <m:sSubPr>
                        <m:ctrlPr>
                          <a:rPr lang="en-US" altLang="zh-CN" sz="2600" i="1" dirty="0">
                            <a:latin typeface="Cambria Math" panose="02040503050406030204" pitchFamily="18" charset="0"/>
                            <a:cs typeface="Times New Roman" panose="02020603050405020304" pitchFamily="18" charset="0"/>
                          </a:rPr>
                        </m:ctrlPr>
                      </m:sSubPr>
                      <m:e>
                        <m:r>
                          <a:rPr lang="en-US" altLang="zh-CN" sz="2600" b="0" i="1" dirty="0" smtClean="0">
                            <a:latin typeface="Cambria Math" panose="02040503050406030204" pitchFamily="18" charset="0"/>
                            <a:cs typeface="Times New Roman" panose="02020603050405020304" pitchFamily="18" charset="0"/>
                          </a:rPr>
                          <m:t>𝑞</m:t>
                        </m:r>
                      </m:e>
                      <m:sub>
                        <m:r>
                          <a:rPr lang="en-US" altLang="zh-CN" sz="2600" i="1" dirty="0">
                            <a:latin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altLang="zh-CN" sz="2600" i="1" dirty="0">
                            <a:latin typeface="Cambria Math" panose="02040503050406030204" pitchFamily="18" charset="0"/>
                            <a:cs typeface="Times New Roman" panose="02020603050405020304" pitchFamily="18" charset="0"/>
                          </a:rPr>
                        </m:ctrlPr>
                      </m:sSubPr>
                      <m:e>
                        <m:r>
                          <a:rPr lang="en-US" altLang="zh-CN" sz="2600" b="0" i="1" dirty="0" smtClean="0">
                            <a:latin typeface="Cambria Math" panose="02040503050406030204" pitchFamily="18" charset="0"/>
                            <a:cs typeface="Times New Roman" panose="02020603050405020304" pitchFamily="18" charset="0"/>
                          </a:rPr>
                          <m:t>𝑝</m:t>
                        </m:r>
                      </m:e>
                      <m:sub>
                        <m:r>
                          <a:rPr lang="en-US" altLang="zh-CN" sz="2600" i="1" dirty="0">
                            <a:latin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The back-propagation algorithm is not capable of simplifying the gradient this way, and will instead explicitly propagate gradients through all of the logarithm and exponentiation operations in the original graph. Some software libraries such as Theano (</a:t>
                </a:r>
                <a:r>
                  <a:rPr lang="en-US" altLang="zh-CN" sz="2600" dirty="0" err="1">
                    <a:solidFill>
                      <a:srgbClr val="00FF00"/>
                    </a:solidFill>
                    <a:latin typeface="Times New Roman" panose="02020603050405020304" pitchFamily="18" charset="0"/>
                    <a:cs typeface="Times New Roman" panose="02020603050405020304" pitchFamily="18" charset="0"/>
                  </a:rPr>
                  <a:t>Bergstra</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2010</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Bastien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2012</a:t>
                </a:r>
                <a:r>
                  <a:rPr lang="en-US" altLang="zh-CN" sz="2600" dirty="0">
                    <a:latin typeface="Times New Roman" panose="02020603050405020304" pitchFamily="18" charset="0"/>
                    <a:cs typeface="Times New Roman" panose="02020603050405020304" pitchFamily="18" charset="0"/>
                  </a:rPr>
                  <a:t>) are able to perform some kinds of algebraic substitution to improve over the graph proposed by the pure back-propagation algorithm.</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39043801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6.5.9 Differentiation outside the Deep learning Community</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8"/>
                <a:ext cx="11409609" cy="5403331"/>
              </a:xfrm>
            </p:spPr>
            <p:txBody>
              <a:bodyPr>
                <a:normAutofit lnSpcReduction="10000"/>
              </a:bodyPr>
              <a:lstStyle/>
              <a:p>
                <a:pPr>
                  <a:lnSpc>
                    <a:spcPct val="135000"/>
                  </a:lnSpc>
                  <a:spcBef>
                    <a:spcPts val="0"/>
                  </a:spcBef>
                  <a:buClr>
                    <a:srgbClr val="FF0000"/>
                  </a:buClr>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When the forward graph </a:t>
                </a:r>
                <a14:m>
                  <m:oMath xmlns:m="http://schemas.openxmlformats.org/officeDocument/2006/math">
                    <m:r>
                      <a:rPr lang="zh-CN" altLang="en-US" sz="2600" i="1" smtClean="0">
                        <a:latin typeface="Cambria Math" panose="02040503050406030204" pitchFamily="18" charset="0"/>
                      </a:rPr>
                      <m:t>𝒢</m:t>
                    </m:r>
                  </m:oMath>
                </a14:m>
                <a:r>
                  <a:rPr lang="en-US" altLang="zh-CN" sz="2600" dirty="0">
                    <a:latin typeface="Times New Roman" panose="02020603050405020304" pitchFamily="18" charset="0"/>
                    <a:cs typeface="Times New Roman" panose="02020603050405020304" pitchFamily="18" charset="0"/>
                  </a:rPr>
                  <a:t> has a single output node and each partial derivative </a:t>
                </a:r>
                <a14:m>
                  <m:oMath xmlns:m="http://schemas.openxmlformats.org/officeDocument/2006/math">
                    <m:f>
                      <m:fPr>
                        <m:ctrlPr>
                          <a:rPr lang="en-US" altLang="zh-CN" sz="2600" i="1" smtClean="0">
                            <a:latin typeface="Cambria Math" panose="02040503050406030204" pitchFamily="18" charset="0"/>
                            <a:cs typeface="Times New Roman" panose="02020603050405020304" pitchFamily="18" charset="0"/>
                          </a:rPr>
                        </m:ctrlPr>
                      </m:fPr>
                      <m:num>
                        <m:r>
                          <a:rPr lang="zh-CN" altLang="en-US" sz="2600" i="1" smtClean="0">
                            <a:latin typeface="Cambria Math" panose="02040503050406030204" pitchFamily="18" charset="0"/>
                          </a:rPr>
                          <m:t>𝜕</m:t>
                        </m:r>
                        <m:sSup>
                          <m:sSupPr>
                            <m:ctrlPr>
                              <a:rPr lang="en-US" altLang="zh-CN" sz="2600" i="1" smtClean="0">
                                <a:latin typeface="Cambria Math" panose="02040503050406030204" pitchFamily="18" charset="0"/>
                              </a:rPr>
                            </m:ctrlPr>
                          </m:sSupPr>
                          <m:e>
                            <m:r>
                              <a:rPr lang="en-US" altLang="zh-CN" sz="2600" b="0" i="1" smtClean="0">
                                <a:latin typeface="Cambria Math" panose="02040503050406030204" pitchFamily="18" charset="0"/>
                              </a:rPr>
                              <m:t>𝑢</m:t>
                            </m:r>
                          </m:e>
                          <m:sup>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𝑖</m:t>
                            </m:r>
                            <m:r>
                              <a:rPr lang="en-US" altLang="zh-CN" sz="2600" b="0" i="1" smtClean="0">
                                <a:latin typeface="Cambria Math" panose="02040503050406030204" pitchFamily="18" charset="0"/>
                              </a:rPr>
                              <m:t>)</m:t>
                            </m:r>
                          </m:sup>
                        </m:sSup>
                      </m:num>
                      <m:den>
                        <m:r>
                          <a:rPr lang="zh-CN" altLang="en-US" sz="2600" i="1" smtClean="0">
                            <a:latin typeface="Cambria Math" panose="02040503050406030204" pitchFamily="18" charset="0"/>
                          </a:rPr>
                          <m:t>𝜕</m:t>
                        </m:r>
                        <m:sSup>
                          <m:sSupPr>
                            <m:ctrlPr>
                              <a:rPr lang="en-US" altLang="zh-CN" sz="2600" i="1" smtClean="0">
                                <a:latin typeface="Cambria Math" panose="02040503050406030204" pitchFamily="18" charset="0"/>
                              </a:rPr>
                            </m:ctrlPr>
                          </m:sSupPr>
                          <m:e>
                            <m:r>
                              <a:rPr lang="en-US" altLang="zh-CN" sz="2600" b="0" i="1" smtClean="0">
                                <a:latin typeface="Cambria Math" panose="02040503050406030204" pitchFamily="18" charset="0"/>
                              </a:rPr>
                              <m:t>𝑢</m:t>
                            </m:r>
                          </m:e>
                          <m:sup>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𝑗</m:t>
                            </m:r>
                            <m:r>
                              <a:rPr lang="en-US" altLang="zh-CN" sz="2600" b="0" i="1" smtClean="0">
                                <a:latin typeface="Cambria Math" panose="02040503050406030204" pitchFamily="18" charset="0"/>
                              </a:rPr>
                              <m:t>)</m:t>
                            </m:r>
                          </m:sup>
                        </m:sSup>
                      </m:den>
                    </m:f>
                  </m:oMath>
                </a14:m>
                <a:r>
                  <a:rPr lang="en-US" altLang="zh-CN" sz="2600" dirty="0">
                    <a:latin typeface="Times New Roman" panose="02020603050405020304" pitchFamily="18" charset="0"/>
                    <a:cs typeface="Times New Roman" panose="02020603050405020304" pitchFamily="18" charset="0"/>
                  </a:rPr>
                  <a:t> can be computed with a constant amount of computation, back-propagation guarantees that the number of computations for the gradient computation is of the same order as the number of computations for the forward computation: this can be seen in Algorithm </a:t>
                </a:r>
                <a:r>
                  <a:rPr lang="en-US" altLang="zh-CN" sz="2600" dirty="0">
                    <a:solidFill>
                      <a:srgbClr val="FF0000"/>
                    </a:solidFill>
                    <a:latin typeface="Times New Roman" panose="02020603050405020304" pitchFamily="18" charset="0"/>
                    <a:cs typeface="Times New Roman" panose="02020603050405020304" pitchFamily="18" charset="0"/>
                  </a:rPr>
                  <a:t>6.2</a:t>
                </a:r>
                <a:r>
                  <a:rPr lang="en-US" altLang="zh-CN" sz="2600" dirty="0">
                    <a:latin typeface="Times New Roman" panose="02020603050405020304" pitchFamily="18" charset="0"/>
                    <a:cs typeface="Times New Roman" panose="02020603050405020304" pitchFamily="18" charset="0"/>
                  </a:rPr>
                  <a:t> because each local partial derivative </a:t>
                </a: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sup>
                        </m:sSup>
                      </m:den>
                    </m:f>
                  </m:oMath>
                </a14:m>
                <a:r>
                  <a:rPr lang="en-US" altLang="zh-CN" sz="2600" dirty="0">
                    <a:latin typeface="Times New Roman" panose="02020603050405020304" pitchFamily="18" charset="0"/>
                    <a:cs typeface="Times New Roman" panose="02020603050405020304" pitchFamily="18" charset="0"/>
                  </a:rPr>
                  <a:t> needs to be computed only once along with an associated multiplication and addition for the recursive chain-rule formulation (Eq. </a:t>
                </a:r>
                <a:r>
                  <a:rPr lang="en-US" altLang="zh-CN" sz="2600" dirty="0">
                    <a:solidFill>
                      <a:srgbClr val="FF0000"/>
                    </a:solidFill>
                    <a:latin typeface="Times New Roman" panose="02020603050405020304" pitchFamily="18" charset="0"/>
                    <a:cs typeface="Times New Roman" panose="02020603050405020304" pitchFamily="18" charset="0"/>
                  </a:rPr>
                  <a:t>6.53</a:t>
                </a:r>
                <a:r>
                  <a:rPr lang="en-US" altLang="zh-CN" sz="2600" dirty="0">
                    <a:latin typeface="Times New Roman" panose="02020603050405020304" pitchFamily="18" charset="0"/>
                    <a:cs typeface="Times New Roman" panose="02020603050405020304" pitchFamily="18" charset="0"/>
                  </a:rPr>
                  <a:t>). The overall computation is therefore O(# edges). However, it can potentially be reduced by simplifying the computational </a:t>
                </a:r>
                <a:r>
                  <a:rPr lang="en-US" altLang="zh-CN" dirty="0"/>
                  <a:t>graph constructed by back-propagation, and this is an NP-complete task.</a:t>
                </a: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8"/>
                <a:ext cx="11409609" cy="5403331"/>
              </a:xfrm>
              <a:blipFill rotWithShape="0">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29710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6.5.9 Differentiation outside the Deep learning Community</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Implementations such as Theano and TensorFlow use heuristics based on matching known simplification patterns in order to iteratively attempt to simplify the graph. We defined back-propagation only for the computation of a gradient of a scalar output but back-propagation can be extended to compute a Jacobian (either of </a:t>
            </a:r>
            <a:r>
              <a:rPr lang="en-US" altLang="zh-CN" sz="2600" i="1" dirty="0">
                <a:latin typeface="Times New Roman" panose="02020603050405020304" pitchFamily="18" charset="0"/>
                <a:cs typeface="Times New Roman" panose="02020603050405020304" pitchFamily="18" charset="0"/>
              </a:rPr>
              <a:t>k</a:t>
            </a:r>
            <a:r>
              <a:rPr lang="en-US" altLang="zh-CN" sz="2600" dirty="0">
                <a:latin typeface="Times New Roman" panose="02020603050405020304" pitchFamily="18" charset="0"/>
                <a:cs typeface="Times New Roman" panose="02020603050405020304" pitchFamily="18" charset="0"/>
              </a:rPr>
              <a:t> different scalar nodes in the graph, or of a tensor-valued node containing </a:t>
            </a:r>
            <a:r>
              <a:rPr lang="en-US" altLang="zh-CN" sz="2600" i="1" dirty="0">
                <a:latin typeface="Times New Roman" panose="02020603050405020304" pitchFamily="18" charset="0"/>
                <a:cs typeface="Times New Roman" panose="02020603050405020304" pitchFamily="18" charset="0"/>
              </a:rPr>
              <a:t>k</a:t>
            </a:r>
            <a:r>
              <a:rPr lang="en-US" altLang="zh-CN" sz="2600" dirty="0">
                <a:latin typeface="Times New Roman" panose="02020603050405020304" pitchFamily="18" charset="0"/>
                <a:cs typeface="Times New Roman" panose="02020603050405020304" pitchFamily="18" charset="0"/>
              </a:rPr>
              <a:t> values). A naive implementation may then need k times more computation: for each scalar internal node in the original forward graph, the naive implementation computes </a:t>
            </a:r>
            <a:r>
              <a:rPr lang="en-US" altLang="zh-CN" sz="2600" i="1" dirty="0">
                <a:latin typeface="Times New Roman" panose="02020603050405020304" pitchFamily="18" charset="0"/>
                <a:cs typeface="Times New Roman" panose="02020603050405020304" pitchFamily="18" charset="0"/>
              </a:rPr>
              <a:t>k</a:t>
            </a:r>
            <a:r>
              <a:rPr lang="en-US" altLang="zh-CN" sz="2600" dirty="0">
                <a:latin typeface="Times New Roman" panose="02020603050405020304" pitchFamily="18" charset="0"/>
                <a:cs typeface="Times New Roman" panose="02020603050405020304" pitchFamily="18" charset="0"/>
              </a:rPr>
              <a:t> gradients instead of a single gradient.</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44795774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6.5.9 Differentiation outside the Deep learning Community</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lnSpcReduction="10000"/>
          </a:bodyPr>
          <a:lstStyle/>
          <a:p>
            <a:pPr>
              <a:spcBef>
                <a:spcPts val="0"/>
              </a:spcBef>
              <a:buClr>
                <a:srgbClr val="FF0000"/>
              </a:buClr>
            </a:pPr>
            <a:r>
              <a:rPr lang="en-US" altLang="zh-CN" dirty="0"/>
              <a:t>When the number of outputs of the graph is larger than the number </a:t>
            </a:r>
            <a:r>
              <a:rPr lang="en-US" altLang="zh-CN" sz="2600" dirty="0">
                <a:latin typeface="Times New Roman" panose="02020603050405020304" pitchFamily="18" charset="0"/>
                <a:cs typeface="Times New Roman" panose="02020603050405020304" pitchFamily="18" charset="0"/>
              </a:rPr>
              <a:t>of inputs, it is sometimes preferable to use another form of automatic differentiation called </a:t>
            </a:r>
            <a:r>
              <a:rPr lang="en-US" altLang="zh-CN" sz="2600" b="1" dirty="0">
                <a:latin typeface="Times New Roman" panose="02020603050405020304" pitchFamily="18" charset="0"/>
                <a:cs typeface="Times New Roman" panose="02020603050405020304" pitchFamily="18" charset="0"/>
              </a:rPr>
              <a:t>forward mode accumulation</a:t>
            </a:r>
            <a:r>
              <a:rPr lang="en-US" altLang="zh-CN" sz="2600" dirty="0">
                <a:latin typeface="Times New Roman" panose="02020603050405020304" pitchFamily="18" charset="0"/>
                <a:cs typeface="Times New Roman" panose="02020603050405020304" pitchFamily="18" charset="0"/>
              </a:rPr>
              <a:t>. Forward mode computation has been proposed for obtaining real-time computation of gradients in recurrent networks, for example (</a:t>
            </a:r>
            <a:r>
              <a:rPr lang="en-US" altLang="zh-CN" sz="2600" dirty="0">
                <a:solidFill>
                  <a:srgbClr val="00FF00"/>
                </a:solidFill>
                <a:latin typeface="Times New Roman" panose="02020603050405020304" pitchFamily="18" charset="0"/>
                <a:cs typeface="Times New Roman" panose="02020603050405020304" pitchFamily="18" charset="0"/>
              </a:rPr>
              <a:t>Williams and </a:t>
            </a:r>
            <a:r>
              <a:rPr lang="en-US" altLang="zh-CN" sz="2600" dirty="0" err="1">
                <a:solidFill>
                  <a:srgbClr val="00FF00"/>
                </a:solidFill>
                <a:latin typeface="Times New Roman" panose="02020603050405020304" pitchFamily="18" charset="0"/>
                <a:cs typeface="Times New Roman" panose="02020603050405020304" pitchFamily="18" charset="0"/>
              </a:rPr>
              <a:t>Zipser</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1989</a:t>
            </a:r>
            <a:r>
              <a:rPr lang="en-US" altLang="zh-CN" sz="2600" dirty="0">
                <a:latin typeface="Times New Roman" panose="02020603050405020304" pitchFamily="18" charset="0"/>
                <a:cs typeface="Times New Roman" panose="02020603050405020304" pitchFamily="18" charset="0"/>
              </a:rPr>
              <a:t>). This also avoids the need to store the values and gradients for the whole graph, trading off computational efficiency for memory. The relationship between forward mode and backward mode is analogous to the relationship between left-multiplying versus right-multiplying a sequence of matrices, such as </a:t>
            </a:r>
          </a:p>
          <a:p>
            <a:pPr>
              <a:spcBef>
                <a:spcPts val="0"/>
              </a:spcBef>
              <a:buClr>
                <a:srgbClr val="FF0000"/>
              </a:buClr>
            </a:pPr>
            <a:endParaRPr lang="en-US" altLang="zh-CN" dirty="0"/>
          </a:p>
          <a:p>
            <a:pPr>
              <a:spcBef>
                <a:spcPts val="0"/>
              </a:spcBef>
              <a:buClr>
                <a:srgbClr val="FF0000"/>
              </a:buClr>
            </a:pPr>
            <a:r>
              <a:rPr lang="en-US" altLang="zh-CN" dirty="0"/>
              <a:t>where the matrices can be thought of as Jacobian matrices. </a:t>
            </a: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6" name="图片 5">
            <a:extLst>
              <a:ext uri="{FF2B5EF4-FFF2-40B4-BE49-F238E27FC236}">
                <a16:creationId xmlns:a16="http://schemas.microsoft.com/office/drawing/2014/main" id="{BE274D01-0E6A-4FD0-8105-AE925F541472}"/>
              </a:ext>
            </a:extLst>
          </p:cNvPr>
          <p:cNvPicPr>
            <a:picLocks noChangeAspect="1"/>
          </p:cNvPicPr>
          <p:nvPr/>
        </p:nvPicPr>
        <p:blipFill>
          <a:blip r:embed="rId3"/>
          <a:stretch>
            <a:fillRect/>
          </a:stretch>
        </p:blipFill>
        <p:spPr>
          <a:xfrm>
            <a:off x="3870132" y="4733701"/>
            <a:ext cx="5860472" cy="922305"/>
          </a:xfrm>
          <a:prstGeom prst="rect">
            <a:avLst/>
          </a:prstGeom>
        </p:spPr>
      </p:pic>
    </p:spTree>
    <p:extLst>
      <p:ext uri="{BB962C8B-B14F-4D97-AF65-F5344CB8AC3E}">
        <p14:creationId xmlns:p14="http://schemas.microsoft.com/office/powerpoint/2010/main" val="235946856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6.5.9 Differentiation outside the Deep learning Community</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For example, if </a:t>
            </a:r>
            <a:r>
              <a:rPr lang="en-US" altLang="zh-CN" sz="2600" b="1" i="1" dirty="0">
                <a:latin typeface="Times New Roman" panose="02020603050405020304" pitchFamily="18" charset="0"/>
                <a:cs typeface="Times New Roman" panose="02020603050405020304" pitchFamily="18" charset="0"/>
              </a:rPr>
              <a:t>D</a:t>
            </a:r>
            <a:r>
              <a:rPr lang="en-US" altLang="zh-CN" sz="2600" dirty="0">
                <a:latin typeface="Times New Roman" panose="02020603050405020304" pitchFamily="18" charset="0"/>
                <a:cs typeface="Times New Roman" panose="02020603050405020304" pitchFamily="18" charset="0"/>
              </a:rPr>
              <a:t> is a column vector while </a:t>
            </a:r>
            <a:r>
              <a:rPr lang="en-US" altLang="zh-CN" sz="2600" b="1" i="1" dirty="0">
                <a:latin typeface="Times New Roman" panose="02020603050405020304" pitchFamily="18" charset="0"/>
                <a:cs typeface="Times New Roman" panose="02020603050405020304" pitchFamily="18" charset="0"/>
              </a:rPr>
              <a:t>A</a:t>
            </a:r>
            <a:r>
              <a:rPr lang="en-US" altLang="zh-CN" sz="2600" dirty="0">
                <a:latin typeface="Times New Roman" panose="02020603050405020304" pitchFamily="18" charset="0"/>
                <a:cs typeface="Times New Roman" panose="02020603050405020304" pitchFamily="18" charset="0"/>
              </a:rPr>
              <a:t> has many rows, this corresponds to a graph with a single output and many inputs, and starting the multiplications from the end and going backwards only requires matrix-vector products. This corresponds to the backward mode. Instead, starting to multiply from the left would involve a series of matrix-matrix products, which makes the whole computation much more expensive. However, if </a:t>
            </a:r>
            <a:r>
              <a:rPr lang="en-US" altLang="zh-CN" sz="2600" b="1" i="1" dirty="0">
                <a:latin typeface="Times New Roman" panose="02020603050405020304" pitchFamily="18" charset="0"/>
                <a:cs typeface="Times New Roman" panose="02020603050405020304" pitchFamily="18" charset="0"/>
              </a:rPr>
              <a:t>A</a:t>
            </a:r>
            <a:r>
              <a:rPr lang="en-US" altLang="zh-CN" sz="2600" dirty="0">
                <a:latin typeface="Times New Roman" panose="02020603050405020304" pitchFamily="18" charset="0"/>
                <a:cs typeface="Times New Roman" panose="02020603050405020304" pitchFamily="18" charset="0"/>
              </a:rPr>
              <a:t> has fewer rows than </a:t>
            </a:r>
            <a:r>
              <a:rPr lang="en-US" altLang="zh-CN" sz="2600" b="1" i="1" dirty="0">
                <a:latin typeface="Times New Roman" panose="02020603050405020304" pitchFamily="18" charset="0"/>
                <a:cs typeface="Times New Roman" panose="02020603050405020304" pitchFamily="18" charset="0"/>
              </a:rPr>
              <a:t>D</a:t>
            </a:r>
            <a:r>
              <a:rPr lang="en-US" altLang="zh-CN" sz="2600" dirty="0">
                <a:latin typeface="Times New Roman" panose="02020603050405020304" pitchFamily="18" charset="0"/>
                <a:cs typeface="Times New Roman" panose="02020603050405020304" pitchFamily="18" charset="0"/>
              </a:rPr>
              <a:t> has columns, it is cheaper to run the multiplications left-to-right, corresponding to the forward mode.</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28081563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6.5.9 Differentiation outside the Deep learning Community</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 many communities outside of machine learning, it is more common to implement differentiation software that acts directly on traditional programming language code, such as Python or C code, and automatically generates programs that different functions written in these languages. In the deep learning community, computational graphs are usually represented by explicit data structures created by specialized libraries. The specialized approach has the drawback of requiring the library developer to define the bprop methods for every operation and limiting the user of the library to only those operations that have been defined.</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08228072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6.5.9 Differentiation outside the Deep learning Community</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a:spcBef>
                <a:spcPts val="0"/>
              </a:spcBef>
              <a:buClr>
                <a:srgbClr val="FF0000"/>
              </a:buClr>
            </a:pPr>
            <a:r>
              <a:rPr lang="en-US" altLang="zh-CN" dirty="0"/>
              <a:t>However, the specialized approach also has the benefit of allowing customized </a:t>
            </a:r>
            <a:r>
              <a:rPr lang="en-US" altLang="zh-CN" sz="2600" dirty="0">
                <a:latin typeface="Times New Roman" panose="02020603050405020304" pitchFamily="18" charset="0"/>
                <a:cs typeface="Times New Roman" panose="02020603050405020304" pitchFamily="18" charset="0"/>
              </a:rPr>
              <a:t>back propagation rules to be developed for each operation, allowing the developer to improve speed or stability in non-obvious ways that an automatic procedure would presumably be unable to replicate.</a:t>
            </a:r>
          </a:p>
          <a:p>
            <a:pPr>
              <a:spcBef>
                <a:spcPts val="0"/>
              </a:spcBef>
              <a:buClr>
                <a:srgbClr val="FF0000"/>
              </a:buClr>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Back-propagation is therefore not the only way or the optimal way of computing the gradient, but it is a very practical method that continues to serve the deep learning community very well. In the future, differentiation technology for deep networks may improve as deep learning practitioners become more aware of advances in the broader field of automatic differentiation.</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4019140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6.5.10 Higher-Order Derivatives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Some software frameworks support the use of higher-order derivatives. Among the deep learning software frameworks, this includes at least Theano and TensorFlow. These libraries use the same kind of data structure to describe the expressions for derivatives as they use to describe the original function being differentiated. This means that the symbolic differentiation machinery can be applied to derivatives.</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 the context of deep learning, it is rare to compute a single second derivative of a scalar function. Instead, we are usually interested in properties of the Hessian matrix. If we have a function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𝑓</m:t>
                    </m:r>
                    <m:r>
                      <a:rPr lang="en-US" altLang="zh-CN" sz="2600" i="1" dirty="0" smtClean="0">
                        <a:latin typeface="Cambria Math" panose="02040503050406030204" pitchFamily="18" charset="0"/>
                        <a:cs typeface="Times New Roman" panose="02020603050405020304" pitchFamily="18" charset="0"/>
                      </a:rPr>
                      <m:t> : </m:t>
                    </m:r>
                    <m:sSup>
                      <m:sSupPr>
                        <m:ctrlPr>
                          <a:rPr lang="en-US" altLang="zh-CN" sz="2600" i="1" dirty="0" smtClean="0">
                            <a:latin typeface="Cambria Math" panose="02040503050406030204" pitchFamily="18" charset="0"/>
                            <a:cs typeface="Times New Roman" panose="02020603050405020304" pitchFamily="18" charset="0"/>
                          </a:rPr>
                        </m:ctrlPr>
                      </m:sSupPr>
                      <m:e>
                        <m:r>
                          <a:rPr lang="en-US" altLang="zh-CN" sz="2600" i="1" dirty="0">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sz="2600" i="1" dirty="0">
                            <a:latin typeface="Cambria Math" panose="02040503050406030204" pitchFamily="18" charset="0"/>
                            <a:cs typeface="Times New Roman" panose="02020603050405020304" pitchFamily="18" charset="0"/>
                          </a:rPr>
                          <m:t>𝑛</m:t>
                        </m:r>
                      </m:sup>
                    </m:sSup>
                    <m:r>
                      <a:rPr lang="en-US" altLang="zh-CN" sz="2600" i="1" dirty="0" smtClean="0">
                        <a:latin typeface="Cambria Math" panose="02040503050406030204" pitchFamily="18" charset="0"/>
                        <a:cs typeface="Times New Roman" panose="02020603050405020304" pitchFamily="18" charset="0"/>
                      </a:rPr>
                      <m:t> → </m:t>
                    </m:r>
                    <m:r>
                      <a:rPr lang="en-US" altLang="zh-CN" sz="2600" i="1" dirty="0" smtClean="0">
                        <a:latin typeface="Cambria Math" panose="02040503050406030204" pitchFamily="18" charset="0"/>
                        <a:ea typeface="Cambria Math" panose="02040503050406030204" pitchFamily="18" charset="0"/>
                        <a:cs typeface="Times New Roman" panose="02020603050405020304" pitchFamily="18" charset="0"/>
                      </a:rPr>
                      <m:t>ℝ</m:t>
                    </m:r>
                  </m:oMath>
                </a14:m>
                <a:r>
                  <a:rPr lang="en-US" altLang="zh-CN" sz="2600" dirty="0">
                    <a:latin typeface="Times New Roman" panose="02020603050405020304" pitchFamily="18" charset="0"/>
                    <a:cs typeface="Times New Roman" panose="02020603050405020304" pitchFamily="18" charset="0"/>
                  </a:rPr>
                  <a:t>, then the Hessian matrix is of </a:t>
                </a:r>
                <a:r>
                  <a:rPr lang="en-US" altLang="zh-CN" dirty="0"/>
                  <a:t>size </a:t>
                </a:r>
                <a14:m>
                  <m:oMath xmlns:m="http://schemas.openxmlformats.org/officeDocument/2006/math">
                    <m:r>
                      <a:rPr lang="en-US" altLang="zh-CN" i="1" dirty="0">
                        <a:latin typeface="Cambria Math" panose="02040503050406030204" pitchFamily="18" charset="0"/>
                      </a:rPr>
                      <m:t>𝑛</m:t>
                    </m:r>
                    <m:r>
                      <a:rPr lang="en-US" altLang="zh-CN" i="1" dirty="0">
                        <a:latin typeface="Cambria Math" panose="02040503050406030204" pitchFamily="18" charset="0"/>
                      </a:rPr>
                      <m:t>×</m:t>
                    </m:r>
                    <m:r>
                      <a:rPr lang="en-US" altLang="zh-CN" i="1" dirty="0">
                        <a:latin typeface="Cambria Math" panose="02040503050406030204" pitchFamily="18" charset="0"/>
                      </a:rPr>
                      <m:t>𝑛</m:t>
                    </m:r>
                  </m:oMath>
                </a14:m>
                <a:r>
                  <a:rPr lang="en-US" altLang="zh-CN" sz="2600" dirty="0">
                    <a:latin typeface="Times New Roman" panose="02020603050405020304" pitchFamily="18" charset="0"/>
                    <a:cs typeface="Times New Roman" panose="02020603050405020304" pitchFamily="18"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59095406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6.5.10 Higher-Order Derivatives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In typical deep learning applications, n will be the number of parameters in the model, which could easily number in the billions. The entire Hessian matrix is thus infeasible to even represent.</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Instead of explicitly computing the Hessian, the typical deep learning approach is to use </a:t>
            </a:r>
            <a:r>
              <a:rPr lang="en-US" altLang="zh-CN" sz="2600" i="1" dirty="0" err="1">
                <a:latin typeface="Times New Roman" panose="02020603050405020304" pitchFamily="18" charset="0"/>
                <a:cs typeface="Times New Roman" panose="02020603050405020304" pitchFamily="18" charset="0"/>
              </a:rPr>
              <a:t>Krylov</a:t>
            </a:r>
            <a:r>
              <a:rPr lang="en-US" altLang="zh-CN" sz="2600" i="1" dirty="0">
                <a:latin typeface="Times New Roman" panose="02020603050405020304" pitchFamily="18" charset="0"/>
                <a:cs typeface="Times New Roman" panose="02020603050405020304" pitchFamily="18" charset="0"/>
              </a:rPr>
              <a:t> methods</a:t>
            </a:r>
            <a:r>
              <a:rPr lang="en-US" altLang="zh-CN" sz="2600" dirty="0">
                <a:latin typeface="Times New Roman" panose="02020603050405020304" pitchFamily="18" charset="0"/>
                <a:cs typeface="Times New Roman" panose="02020603050405020304" pitchFamily="18" charset="0"/>
              </a:rPr>
              <a:t>. </a:t>
            </a:r>
            <a:r>
              <a:rPr lang="en-US" altLang="zh-CN" sz="2600" dirty="0" err="1">
                <a:latin typeface="Times New Roman" panose="02020603050405020304" pitchFamily="18" charset="0"/>
                <a:cs typeface="Times New Roman" panose="02020603050405020304" pitchFamily="18" charset="0"/>
              </a:rPr>
              <a:t>Krylov</a:t>
            </a:r>
            <a:r>
              <a:rPr lang="en-US" altLang="zh-CN" sz="2600" dirty="0">
                <a:latin typeface="Times New Roman" panose="02020603050405020304" pitchFamily="18" charset="0"/>
                <a:cs typeface="Times New Roman" panose="02020603050405020304" pitchFamily="18" charset="0"/>
              </a:rPr>
              <a:t> methods are a set of iterative techniques for performing various operations like approximately inverting a matrix or finding approximations to its eigenvectors or eigenvalues, without using any operation other than matrix-vector products.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2702623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6.5.10 Higher-Order Derivatives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 order to use </a:t>
            </a:r>
            <a:r>
              <a:rPr lang="en-US" altLang="zh-CN" sz="2600" dirty="0" err="1">
                <a:latin typeface="Times New Roman" panose="02020603050405020304" pitchFamily="18" charset="0"/>
                <a:cs typeface="Times New Roman" panose="02020603050405020304" pitchFamily="18" charset="0"/>
              </a:rPr>
              <a:t>Krylov</a:t>
            </a:r>
            <a:r>
              <a:rPr lang="en-US" altLang="zh-CN" sz="2600" dirty="0">
                <a:latin typeface="Times New Roman" panose="02020603050405020304" pitchFamily="18" charset="0"/>
                <a:cs typeface="Times New Roman" panose="02020603050405020304" pitchFamily="18" charset="0"/>
              </a:rPr>
              <a:t> methods on the Hessian, we only need to be able to compute the product between the Hessian matrix </a:t>
            </a:r>
            <a:r>
              <a:rPr lang="en-US" altLang="zh-CN" sz="2600" b="1" i="1" dirty="0">
                <a:latin typeface="Times New Roman" panose="02020603050405020304" pitchFamily="18" charset="0"/>
                <a:cs typeface="Times New Roman" panose="02020603050405020304" pitchFamily="18" charset="0"/>
              </a:rPr>
              <a:t>H</a:t>
            </a:r>
            <a:r>
              <a:rPr lang="en-US" altLang="zh-CN" sz="2600" dirty="0">
                <a:latin typeface="Times New Roman" panose="02020603050405020304" pitchFamily="18" charset="0"/>
                <a:cs typeface="Times New Roman" panose="02020603050405020304" pitchFamily="18" charset="0"/>
              </a:rPr>
              <a:t> and an arbitrary vector </a:t>
            </a:r>
            <a:r>
              <a:rPr lang="en-US" altLang="zh-CN" sz="2600" b="1" i="1" dirty="0">
                <a:latin typeface="Times New Roman" panose="02020603050405020304" pitchFamily="18" charset="0"/>
                <a:cs typeface="Times New Roman" panose="02020603050405020304" pitchFamily="18" charset="0"/>
              </a:rPr>
              <a:t>v</a:t>
            </a:r>
            <a:r>
              <a:rPr lang="en-US" altLang="zh-CN" sz="2600" dirty="0">
                <a:latin typeface="Times New Roman" panose="02020603050405020304" pitchFamily="18" charset="0"/>
                <a:cs typeface="Times New Roman" panose="02020603050405020304" pitchFamily="18" charset="0"/>
              </a:rPr>
              <a:t>. A straightforward technique (</a:t>
            </a:r>
            <a:r>
              <a:rPr lang="en-US" altLang="zh-CN" sz="2600" dirty="0">
                <a:solidFill>
                  <a:srgbClr val="00FF00"/>
                </a:solidFill>
                <a:latin typeface="Times New Roman" panose="02020603050405020304" pitchFamily="18" charset="0"/>
                <a:cs typeface="Times New Roman" panose="02020603050405020304" pitchFamily="18" charset="0"/>
              </a:rPr>
              <a:t>Christianson</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1992</a:t>
            </a:r>
            <a:r>
              <a:rPr lang="en-US" altLang="zh-CN" sz="2600" dirty="0">
                <a:latin typeface="Times New Roman" panose="02020603050405020304" pitchFamily="18" charset="0"/>
                <a:cs typeface="Times New Roman" panose="02020603050405020304" pitchFamily="18" charset="0"/>
              </a:rPr>
              <a:t>) for doing so is to compute</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Both of the gradient computations in this expression may be computed automatically by the appropriate software library. Note that the outer gradient expression takes the gradient of a function of the inner gradient expression.</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6" name="图片 5">
            <a:extLst>
              <a:ext uri="{FF2B5EF4-FFF2-40B4-BE49-F238E27FC236}">
                <a16:creationId xmlns:a16="http://schemas.microsoft.com/office/drawing/2014/main" id="{FBF64105-31FF-4019-BCB5-B886B5E9FD9A}"/>
              </a:ext>
            </a:extLst>
          </p:cNvPr>
          <p:cNvPicPr>
            <a:picLocks noChangeAspect="1"/>
          </p:cNvPicPr>
          <p:nvPr/>
        </p:nvPicPr>
        <p:blipFill>
          <a:blip r:embed="rId3"/>
          <a:stretch>
            <a:fillRect/>
          </a:stretch>
        </p:blipFill>
        <p:spPr>
          <a:xfrm>
            <a:off x="2457454" y="2754621"/>
            <a:ext cx="9267825" cy="1009650"/>
          </a:xfrm>
          <a:prstGeom prst="rect">
            <a:avLst/>
          </a:prstGeom>
        </p:spPr>
      </p:pic>
    </p:spTree>
    <p:extLst>
      <p:ext uri="{BB962C8B-B14F-4D97-AF65-F5344CB8AC3E}">
        <p14:creationId xmlns:p14="http://schemas.microsoft.com/office/powerpoint/2010/main" val="858344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Part II Deep Networks: Modern Practices</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This part of the book summarizes the state of modern deep learning as it is used to solve practical applications. </a:t>
            </a:r>
          </a:p>
          <a:p>
            <a:pPr marL="0" lvl="0" indent="0" algn="just">
              <a:lnSpc>
                <a:spcPct val="125000"/>
              </a:lnSpc>
              <a:spcBef>
                <a:spcPts val="0"/>
              </a:spcBef>
              <a:buClr>
                <a:srgbClr val="FF0000"/>
              </a:buClr>
              <a:buNone/>
            </a:pPr>
            <a:r>
              <a:rPr lang="en-US" altLang="zh-CN" sz="2600" dirty="0"/>
              <a:t>        Deep learning has a long history and many aspirations. Several approaches have been proposed that have yet to entirely bear fruit. Several ambitious goals have yet to be realized. These less-developed branches of deep learning appear in the final part of the book. </a:t>
            </a:r>
          </a:p>
          <a:p>
            <a:pPr marL="0" lvl="0" indent="0" algn="just">
              <a:lnSpc>
                <a:spcPct val="125000"/>
              </a:lnSpc>
              <a:spcBef>
                <a:spcPts val="0"/>
              </a:spcBef>
              <a:buClr>
                <a:srgbClr val="FF0000"/>
              </a:buClr>
              <a:buNone/>
            </a:pPr>
            <a:r>
              <a:rPr lang="en-US" altLang="zh-CN" sz="2600" dirty="0"/>
              <a:t>        This part focuses only on those approaches that are essentially working technologies that are already used heavily in industry.</a:t>
            </a:r>
            <a:endParaRPr lang="en-US" altLang="zh-CN" sz="2600" dirty="0">
              <a:latin typeface="Times New Roman" panose="02020603050405020304" pitchFamily="18" charset="0"/>
              <a:cs typeface="Times New Roman" panose="02020603050405020304" pitchFamily="18" charset="0"/>
            </a:endParaRPr>
          </a:p>
        </p:txBody>
      </p:sp>
      <p:pic>
        <p:nvPicPr>
          <p:cNvPr id="5" name="图片 4" descr="u=1907756794,293736522&amp;fm=21&amp;gp=0.jpg">
            <a:extLst>
              <a:ext uri="{FF2B5EF4-FFF2-40B4-BE49-F238E27FC236}">
                <a16:creationId xmlns:a16="http://schemas.microsoft.com/office/drawing/2014/main" id="{E77F1A27-AB6F-407B-BB2B-CB3E3B2BE0C2}"/>
              </a:ext>
            </a:extLst>
          </p:cNvPr>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 Deep Feedforward Networks</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Learning in deep neural networks requires computing the gradients of complicated functions. We present the </a:t>
            </a:r>
            <a:r>
              <a:rPr lang="en-US" altLang="zh-CN" sz="2600" i="1" dirty="0"/>
              <a:t>back-propagation</a:t>
            </a:r>
            <a:r>
              <a:rPr lang="en-US" altLang="zh-CN" sz="2600" dirty="0"/>
              <a:t> algorithm and its modern generalizations, which can be used to efficiently compute these gradients. Finally, we close with some historical perspective.</a:t>
            </a:r>
          </a:p>
        </p:txBody>
      </p:sp>
      <p:pic>
        <p:nvPicPr>
          <p:cNvPr id="5" name="图片 4" descr="u=1907756794,293736522&amp;fm=21&amp;gp=0.jpg">
            <a:extLst>
              <a:ext uri="{FF2B5EF4-FFF2-40B4-BE49-F238E27FC236}">
                <a16:creationId xmlns:a16="http://schemas.microsoft.com/office/drawing/2014/main" id="{FA5BA494-D750-4C86-ABAA-F1B56E4E0C70}"/>
              </a:ext>
            </a:extLst>
          </p:cNvPr>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39556547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6.5.10 Higher-Order Derivatives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If </a:t>
                </a:r>
                <a14:m>
                  <m:oMath xmlns:m="http://schemas.openxmlformats.org/officeDocument/2006/math">
                    <m:r>
                      <a:rPr lang="en-US" altLang="zh-CN" sz="2600" b="1" i="1" dirty="0" smtClean="0">
                        <a:latin typeface="Cambria Math" panose="02040503050406030204" pitchFamily="18" charset="0"/>
                        <a:cs typeface="Times New Roman" panose="02020603050405020304" pitchFamily="18" charset="0"/>
                      </a:rPr>
                      <m:t>𝒗</m:t>
                    </m:r>
                  </m:oMath>
                </a14:m>
                <a:r>
                  <a:rPr lang="en-US" altLang="zh-CN" sz="2600" dirty="0">
                    <a:latin typeface="Times New Roman" panose="02020603050405020304" pitchFamily="18" charset="0"/>
                    <a:cs typeface="Times New Roman" panose="02020603050405020304" pitchFamily="18" charset="0"/>
                  </a:rPr>
                  <a:t> is itself a vector produced by a computational graph, it is important to specify that the automatic differentiation software should not differentiate through the graph that produced </a:t>
                </a:r>
                <a14:m>
                  <m:oMath xmlns:m="http://schemas.openxmlformats.org/officeDocument/2006/math">
                    <m:r>
                      <a:rPr lang="en-US" altLang="zh-CN" sz="2600" b="1" i="1" smtClean="0">
                        <a:latin typeface="Cambria Math" panose="02040503050406030204" pitchFamily="18" charset="0"/>
                        <a:cs typeface="Times New Roman" panose="02020603050405020304" pitchFamily="18" charset="0"/>
                      </a:rPr>
                      <m:t>𝒗</m:t>
                    </m:r>
                  </m:oMath>
                </a14:m>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While computing the Hessian is usually not advisable, it is possible to do with Hessian vector products. One simply computes </a:t>
                </a:r>
                <a14:m>
                  <m:oMath xmlns:m="http://schemas.openxmlformats.org/officeDocument/2006/math">
                    <m:sSup>
                      <m:sSupPr>
                        <m:ctrlPr>
                          <a:rPr lang="en-US" altLang="zh-CN" sz="2600" b="1" i="1" dirty="0" smtClean="0">
                            <a:latin typeface="Cambria Math" panose="02040503050406030204" pitchFamily="18" charset="0"/>
                            <a:cs typeface="Times New Roman" panose="02020603050405020304" pitchFamily="18" charset="0"/>
                          </a:rPr>
                        </m:ctrlPr>
                      </m:sSupPr>
                      <m:e>
                        <m:r>
                          <a:rPr lang="en-US" altLang="zh-CN" sz="2600" b="1" i="1" dirty="0">
                            <a:latin typeface="Cambria Math" panose="02040503050406030204" pitchFamily="18" charset="0"/>
                            <a:cs typeface="Times New Roman" panose="02020603050405020304" pitchFamily="18" charset="0"/>
                          </a:rPr>
                          <m:t>𝑯𝒆</m:t>
                        </m:r>
                      </m:e>
                      <m:sup>
                        <m:r>
                          <a:rPr lang="en-US" altLang="zh-CN" sz="2600" b="1" i="1" dirty="0" smtClean="0">
                            <a:latin typeface="Cambria Math" panose="02040503050406030204" pitchFamily="18" charset="0"/>
                            <a:cs typeface="Times New Roman" panose="02020603050405020304" pitchFamily="18" charset="0"/>
                          </a:rPr>
                          <m:t>(</m:t>
                        </m:r>
                        <m:r>
                          <a:rPr lang="en-US" altLang="zh-CN" sz="2600" b="1" i="1" dirty="0" smtClean="0">
                            <a:latin typeface="Cambria Math" panose="02040503050406030204" pitchFamily="18" charset="0"/>
                            <a:cs typeface="Times New Roman" panose="02020603050405020304" pitchFamily="18" charset="0"/>
                          </a:rPr>
                          <m:t>𝒊</m:t>
                        </m:r>
                        <m:r>
                          <a:rPr lang="en-US" altLang="zh-CN" sz="2600" b="1" i="1" dirty="0" smtClean="0">
                            <a:latin typeface="Cambria Math" panose="02040503050406030204" pitchFamily="18" charset="0"/>
                            <a:cs typeface="Times New Roman" panose="02020603050405020304" pitchFamily="18" charset="0"/>
                          </a:rPr>
                          <m:t>)</m:t>
                        </m:r>
                      </m:sup>
                    </m:sSup>
                    <m:r>
                      <a:rPr lang="en-US" altLang="zh-CN" sz="2600" b="1" i="1" dirty="0" smtClean="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 for all </a:t>
                </a:r>
                <a:r>
                  <a:rPr lang="en-US" altLang="zh-CN" sz="2600" i="1" dirty="0" err="1">
                    <a:latin typeface="Times New Roman" panose="02020603050405020304" pitchFamily="18" charset="0"/>
                    <a:cs typeface="Times New Roman" panose="02020603050405020304" pitchFamily="18" charset="0"/>
                  </a:rPr>
                  <a:t>i</a:t>
                </a:r>
                <a:r>
                  <a:rPr lang="en-US" altLang="zh-CN" sz="2600" dirty="0">
                    <a:latin typeface="Times New Roman" panose="02020603050405020304" pitchFamily="18" charset="0"/>
                    <a:cs typeface="Times New Roman" panose="02020603050405020304" pitchFamily="18" charset="0"/>
                  </a:rPr>
                  <a:t> = 1, . . . , n, where </a:t>
                </a:r>
                <a14:m>
                  <m:oMath xmlns:m="http://schemas.openxmlformats.org/officeDocument/2006/math">
                    <m:sSup>
                      <m:sSupPr>
                        <m:ctrlPr>
                          <a:rPr lang="en-US" altLang="zh-CN" sz="2600" i="1" dirty="0" smtClean="0">
                            <a:latin typeface="Cambria Math" panose="02040503050406030204" pitchFamily="18" charset="0"/>
                            <a:cs typeface="Times New Roman" panose="02020603050405020304" pitchFamily="18" charset="0"/>
                          </a:rPr>
                        </m:ctrlPr>
                      </m:sSupPr>
                      <m:e>
                        <m:r>
                          <a:rPr lang="en-US" altLang="zh-CN" sz="2600" i="1" dirty="0">
                            <a:latin typeface="Cambria Math" panose="02040503050406030204" pitchFamily="18" charset="0"/>
                            <a:cs typeface="Times New Roman" panose="02020603050405020304" pitchFamily="18" charset="0"/>
                          </a:rPr>
                          <m:t>𝑒</m:t>
                        </m:r>
                      </m:e>
                      <m:sup>
                        <m:r>
                          <a:rPr lang="en-US" altLang="zh-CN" sz="2600" i="1" dirty="0">
                            <a:latin typeface="Cambria Math" panose="02040503050406030204" pitchFamily="18" charset="0"/>
                            <a:cs typeface="Times New Roman" panose="02020603050405020304" pitchFamily="18" charset="0"/>
                          </a:rPr>
                          <m:t>(</m:t>
                        </m:r>
                        <m:r>
                          <a:rPr lang="en-US" altLang="zh-CN" sz="2600" i="1" dirty="0" err="1">
                            <a:latin typeface="Cambria Math" panose="02040503050406030204" pitchFamily="18" charset="0"/>
                            <a:cs typeface="Times New Roman" panose="02020603050405020304" pitchFamily="18" charset="0"/>
                          </a:rPr>
                          <m:t>𝑖</m:t>
                        </m:r>
                        <m:r>
                          <a:rPr lang="en-US" altLang="zh-CN" sz="2600" i="1" dirty="0">
                            <a:latin typeface="Cambria Math" panose="02040503050406030204" pitchFamily="18" charset="0"/>
                            <a:cs typeface="Times New Roman" panose="02020603050405020304" pitchFamily="18" charset="0"/>
                          </a:rPr>
                          <m:t>)</m:t>
                        </m:r>
                      </m:sup>
                    </m:sSup>
                    <m:r>
                      <a:rPr lang="en-US" altLang="zh-CN" sz="2600" i="1" dirty="0" smtClean="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is the one-hot vector with </a:t>
                </a:r>
                <a14:m>
                  <m:oMath xmlns:m="http://schemas.openxmlformats.org/officeDocument/2006/math">
                    <m:sSubSup>
                      <m:sSubSupPr>
                        <m:ctrlPr>
                          <a:rPr lang="en-US" altLang="zh-CN" sz="2600" b="0" i="1" dirty="0" smtClean="0">
                            <a:latin typeface="Cambria Math" panose="02040503050406030204" pitchFamily="18" charset="0"/>
                            <a:cs typeface="Times New Roman" panose="02020603050405020304" pitchFamily="18" charset="0"/>
                          </a:rPr>
                        </m:ctrlPr>
                      </m:sSubSupPr>
                      <m:e>
                        <m:r>
                          <a:rPr lang="en-US" altLang="zh-CN" sz="2600" b="0" i="1" dirty="0" smtClean="0">
                            <a:latin typeface="Cambria Math" panose="02040503050406030204" pitchFamily="18" charset="0"/>
                            <a:cs typeface="Times New Roman" panose="02020603050405020304" pitchFamily="18" charset="0"/>
                          </a:rPr>
                          <m:t>𝑒</m:t>
                        </m:r>
                      </m:e>
                      <m:sub>
                        <m:r>
                          <a:rPr lang="en-US" altLang="zh-CN" sz="2600" b="0" i="1" dirty="0" smtClean="0">
                            <a:latin typeface="Cambria Math" panose="02040503050406030204" pitchFamily="18" charset="0"/>
                            <a:cs typeface="Times New Roman" panose="02020603050405020304" pitchFamily="18" charset="0"/>
                          </a:rPr>
                          <m:t>𝑖</m:t>
                        </m:r>
                      </m:sub>
                      <m:sup>
                        <m:r>
                          <a:rPr lang="en-US" altLang="zh-CN" sz="2600" b="0" i="1" dirty="0" smtClean="0">
                            <a:latin typeface="Cambria Math" panose="02040503050406030204" pitchFamily="18" charset="0"/>
                            <a:cs typeface="Times New Roman" panose="02020603050405020304" pitchFamily="18" charset="0"/>
                          </a:rPr>
                          <m:t>(</m:t>
                        </m:r>
                        <m:r>
                          <a:rPr lang="en-US" altLang="zh-CN" sz="2600" b="0" i="1" dirty="0" smtClean="0">
                            <a:latin typeface="Cambria Math" panose="02040503050406030204" pitchFamily="18" charset="0"/>
                            <a:cs typeface="Times New Roman" panose="02020603050405020304" pitchFamily="18" charset="0"/>
                          </a:rPr>
                          <m:t>𝑖</m:t>
                        </m:r>
                        <m:r>
                          <a:rPr lang="en-US" altLang="zh-CN" sz="2600" b="0" i="1" dirty="0" smtClean="0">
                            <a:latin typeface="Cambria Math" panose="02040503050406030204" pitchFamily="18" charset="0"/>
                            <a:cs typeface="Times New Roman" panose="02020603050405020304" pitchFamily="18" charset="0"/>
                          </a:rPr>
                          <m:t>)</m:t>
                        </m:r>
                      </m:sup>
                    </m:sSubSup>
                    <m:r>
                      <a:rPr lang="en-US" altLang="zh-CN" sz="2600" b="0" i="1" dirty="0" smtClean="0">
                        <a:latin typeface="Cambria Math" panose="02040503050406030204" pitchFamily="18" charset="0"/>
                        <a:cs typeface="Times New Roman" panose="02020603050405020304" pitchFamily="18" charset="0"/>
                      </a:rPr>
                      <m:t>=1</m:t>
                    </m:r>
                  </m:oMath>
                </a14:m>
                <a:r>
                  <a:rPr lang="en-US" altLang="zh-CN" sz="2600" dirty="0">
                    <a:latin typeface="Times New Roman" panose="02020603050405020304" pitchFamily="18" charset="0"/>
                    <a:cs typeface="Times New Roman" panose="02020603050405020304" pitchFamily="18" charset="0"/>
                  </a:rPr>
                  <a:t> and all other entries equal to 0.</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44205937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a:t>
            </a:r>
            <a:r>
              <a:rPr lang="en-US" altLang="zh-CN" sz="2400" dirty="0" err="1"/>
              <a:t>Qijie</a:t>
            </a:r>
            <a:r>
              <a:rPr lang="en-US" altLang="zh-CN" sz="2400" dirty="0"/>
              <a:t> Wang</a:t>
            </a:r>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a:spLocks/>
          </p:cNvSpPr>
          <p:nvPr/>
        </p:nvSpPr>
        <p:spPr>
          <a:xfrm>
            <a:off x="153038" y="1818942"/>
            <a:ext cx="1188592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6.6 Historical Notes</a:t>
            </a:r>
          </a:p>
        </p:txBody>
      </p:sp>
      <p:sp>
        <p:nvSpPr>
          <p:cNvPr id="8" name="文本框 7"/>
          <p:cNvSpPr txBox="1"/>
          <p:nvPr/>
        </p:nvSpPr>
        <p:spPr>
          <a:xfrm>
            <a:off x="0" y="544852"/>
            <a:ext cx="12192000"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6 Deep Feedforward Networks</a:t>
            </a:r>
            <a:endParaRPr lang="zh-CN" altLang="en-US" sz="4400" b="1"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152656168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6.6 Historical Notes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Feedforward networks can be seen as efficient nonlinear function approximators based on using gradient descent to minimize the error in a function approximation. From this point of view, the modern feedforward network is the culmination of centuries of progress on the general function approximation task.</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chain rule that underlies the back-propagation algorithm was invented in the 17th century (</a:t>
            </a:r>
            <a:r>
              <a:rPr lang="en-US" altLang="zh-CN" sz="2600" dirty="0">
                <a:solidFill>
                  <a:srgbClr val="00FF00"/>
                </a:solidFill>
                <a:latin typeface="Times New Roman" panose="02020603050405020304" pitchFamily="18" charset="0"/>
                <a:cs typeface="Times New Roman" panose="02020603050405020304" pitchFamily="18" charset="0"/>
              </a:rPr>
              <a:t>Leibniz</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1676</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err="1">
                <a:solidFill>
                  <a:srgbClr val="00FF00"/>
                </a:solidFill>
                <a:latin typeface="Times New Roman" panose="02020603050405020304" pitchFamily="18" charset="0"/>
                <a:cs typeface="Times New Roman" panose="02020603050405020304" pitchFamily="18" charset="0"/>
              </a:rPr>
              <a:t>L’Hôpital</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1696</a:t>
            </a:r>
            <a:r>
              <a:rPr lang="en-US" altLang="zh-CN" sz="2600" dirty="0">
                <a:latin typeface="Times New Roman" panose="02020603050405020304" pitchFamily="18" charset="0"/>
                <a:cs typeface="Times New Roman" panose="02020603050405020304" pitchFamily="18" charset="0"/>
              </a:rPr>
              <a:t>). Calculus and algebra have long been used to solve optimization problems in closed form, but gradient descent was not introduced as a technique for iteratively approximating the solution to optimization problems until the 19th century (</a:t>
            </a:r>
            <a:r>
              <a:rPr lang="en-US" altLang="zh-CN" sz="2600" dirty="0">
                <a:solidFill>
                  <a:srgbClr val="00FF00"/>
                </a:solidFill>
                <a:latin typeface="Times New Roman" panose="02020603050405020304" pitchFamily="18" charset="0"/>
                <a:cs typeface="Times New Roman" panose="02020603050405020304" pitchFamily="18" charset="0"/>
              </a:rPr>
              <a:t>Cauchy</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1847</a:t>
            </a:r>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7634097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6.6 Historical Notes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lnSpcReduction="10000"/>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Beginning in the 1940s, these function approximation techniques were used to motivate machine learning models such as the perceptron. However, the earliest models were based on linear models. Critics including Marvin Minsky pointed out several of the flaws of the linear model family, such as it inability to learn the XOR function, which led to a backlash against the entire neural network approach.</a:t>
            </a:r>
          </a:p>
          <a:p>
            <a:pPr>
              <a:spcBef>
                <a:spcPts val="0"/>
              </a:spcBef>
              <a:buClr>
                <a:srgbClr val="FF0000"/>
              </a:buClr>
            </a:pPr>
            <a:r>
              <a:rPr lang="en-US" altLang="zh-CN" sz="2600" dirty="0">
                <a:latin typeface="Times New Roman" panose="02020603050405020304" pitchFamily="18" charset="0"/>
                <a:cs typeface="Times New Roman" panose="02020603050405020304" pitchFamily="18" charset="0"/>
              </a:rPr>
              <a:t>        Learning nonlinear functions required the development of a multilayer perceptron and a means of computing the gradient through such a model. Efficient applications of the chain rule based on dynamic programming began to appear in the 1960s and 1970s,</a:t>
            </a:r>
            <a:r>
              <a:rPr lang="en-US" altLang="zh-CN" dirty="0"/>
              <a:t> mostly for control applications (</a:t>
            </a:r>
            <a:r>
              <a:rPr lang="en-US" altLang="zh-CN" dirty="0">
                <a:solidFill>
                  <a:srgbClr val="00FF00"/>
                </a:solidFill>
              </a:rPr>
              <a:t>Kelley</a:t>
            </a:r>
            <a:r>
              <a:rPr lang="en-US" altLang="zh-CN" dirty="0"/>
              <a:t>,</a:t>
            </a:r>
            <a:r>
              <a:rPr lang="en-US" altLang="zh-CN" dirty="0">
                <a:solidFill>
                  <a:srgbClr val="00FF00"/>
                </a:solidFill>
              </a:rPr>
              <a:t> 1960</a:t>
            </a:r>
            <a:r>
              <a:rPr lang="en-US" altLang="zh-CN" dirty="0"/>
              <a:t>;</a:t>
            </a:r>
            <a:r>
              <a:rPr lang="en-US" altLang="zh-CN" dirty="0">
                <a:solidFill>
                  <a:srgbClr val="00FF00"/>
                </a:solidFill>
              </a:rPr>
              <a:t> Bryson Denham</a:t>
            </a:r>
            <a:r>
              <a:rPr lang="en-US" altLang="zh-CN" dirty="0"/>
              <a:t>,</a:t>
            </a:r>
            <a:r>
              <a:rPr lang="en-US" altLang="zh-CN" dirty="0">
                <a:solidFill>
                  <a:srgbClr val="00FF00"/>
                </a:solidFill>
              </a:rPr>
              <a:t> 1961</a:t>
            </a:r>
            <a:r>
              <a:rPr lang="en-US" altLang="zh-CN" dirty="0"/>
              <a:t>;</a:t>
            </a:r>
            <a:r>
              <a:rPr lang="en-US" altLang="zh-CN" dirty="0">
                <a:solidFill>
                  <a:srgbClr val="00FF00"/>
                </a:solidFill>
              </a:rPr>
              <a:t> Dreyfus</a:t>
            </a:r>
            <a:r>
              <a:rPr lang="en-US" altLang="zh-CN" dirty="0"/>
              <a:t>,</a:t>
            </a:r>
            <a:r>
              <a:rPr lang="en-US" altLang="zh-CN" dirty="0">
                <a:solidFill>
                  <a:srgbClr val="00FF00"/>
                </a:solidFill>
              </a:rPr>
              <a:t> 1962</a:t>
            </a:r>
            <a:r>
              <a:rPr lang="en-US" altLang="zh-CN" dirty="0"/>
              <a:t>;</a:t>
            </a:r>
            <a:r>
              <a:rPr lang="en-US" altLang="zh-CN" dirty="0">
                <a:solidFill>
                  <a:srgbClr val="00FF00"/>
                </a:solidFill>
              </a:rPr>
              <a:t> Bryson and Ho</a:t>
            </a:r>
            <a:r>
              <a:rPr lang="en-US" altLang="zh-CN" dirty="0"/>
              <a:t>,</a:t>
            </a:r>
            <a:r>
              <a:rPr lang="en-US" altLang="zh-CN" dirty="0">
                <a:solidFill>
                  <a:srgbClr val="00FF00"/>
                </a:solidFill>
              </a:rPr>
              <a:t> 1969</a:t>
            </a:r>
            <a:r>
              <a:rPr lang="en-US" altLang="zh-CN" dirty="0"/>
              <a:t>;</a:t>
            </a:r>
            <a:r>
              <a:rPr lang="en-US" altLang="zh-CN" dirty="0">
                <a:solidFill>
                  <a:srgbClr val="00FF00"/>
                </a:solidFill>
              </a:rPr>
              <a:t> Dreyfus</a:t>
            </a:r>
            <a:r>
              <a:rPr lang="en-US" altLang="zh-CN" dirty="0"/>
              <a:t>,</a:t>
            </a:r>
            <a:r>
              <a:rPr lang="en-US" altLang="zh-CN" dirty="0">
                <a:solidFill>
                  <a:srgbClr val="00FF00"/>
                </a:solidFill>
              </a:rPr>
              <a:t> 1973</a:t>
            </a:r>
            <a:r>
              <a:rPr lang="en-US" altLang="zh-CN" dirty="0"/>
              <a:t>) but also for sensitivity analysis (</a:t>
            </a:r>
            <a:r>
              <a:rPr lang="en-US" altLang="zh-CN" dirty="0" err="1">
                <a:solidFill>
                  <a:srgbClr val="00FF00"/>
                </a:solidFill>
              </a:rPr>
              <a:t>Linnainmaa</a:t>
            </a:r>
            <a:r>
              <a:rPr lang="en-US" altLang="zh-CN" dirty="0"/>
              <a:t>,</a:t>
            </a:r>
            <a:r>
              <a:rPr lang="en-US" altLang="zh-CN" dirty="0">
                <a:solidFill>
                  <a:srgbClr val="00FF00"/>
                </a:solidFill>
              </a:rPr>
              <a:t> 1976</a:t>
            </a:r>
            <a:r>
              <a:rPr lang="en-US" altLang="zh-CN" dirty="0"/>
              <a:t>). </a:t>
            </a:r>
            <a:endParaRPr lang="en-US" altLang="zh-CN" sz="2600" dirty="0">
              <a:solidFill>
                <a:srgbClr val="99FF99"/>
              </a:solidFill>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4059945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6.6 Historical Notes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a:spcBef>
                <a:spcPts val="0"/>
              </a:spcBef>
              <a:buClr>
                <a:srgbClr val="FF0000"/>
              </a:buClr>
            </a:pPr>
            <a:r>
              <a:rPr lang="en-US" altLang="zh-CN" sz="2600" dirty="0" err="1">
                <a:solidFill>
                  <a:srgbClr val="00FF00"/>
                </a:solidFill>
                <a:latin typeface="Times New Roman" panose="02020603050405020304" pitchFamily="18" charset="0"/>
                <a:cs typeface="Times New Roman" panose="02020603050405020304" pitchFamily="18" charset="0"/>
              </a:rPr>
              <a:t>Werbos</a:t>
            </a:r>
            <a:r>
              <a:rPr lang="en-US" altLang="zh-CN" sz="2600" dirty="0">
                <a:solidFill>
                  <a:srgbClr val="99FF99"/>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1981</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99FF99"/>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proposed applying </a:t>
            </a:r>
            <a:r>
              <a:rPr lang="en-US" altLang="zh-CN" dirty="0"/>
              <a:t>these</a:t>
            </a:r>
            <a:r>
              <a:rPr lang="en-US" altLang="zh-CN" sz="2600" dirty="0">
                <a:latin typeface="Times New Roman" panose="02020603050405020304" pitchFamily="18" charset="0"/>
                <a:cs typeface="Times New Roman" panose="02020603050405020304" pitchFamily="18" charset="0"/>
              </a:rPr>
              <a:t> techniques to training artificial neural networks. The idea was finally developed in practice after being independently rediscovered in different ways (</a:t>
            </a:r>
            <a:r>
              <a:rPr lang="en-US" altLang="zh-CN" sz="2600" dirty="0" err="1">
                <a:solidFill>
                  <a:srgbClr val="00FF00"/>
                </a:solidFill>
                <a:latin typeface="Times New Roman" panose="02020603050405020304" pitchFamily="18" charset="0"/>
                <a:cs typeface="Times New Roman" panose="02020603050405020304" pitchFamily="18" charset="0"/>
              </a:rPr>
              <a:t>LeCun</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1985</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Parker</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1985</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err="1">
                <a:solidFill>
                  <a:srgbClr val="00FF00"/>
                </a:solidFill>
                <a:latin typeface="Times New Roman" panose="02020603050405020304" pitchFamily="18" charset="0"/>
                <a:cs typeface="Times New Roman" panose="02020603050405020304" pitchFamily="18" charset="0"/>
              </a:rPr>
              <a:t>Rumelhart</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1986a</a:t>
            </a:r>
            <a:r>
              <a:rPr lang="en-US" altLang="zh-CN" sz="2600" dirty="0">
                <a:latin typeface="Times New Roman" panose="02020603050405020304" pitchFamily="18" charset="0"/>
                <a:cs typeface="Times New Roman" panose="02020603050405020304" pitchFamily="18" charset="0"/>
              </a:rPr>
              <a:t>). The book </a:t>
            </a:r>
            <a:r>
              <a:rPr lang="en-US" altLang="zh-CN" sz="2600" b="1" dirty="0">
                <a:latin typeface="Times New Roman" panose="02020603050405020304" pitchFamily="18" charset="0"/>
                <a:cs typeface="Times New Roman" panose="02020603050405020304" pitchFamily="18" charset="0"/>
              </a:rPr>
              <a:t>Parallel Distributed Processing</a:t>
            </a:r>
            <a:r>
              <a:rPr lang="en-US" altLang="zh-CN" sz="2600" dirty="0">
                <a:latin typeface="Times New Roman" panose="02020603050405020304" pitchFamily="18" charset="0"/>
                <a:cs typeface="Times New Roman" panose="02020603050405020304" pitchFamily="18" charset="0"/>
              </a:rPr>
              <a:t> presented the results of some of the first successful experiments with back-propagation in a chapter (</a:t>
            </a:r>
            <a:r>
              <a:rPr lang="en-US" altLang="zh-CN" sz="2600" dirty="0" err="1">
                <a:solidFill>
                  <a:srgbClr val="00FF00"/>
                </a:solidFill>
                <a:latin typeface="Times New Roman" panose="02020603050405020304" pitchFamily="18" charset="0"/>
                <a:cs typeface="Times New Roman" panose="02020603050405020304" pitchFamily="18" charset="0"/>
              </a:rPr>
              <a:t>Rumelhart</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1986b</a:t>
            </a:r>
            <a:r>
              <a:rPr lang="en-US" altLang="zh-CN" sz="2600" dirty="0">
                <a:latin typeface="Times New Roman" panose="02020603050405020304" pitchFamily="18" charset="0"/>
                <a:cs typeface="Times New Roman" panose="02020603050405020304" pitchFamily="18" charset="0"/>
              </a:rPr>
              <a:t>) that contributed greatly to the popularization of back-propagation and initiated a very active period of research in multi-layer neural networks.</a:t>
            </a:r>
            <a:endParaRPr lang="en-US" altLang="zh-CN" sz="2600" dirty="0">
              <a:solidFill>
                <a:srgbClr val="99FF99"/>
              </a:solidFill>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25498507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6.6 Historical Notes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lnSpcReduction="10000"/>
          </a:bodyPr>
          <a:lstStyle/>
          <a:p>
            <a:pPr>
              <a:spcBef>
                <a:spcPts val="0"/>
              </a:spcBef>
              <a:buClr>
                <a:srgbClr val="FF0000"/>
              </a:buClr>
            </a:pPr>
            <a:r>
              <a:rPr lang="en-US" altLang="zh-CN" dirty="0"/>
              <a:t>However, the ideas put forward by the authors </a:t>
            </a:r>
            <a:r>
              <a:rPr lang="en-US" altLang="zh-CN" sz="2600" dirty="0">
                <a:latin typeface="Times New Roman" panose="02020603050405020304" pitchFamily="18" charset="0"/>
                <a:cs typeface="Times New Roman" panose="02020603050405020304" pitchFamily="18" charset="0"/>
              </a:rPr>
              <a:t>of that book and in particular by </a:t>
            </a:r>
            <a:r>
              <a:rPr lang="en-US" altLang="zh-CN" sz="2600" dirty="0" err="1">
                <a:latin typeface="Times New Roman" panose="02020603050405020304" pitchFamily="18" charset="0"/>
                <a:cs typeface="Times New Roman" panose="02020603050405020304" pitchFamily="18" charset="0"/>
              </a:rPr>
              <a:t>Rumelhart</a:t>
            </a:r>
            <a:r>
              <a:rPr lang="en-US" altLang="zh-CN" sz="2600" dirty="0">
                <a:latin typeface="Times New Roman" panose="02020603050405020304" pitchFamily="18" charset="0"/>
                <a:cs typeface="Times New Roman" panose="02020603050405020304" pitchFamily="18" charset="0"/>
              </a:rPr>
              <a:t> and Hinton go much beyond back-propagation. They include crucial ideas about the possible computational implementation of several central aspects of cognition and learning, which came under the name of “connectionism” because of the importance given the connections between neurons as the locus of learning and memory. In particular, these ideas include the notion of distributed representation (</a:t>
            </a:r>
            <a:r>
              <a:rPr lang="en-US" altLang="zh-CN" sz="2600" dirty="0">
                <a:solidFill>
                  <a:srgbClr val="00FF00"/>
                </a:solidFill>
                <a:latin typeface="Times New Roman" panose="02020603050405020304" pitchFamily="18" charset="0"/>
                <a:cs typeface="Times New Roman" panose="02020603050405020304" pitchFamily="18" charset="0"/>
              </a:rPr>
              <a:t>Hinton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1986</a:t>
            </a:r>
            <a:r>
              <a:rPr lang="en-US" altLang="zh-CN" sz="2600" dirty="0">
                <a:latin typeface="Times New Roman" panose="02020603050405020304" pitchFamily="18" charset="0"/>
                <a:cs typeface="Times New Roman" panose="02020603050405020304" pitchFamily="18" charset="0"/>
              </a:rPr>
              <a:t>).</a:t>
            </a:r>
          </a:p>
          <a:p>
            <a:pPr>
              <a:spcBef>
                <a:spcPts val="0"/>
              </a:spcBef>
              <a:buClr>
                <a:srgbClr val="FF0000"/>
              </a:buClr>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Following the success of back-propagation, neural network research gained popularity and reached a peak in the early 1990s. Afterwards, other machine learning techniques became more popular until the modern deep </a:t>
            </a:r>
            <a:r>
              <a:rPr lang="en-US" altLang="zh-CN" dirty="0"/>
              <a:t>learning renaissance that began in 2006.</a:t>
            </a: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54232322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6.6 Historical Notes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core ideas behind modern feedforward networks have not changed substantially since the 1980s. The same back-propagation algorithm and the same approaches to gradient descent are still in use. Most of the improvement in neural network performance from 1986 to 2015 can be attributed to two factors. First, larger datasets have reduced the degree to which statistical generalization is a challenge for neural networks. Second, neural networks have become much larger, due to more powerful computers, and better software infrastructure. However, a small number of algorithmic changes have improved the </a:t>
            </a:r>
            <a:r>
              <a:rPr lang="en-US" altLang="zh-CN" dirty="0"/>
              <a:t>performance of neural networks noticeably.</a:t>
            </a: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18209367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6.6 Historical Notes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One of these algorithmic changes was the replacement of mean squared error with the cross-entropy family of loss functions. Mean squared error was popular in the 1980s and 1990s, but was gradually replaced by cross-entropy losses and the principle of maximum likelihood as ideas spread between the statistics community and the machine learning community. The use of cross-entropy losses greatly improved the performance of models with sigmoid and </a:t>
            </a:r>
            <a:r>
              <a:rPr lang="en-US" altLang="zh-CN" sz="2600" dirty="0" err="1">
                <a:latin typeface="Times New Roman" panose="02020603050405020304" pitchFamily="18" charset="0"/>
                <a:cs typeface="Times New Roman" panose="02020603050405020304" pitchFamily="18" charset="0"/>
              </a:rPr>
              <a:t>softmax</a:t>
            </a:r>
            <a:r>
              <a:rPr lang="en-US" altLang="zh-CN" sz="2600" dirty="0">
                <a:latin typeface="Times New Roman" panose="02020603050405020304" pitchFamily="18" charset="0"/>
                <a:cs typeface="Times New Roman" panose="02020603050405020304" pitchFamily="18" charset="0"/>
              </a:rPr>
              <a:t> outputs, which had previously suffered from saturation and slow learning when using the mean squared error loss.</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20206261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6.6 Historical Notes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lnSpcReduction="10000"/>
          </a:bodyPr>
          <a:lstStyle/>
          <a:p>
            <a:pPr>
              <a:spcBef>
                <a:spcPts val="0"/>
              </a:spcBef>
              <a:buClr>
                <a:srgbClr val="FF0000"/>
              </a:buClr>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other major algorithmic change that has greatly improved the performance of feedforward networks was the replacement of sigmoid hidden units with piecewise linear hidden units, such as rectified linear units. Rectification using the max{0, z} function was introduced in early neural network models and dates back at least as far as the </a:t>
            </a:r>
            <a:r>
              <a:rPr lang="en-US" altLang="zh-CN" dirty="0" err="1"/>
              <a:t>c</a:t>
            </a:r>
            <a:r>
              <a:rPr lang="en-US" altLang="zh-CN" sz="2600" dirty="0" err="1">
                <a:latin typeface="Times New Roman" panose="02020603050405020304" pitchFamily="18" charset="0"/>
                <a:cs typeface="Times New Roman" panose="02020603050405020304" pitchFamily="18" charset="0"/>
              </a:rPr>
              <a:t>ognitron</a:t>
            </a:r>
            <a:r>
              <a:rPr lang="en-US" altLang="zh-CN" sz="2600" dirty="0">
                <a:latin typeface="Times New Roman" panose="02020603050405020304" pitchFamily="18" charset="0"/>
                <a:cs typeface="Times New Roman" panose="02020603050405020304" pitchFamily="18" charset="0"/>
              </a:rPr>
              <a:t> and </a:t>
            </a:r>
            <a:r>
              <a:rPr lang="en-US" altLang="zh-CN" dirty="0" err="1"/>
              <a:t>n</a:t>
            </a:r>
            <a:r>
              <a:rPr lang="en-US" altLang="zh-CN" sz="2600" dirty="0" err="1">
                <a:latin typeface="Times New Roman" panose="02020603050405020304" pitchFamily="18" charset="0"/>
                <a:cs typeface="Times New Roman" panose="02020603050405020304" pitchFamily="18" charset="0"/>
              </a:rPr>
              <a:t>eocognitron</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Fukushima</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1975</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1980</a:t>
            </a:r>
            <a:r>
              <a:rPr lang="en-US" altLang="zh-CN" sz="2600" dirty="0">
                <a:latin typeface="Times New Roman" panose="02020603050405020304" pitchFamily="18" charset="0"/>
                <a:cs typeface="Times New Roman" panose="02020603050405020304" pitchFamily="18" charset="0"/>
              </a:rPr>
              <a:t>). These early models did not use rectified linear units, but instead applied rectification to nonlinear functions. Despite the early popularity of rectification, rectification was largely replaced by </a:t>
            </a:r>
            <a:r>
              <a:rPr lang="en-US" altLang="zh-CN" sz="2600" dirty="0" err="1">
                <a:latin typeface="Times New Roman" panose="02020603050405020304" pitchFamily="18" charset="0"/>
                <a:cs typeface="Times New Roman" panose="02020603050405020304" pitchFamily="18" charset="0"/>
              </a:rPr>
              <a:t>sigmoids</a:t>
            </a:r>
            <a:r>
              <a:rPr lang="en-US" altLang="zh-CN" sz="2600" dirty="0">
                <a:latin typeface="Times New Roman" panose="02020603050405020304" pitchFamily="18" charset="0"/>
                <a:cs typeface="Times New Roman" panose="02020603050405020304" pitchFamily="18" charset="0"/>
              </a:rPr>
              <a:t> in the 1980s, perhaps because </a:t>
            </a:r>
            <a:r>
              <a:rPr lang="en-US" altLang="zh-CN" sz="2600" dirty="0" err="1">
                <a:latin typeface="Times New Roman" panose="02020603050405020304" pitchFamily="18" charset="0"/>
                <a:cs typeface="Times New Roman" panose="02020603050405020304" pitchFamily="18" charset="0"/>
              </a:rPr>
              <a:t>sigmoids</a:t>
            </a:r>
            <a:r>
              <a:rPr lang="en-US" altLang="zh-CN" sz="2600" dirty="0">
                <a:latin typeface="Times New Roman" panose="02020603050405020304" pitchFamily="18" charset="0"/>
                <a:cs typeface="Times New Roman" panose="02020603050405020304" pitchFamily="18" charset="0"/>
              </a:rPr>
              <a:t> perform better when neural networks are very small. As of the early 2000s, </a:t>
            </a:r>
            <a:r>
              <a:rPr lang="en-US" altLang="zh-CN" dirty="0"/>
              <a:t>rectified linear units were avoided due to a somewhat superstitious belief that activation functions with non-differentiable points must be avoided.</a:t>
            </a: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26805393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6.6 Historical Notes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This began to change in about 2009. </a:t>
            </a:r>
            <a:r>
              <a:rPr lang="en-US" altLang="zh-CN" sz="2600" dirty="0">
                <a:solidFill>
                  <a:srgbClr val="00FF00"/>
                </a:solidFill>
                <a:latin typeface="Times New Roman" panose="02020603050405020304" pitchFamily="18" charset="0"/>
                <a:cs typeface="Times New Roman" panose="02020603050405020304" pitchFamily="18" charset="0"/>
              </a:rPr>
              <a:t>Jarrett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2009</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99FF99"/>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observed that “using a rectifying nonlinearity is the single most important factor in improving the performance of a recognition system” among several different factors of neural network architecture design.</a:t>
            </a:r>
          </a:p>
          <a:p>
            <a:pPr>
              <a:spcBef>
                <a:spcPts val="0"/>
              </a:spcBef>
              <a:buClr>
                <a:srgbClr val="FF0000"/>
              </a:buClr>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For small datasets, </a:t>
            </a:r>
            <a:r>
              <a:rPr lang="en-US" altLang="zh-CN" sz="2600" dirty="0">
                <a:solidFill>
                  <a:srgbClr val="00FF00"/>
                </a:solidFill>
                <a:latin typeface="Times New Roman" panose="02020603050405020304" pitchFamily="18" charset="0"/>
                <a:cs typeface="Times New Roman" panose="02020603050405020304" pitchFamily="18" charset="0"/>
              </a:rPr>
              <a:t>Jarrett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2009</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99FF99"/>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observed that using rectifying nonlinearities is even more important than learning the weights of the hidden layers. Random weights are sufficient to propagate useful information through a rectified linear network, allowing the classifier layer at the top to </a:t>
            </a:r>
            <a:r>
              <a:rPr lang="en-US" altLang="zh-CN" dirty="0"/>
              <a:t>learn how to map different feature vectors to class identities.</a:t>
            </a: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340435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idx="1" hasCustomPrompt="1"/>
          </p:nvPr>
        </p:nvSpPr>
        <p:spPr>
          <a:xfrm>
            <a:off x="387439" y="3696969"/>
            <a:ext cx="11409609" cy="2479993"/>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Ning Jiang</a:t>
            </a:r>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p:nvPr/>
        </p:nvSpPr>
        <p:spPr>
          <a:xfrm>
            <a:off x="1605915" y="2118995"/>
            <a:ext cx="8980170" cy="782320"/>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6.1 Example: Learning XOR</a:t>
            </a:r>
          </a:p>
        </p:txBody>
      </p:sp>
      <p:sp>
        <p:nvSpPr>
          <p:cNvPr id="8" name="文本框 7"/>
          <p:cNvSpPr txBox="1"/>
          <p:nvPr/>
        </p:nvSpPr>
        <p:spPr>
          <a:xfrm>
            <a:off x="871220" y="554990"/>
            <a:ext cx="10449560" cy="768350"/>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6 Deep Feedforward Networks</a:t>
            </a: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6.6 Historical Notes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When more data is available, learning begins to extract enough useful knowledge to exceed the performance of randomly chosen parameters. </a:t>
            </a:r>
            <a:r>
              <a:rPr lang="en-US" altLang="zh-CN" sz="2600" dirty="0" err="1">
                <a:solidFill>
                  <a:srgbClr val="00FF00"/>
                </a:solidFill>
                <a:latin typeface="Times New Roman" panose="02020603050405020304" pitchFamily="18" charset="0"/>
                <a:cs typeface="Times New Roman" panose="02020603050405020304" pitchFamily="18" charset="0"/>
              </a:rPr>
              <a:t>Glorot</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2011a</a:t>
            </a:r>
            <a:r>
              <a:rPr lang="en-US" altLang="zh-CN" sz="2600" dirty="0">
                <a:latin typeface="Times New Roman" panose="02020603050405020304" pitchFamily="18" charset="0"/>
                <a:cs typeface="Times New Roman" panose="02020603050405020304" pitchFamily="18" charset="0"/>
              </a:rPr>
              <a:t>) showed that learning is far easier in deep rectified linear networks than in deep networks that have curvature or two-sided saturation in their activation functions.</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Rectified linear units are also of historical interest because they show that neuroscience has continued to have an influence on the development of deep learning algorithms.</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36963462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6.6 Historical Notes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err="1">
                <a:solidFill>
                  <a:srgbClr val="00FF00"/>
                </a:solidFill>
                <a:latin typeface="Times New Roman" panose="02020603050405020304" pitchFamily="18" charset="0"/>
                <a:cs typeface="Times New Roman" panose="02020603050405020304" pitchFamily="18" charset="0"/>
              </a:rPr>
              <a:t>Glorot</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2011a</a:t>
            </a:r>
            <a:r>
              <a:rPr lang="en-US" altLang="zh-CN" sz="2600" dirty="0">
                <a:latin typeface="Times New Roman" panose="02020603050405020304" pitchFamily="18" charset="0"/>
                <a:cs typeface="Times New Roman" panose="02020603050405020304" pitchFamily="18" charset="0"/>
              </a:rPr>
              <a:t>) motivate rectified linear units from biological considerations. The half-rectifying nonlinearity was intended to capture these properties of biological neurons: 1) For some inputs, biological neurons are completely inactive. 2) For some inputs, a biological neuron’s output is proportional to its input. 3) Most of the time, biological neurons operate in the regime where they are inactive (i.e., they should have </a:t>
            </a:r>
            <a:r>
              <a:rPr lang="en-US" altLang="zh-CN" sz="2600" i="1" dirty="0">
                <a:latin typeface="Times New Roman" panose="02020603050405020304" pitchFamily="18" charset="0"/>
                <a:cs typeface="Times New Roman" panose="02020603050405020304" pitchFamily="18" charset="0"/>
              </a:rPr>
              <a:t>sparse activations</a:t>
            </a:r>
            <a:r>
              <a:rPr lang="en-US" altLang="zh-CN" sz="2600" dirty="0">
                <a:latin typeface="Times New Roman" panose="02020603050405020304" pitchFamily="18" charset="0"/>
                <a:cs typeface="Times New Roman" panose="02020603050405020304" pitchFamily="18" charset="0"/>
              </a:rPr>
              <a:t>).</a:t>
            </a:r>
          </a:p>
          <a:p>
            <a:pPr>
              <a:spcBef>
                <a:spcPts val="0"/>
              </a:spcBef>
              <a:buClr>
                <a:srgbClr val="FF0000"/>
              </a:buClr>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When the modern resurgence of deep learning began in 2006, feedforward networks continued to have a bad reputation. From about 2006-2012, it was widely believed that feedforward networks would not perform well unless </a:t>
            </a:r>
            <a:r>
              <a:rPr lang="en-US" altLang="zh-CN" dirty="0"/>
              <a:t>they were assisted by other models, such as probabilistic models.</a:t>
            </a: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2863450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6.6 Historical Notes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Today, it is now known that with the right resources and engineering practices, feedforward networks perform very well. Today, gradient-based learning in feedforward networks is used as a tool to develop probabilistic models, such as the variational autoencoder and generative adversarial networks, described in Chapter </a:t>
            </a:r>
            <a:r>
              <a:rPr lang="en-US" altLang="zh-CN" sz="2600" dirty="0">
                <a:solidFill>
                  <a:srgbClr val="FF0000"/>
                </a:solidFill>
                <a:latin typeface="Times New Roman" panose="02020603050405020304" pitchFamily="18" charset="0"/>
                <a:cs typeface="Times New Roman" panose="02020603050405020304" pitchFamily="18" charset="0"/>
              </a:rPr>
              <a:t>20</a:t>
            </a:r>
            <a:r>
              <a:rPr lang="en-US" altLang="zh-CN" sz="2600" dirty="0">
                <a:latin typeface="Times New Roman" panose="02020603050405020304" pitchFamily="18" charset="0"/>
                <a:cs typeface="Times New Roman" panose="02020603050405020304" pitchFamily="18" charset="0"/>
              </a:rPr>
              <a:t>. Rather than being viewed as an unreliable technology that must be supported by other techniques, gradient-based learning in feedforward networks has been viewed since 2012 as a powerful technology that may be applied to many other machine learning tasks</a:t>
            </a:r>
            <a:r>
              <a:rPr lang="en-US" altLang="zh-CN" dirty="0"/>
              <a:t>.</a:t>
            </a: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8813676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6.6 Historical Notes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a:spcBef>
                <a:spcPts val="0"/>
              </a:spcBef>
              <a:buClr>
                <a:srgbClr val="FF0000"/>
              </a:buClr>
            </a:pPr>
            <a:r>
              <a:rPr lang="en-US" altLang="zh-CN" dirty="0"/>
              <a:t>In 2006, the community used unsupervised learning to support supervised </a:t>
            </a:r>
            <a:r>
              <a:rPr lang="en-US" altLang="zh-CN" sz="2600" dirty="0">
                <a:latin typeface="Times New Roman" panose="02020603050405020304" pitchFamily="18" charset="0"/>
                <a:cs typeface="Times New Roman" panose="02020603050405020304" pitchFamily="18" charset="0"/>
              </a:rPr>
              <a:t>learning, and now, ironically, it is more common to use supervised learning to support unsupervised learning.</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Feedforward networks continue to have unfulfilled potential. In the future, we expect they will be applied to many more tasks, and that advances in optimization algorithms and model design will improve their performance even further. This chapter has primarily described the neural network family of models. In the subsequent chapters, we turn to how to use these models—how to regularize and train them.</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19648180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rPr>
              <a:t>References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marL="0" lvl="0" algn="just">
              <a:lnSpc>
                <a:spcPct val="125000"/>
              </a:lnSpc>
              <a:spcBef>
                <a:spcPts val="0"/>
              </a:spcBef>
              <a:buClr>
                <a:srgbClr val="FF0000"/>
              </a:buClr>
              <a:buFont typeface="Wingdings" panose="05000000000000000000" pitchFamily="2" charset="2"/>
              <a:buChar char="p"/>
            </a:pPr>
            <a:r>
              <a:rPr lang="en-US" altLang="zh-CN" sz="2400" dirty="0"/>
              <a:t> </a:t>
            </a:r>
            <a:r>
              <a:rPr lang="en-US" altLang="zh-CN" sz="2400" dirty="0">
                <a:latin typeface="Times New Roman" panose="02020603050405020304" pitchFamily="18" charset="0"/>
                <a:cs typeface="Times New Roman" panose="02020603050405020304" pitchFamily="18" charset="0"/>
              </a:rPr>
              <a:t>Ian </a:t>
            </a:r>
            <a:r>
              <a:rPr lang="en-US" altLang="zh-CN" sz="2400" dirty="0" err="1">
                <a:latin typeface="Times New Roman" panose="02020603050405020304" pitchFamily="18" charset="0"/>
                <a:cs typeface="Times New Roman" panose="02020603050405020304" pitchFamily="18" charset="0"/>
              </a:rPr>
              <a:t>Goodfellow</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Yoshua</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Bengio</a:t>
            </a:r>
            <a:r>
              <a:rPr lang="en-US" altLang="zh-CN" sz="2400" dirty="0">
                <a:latin typeface="Times New Roman" panose="02020603050405020304" pitchFamily="18" charset="0"/>
                <a:cs typeface="Times New Roman" panose="02020603050405020304" pitchFamily="18" charset="0"/>
              </a:rPr>
              <a:t> and Aaron </a:t>
            </a:r>
            <a:r>
              <a:rPr lang="en-US" altLang="zh-CN" sz="2400" dirty="0" err="1">
                <a:latin typeface="Times New Roman" panose="02020603050405020304" pitchFamily="18" charset="0"/>
                <a:cs typeface="Times New Roman" panose="02020603050405020304" pitchFamily="18" charset="0"/>
              </a:rPr>
              <a:t>Courville</a:t>
            </a:r>
            <a:r>
              <a:rPr lang="en-US" altLang="zh-CN" sz="2400" dirty="0">
                <a:latin typeface="Times New Roman" panose="02020603050405020304" pitchFamily="18" charset="0"/>
                <a:cs typeface="Times New Roman" panose="02020603050405020304" pitchFamily="18" charset="0"/>
              </a:rPr>
              <a:t>. Deep Learning, MIT Press, 2016. http://www.deeplearningbook.org.</a:t>
            </a:r>
          </a:p>
          <a:p>
            <a:pPr marL="0" lvl="0" algn="just">
              <a:lnSpc>
                <a:spcPct val="125000"/>
              </a:lnSpc>
              <a:spcBef>
                <a:spcPts val="0"/>
              </a:spcBef>
              <a:buClr>
                <a:srgbClr val="FF0000"/>
              </a:buClr>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 Guoqiang Zhong, Xiao Ling, Li-Na Wang: From shallow feature learning to deep learning: Benefits from the Width and Depth of Deep Architectures. Wiley </a:t>
            </a:r>
            <a:r>
              <a:rPr lang="en-US" altLang="zh-CN" sz="2400" dirty="0" err="1">
                <a:latin typeface="Times New Roman" panose="02020603050405020304" pitchFamily="18" charset="0"/>
                <a:cs typeface="Times New Roman" panose="02020603050405020304" pitchFamily="18" charset="0"/>
              </a:rPr>
              <a:t>Interdiscip</a:t>
            </a:r>
            <a:r>
              <a:rPr lang="en-US" altLang="zh-CN" sz="2400" dirty="0">
                <a:latin typeface="Times New Roman" panose="02020603050405020304" pitchFamily="18" charset="0"/>
                <a:cs typeface="Times New Roman" panose="02020603050405020304" pitchFamily="18" charset="0"/>
              </a:rPr>
              <a:t>. Rev. Data Min. </a:t>
            </a:r>
            <a:r>
              <a:rPr lang="en-US" altLang="zh-CN" sz="2400" dirty="0" err="1">
                <a:latin typeface="Times New Roman" panose="02020603050405020304" pitchFamily="18" charset="0"/>
                <a:cs typeface="Times New Roman" panose="02020603050405020304" pitchFamily="18" charset="0"/>
              </a:rPr>
              <a:t>Knowl</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Discov</a:t>
            </a:r>
            <a:r>
              <a:rPr lang="en-US" altLang="zh-CN" sz="2400" dirty="0">
                <a:latin typeface="Times New Roman" panose="02020603050405020304" pitchFamily="18" charset="0"/>
                <a:cs typeface="Times New Roman" panose="02020603050405020304" pitchFamily="18" charset="0"/>
              </a:rPr>
              <a:t>. 9(1), 2019.</a:t>
            </a:r>
          </a:p>
          <a:p>
            <a:pPr marL="0" lvl="0" algn="just">
              <a:lnSpc>
                <a:spcPct val="125000"/>
              </a:lnSpc>
              <a:spcBef>
                <a:spcPts val="0"/>
              </a:spcBef>
              <a:buClr>
                <a:srgbClr val="FF0000"/>
              </a:buClr>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 Guoqiang Zhong, Li-Na Wang, Xiao Ling, </a:t>
            </a:r>
            <a:r>
              <a:rPr lang="en-US" altLang="zh-CN" sz="2400" dirty="0" err="1">
                <a:latin typeface="Times New Roman" panose="02020603050405020304" pitchFamily="18" charset="0"/>
                <a:cs typeface="Times New Roman" panose="02020603050405020304" pitchFamily="18" charset="0"/>
              </a:rPr>
              <a:t>Junyu</a:t>
            </a:r>
            <a:r>
              <a:rPr lang="en-US" altLang="zh-CN" sz="2400" dirty="0">
                <a:latin typeface="Times New Roman" panose="02020603050405020304" pitchFamily="18" charset="0"/>
                <a:cs typeface="Times New Roman" panose="02020603050405020304" pitchFamily="18" charset="0"/>
              </a:rPr>
              <a:t> Dong: An Overview on Data Representation Learning: From Traditional Feature Learning to Recent Deep Learning. The Journal of Finance and Data Science 2(4): 265-278, 2016.</a:t>
            </a:r>
          </a:p>
        </p:txBody>
      </p:sp>
      <p:pic>
        <p:nvPicPr>
          <p:cNvPr id="4" name="图片 3" descr="u=1907756794,293736522&amp;fm=21&amp;gp=0.jpg"/>
          <p:cNvPicPr>
            <a:picLocks noChangeAspect="1"/>
          </p:cNvPicPr>
          <p:nvPr/>
        </p:nvPicPr>
        <p:blipFill>
          <a:blip r:embed="rId2"/>
          <a:stretch>
            <a:fillRect/>
          </a:stretch>
        </p:blipFill>
        <p:spPr>
          <a:xfrm>
            <a:off x="10611066" y="5643127"/>
            <a:ext cx="1485468" cy="1119188"/>
          </a:xfrm>
          <a:prstGeom prst="rect">
            <a:avLst/>
          </a:prstGeom>
        </p:spPr>
      </p:pic>
    </p:spTree>
    <p:extLst>
      <p:ext uri="{BB962C8B-B14F-4D97-AF65-F5344CB8AC3E}">
        <p14:creationId xmlns:p14="http://schemas.microsoft.com/office/powerpoint/2010/main" val="420829266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43127"/>
            <a:ext cx="1485468" cy="1119188"/>
          </a:xfrm>
          <a:prstGeom prst="rect">
            <a:avLst/>
          </a:prstGeom>
        </p:spPr>
      </p:pic>
      <p:sp>
        <p:nvSpPr>
          <p:cNvPr id="5" name="文本框 4"/>
          <p:cNvSpPr txBox="1"/>
          <p:nvPr/>
        </p:nvSpPr>
        <p:spPr>
          <a:xfrm>
            <a:off x="284891" y="5416844"/>
            <a:ext cx="10005329" cy="1200329"/>
          </a:xfrm>
          <a:prstGeom prst="rect">
            <a:avLst/>
          </a:prstGeom>
          <a:noFill/>
        </p:spPr>
        <p:txBody>
          <a:bodyPr wrap="square" rtlCol="0">
            <a:spAutoFit/>
          </a:bodyPr>
          <a:lstStyle/>
          <a:p>
            <a:pPr algn="just"/>
            <a:r>
              <a:rPr lang="en-US" altLang="zh-CN" dirty="0">
                <a:latin typeface="Times New Roman" pitchFamily="18" charset="0"/>
                <a:cs typeface="Times New Roman" pitchFamily="18" charset="0"/>
              </a:rPr>
              <a:t>The </a:t>
            </a:r>
            <a:r>
              <a:rPr lang="en-US" altLang="zh-CN" dirty="0" err="1">
                <a:latin typeface="Times New Roman" pitchFamily="18" charset="0"/>
                <a:cs typeface="Times New Roman" pitchFamily="18" charset="0"/>
              </a:rPr>
              <a:t>ebooks</a:t>
            </a:r>
            <a:r>
              <a:rPr lang="en-US" altLang="zh-CN" dirty="0">
                <a:latin typeface="Times New Roman" pitchFamily="18" charset="0"/>
                <a:cs typeface="Times New Roman" pitchFamily="18" charset="0"/>
              </a:rPr>
              <a:t>, papers and materials referred for these slides are downloaded from the Internet. If any of them infringe your rights, please let’s know via email address </a:t>
            </a:r>
            <a:r>
              <a:rPr lang="en-US" altLang="zh-CN" dirty="0">
                <a:latin typeface="Times New Roman" pitchFamily="18" charset="0"/>
                <a:cs typeface="Times New Roman" pitchFamily="18" charset="0"/>
                <a:hlinkClick r:id="rId3"/>
              </a:rPr>
              <a:t>gqzhong@ouc.edu.cn</a:t>
            </a:r>
            <a:r>
              <a:rPr lang="en-US" altLang="zh-CN" dirty="0">
                <a:latin typeface="Times New Roman" pitchFamily="18" charset="0"/>
                <a:cs typeface="Times New Roman" pitchFamily="18" charset="0"/>
              </a:rPr>
              <a:t>. If</a:t>
            </a:r>
            <a:r>
              <a:rPr lang="en-US" altLang="zh-CN" baseline="0" dirty="0">
                <a:latin typeface="Times New Roman" pitchFamily="18" charset="0"/>
                <a:cs typeface="Times New Roman" pitchFamily="18" charset="0"/>
              </a:rPr>
              <a:t> it is true, w</a:t>
            </a:r>
            <a:r>
              <a:rPr lang="en-US" altLang="zh-CN" dirty="0">
                <a:latin typeface="Times New Roman" pitchFamily="18" charset="0"/>
                <a:cs typeface="Times New Roman" pitchFamily="18" charset="0"/>
              </a:rPr>
              <a:t>e will delete the corresponding content immediately. These slides can be freely utilized for teaching and research. For commercial usage, please let’s know first via the same email as above.</a:t>
            </a:r>
            <a:r>
              <a:rPr lang="en-US" altLang="zh-CN" dirty="0"/>
              <a:t>  </a:t>
            </a:r>
            <a:endParaRPr lang="zh-CN" altLang="en-US" dirty="0"/>
          </a:p>
        </p:txBody>
      </p:sp>
      <p:sp>
        <p:nvSpPr>
          <p:cNvPr id="6" name="矩形 5"/>
          <p:cNvSpPr/>
          <p:nvPr/>
        </p:nvSpPr>
        <p:spPr>
          <a:xfrm>
            <a:off x="4739326" y="2411295"/>
            <a:ext cx="3039614" cy="830997"/>
          </a:xfrm>
          <a:prstGeom prst="rect">
            <a:avLst/>
          </a:prstGeom>
          <a:noFill/>
        </p:spPr>
        <p:txBody>
          <a:bodyPr wrap="none" lIns="91440" tIns="45720" rIns="91440" bIns="45720">
            <a:spAutoFit/>
          </a:bodyPr>
          <a:lstStyle/>
          <a:p>
            <a:pPr algn="ctr"/>
            <a:r>
              <a:rPr lang="en-US" altLang="zh-CN" sz="4800" b="0" cap="none" spc="0" dirty="0">
                <a:ln w="0"/>
                <a:solidFill>
                  <a:schemeClr val="accent1"/>
                </a:solidFill>
                <a:effectLst>
                  <a:outerShdw blurRad="38100" dist="25400" dir="5400000" algn="ctr" rotWithShape="0">
                    <a:srgbClr val="6E747A">
                      <a:alpha val="43000"/>
                    </a:srgbClr>
                  </a:outerShdw>
                </a:effectLst>
                <a:latin typeface="Times New Roman" pitchFamily="18" charset="0"/>
                <a:cs typeface="Times New Roman" pitchFamily="18" charset="0"/>
              </a:rPr>
              <a:t>Thank you!</a:t>
            </a:r>
            <a:endParaRPr lang="zh-CN" altLang="en-US" sz="4800" b="0" cap="none" spc="0" dirty="0">
              <a:ln w="0"/>
              <a:solidFill>
                <a:schemeClr val="accent1"/>
              </a:solidFill>
              <a:effectLst>
                <a:outerShdw blurRad="38100" dist="25400" dir="5400000" algn="ctr" rotWithShape="0">
                  <a:srgbClr val="6E747A">
                    <a:alpha val="43000"/>
                  </a:srgbClr>
                </a:outerShdw>
              </a:effectLst>
              <a:latin typeface="Times New Roman" pitchFamily="18" charset="0"/>
              <a:cs typeface="Times New Roman"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6.1 Example: Learning XOR</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lvl="0" indent="0" algn="just" fontAlgn="auto">
                  <a:lnSpc>
                    <a:spcPct val="125000"/>
                  </a:lnSpc>
                  <a:spcBef>
                    <a:spcPts val="0"/>
                  </a:spcBef>
                  <a:buClr>
                    <a:srgbClr val="FF0000"/>
                  </a:buClr>
                  <a:buSzTx/>
                  <a:buNone/>
                </a:pPr>
                <a:r>
                  <a:rPr lang="en-US" altLang="zh-CN" sz="2600" dirty="0">
                    <a:latin typeface="Times New Roman" panose="02020603050405020304" pitchFamily="18" charset="0"/>
                    <a:cs typeface="Times New Roman" panose="02020603050405020304" pitchFamily="18" charset="0"/>
                  </a:rPr>
                  <a:t>To make the idea of a feedforward network more concrete, we begin with an example of a fully functioning feedforward network on a very simple task: learning the XOR function.</a:t>
                </a:r>
              </a:p>
              <a:p>
                <a:pPr marL="0" lvl="0" indent="0" algn="just">
                  <a:lnSpc>
                    <a:spcPct val="125000"/>
                  </a:lnSpc>
                  <a:spcBef>
                    <a:spcPts val="0"/>
                  </a:spcBef>
                  <a:buClr>
                    <a:srgbClr val="FF0000"/>
                  </a:buClr>
                  <a:buNone/>
                </a:pPr>
                <a:r>
                  <a:rPr lang="en-US" altLang="zh-CN" sz="2600" dirty="0"/>
                  <a:t>        </a:t>
                </a:r>
                <a:r>
                  <a:rPr lang="en-US" altLang="zh-CN" sz="2600" dirty="0">
                    <a:latin typeface="Times New Roman" panose="02020603050405020304" pitchFamily="18" charset="0"/>
                    <a:cs typeface="Times New Roman" panose="02020603050405020304" pitchFamily="18" charset="0"/>
                  </a:rPr>
                  <a:t>The XOR function (“exclusive or”) is an operation on two binary values, </a:t>
                </a:r>
                <a14:m>
                  <m:oMath xmlns:m="http://schemas.openxmlformats.org/officeDocument/2006/math">
                    <m:sSub>
                      <m:sSubPr>
                        <m:ctrlPr>
                          <a:rPr lang="en-US" altLang="zh-CN" sz="2600" i="1" smtClean="0">
                            <a:latin typeface="Cambria Math" panose="02040503050406030204" pitchFamily="18" charset="0"/>
                          </a:rPr>
                        </m:ctrlPr>
                      </m:sSubPr>
                      <m:e>
                        <m:r>
                          <a:rPr lang="en-US" altLang="zh-CN" sz="2600" i="1" smtClean="0">
                            <a:latin typeface="Cambria Math" panose="02040503050406030204" pitchFamily="18" charset="0"/>
                          </a:rPr>
                          <m:t>𝑥</m:t>
                        </m:r>
                      </m:e>
                      <m:sub>
                        <m:r>
                          <a:rPr lang="en-US" altLang="zh-CN" sz="2600" i="1" smtClean="0">
                            <a:latin typeface="Cambria Math" panose="02040503050406030204" pitchFamily="18" charset="0"/>
                          </a:rPr>
                          <m:t>1</m:t>
                        </m:r>
                      </m:sub>
                    </m:sSub>
                  </m:oMath>
                </a14:m>
                <a:r>
                  <a:rPr lang="en-US" altLang="zh-CN" sz="26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600" i="1" smtClean="0">
                            <a:latin typeface="Cambria Math" panose="02040503050406030204" pitchFamily="18" charset="0"/>
                          </a:rPr>
                        </m:ctrlPr>
                      </m:sSubPr>
                      <m:e>
                        <m:r>
                          <a:rPr lang="en-US" altLang="zh-CN" sz="2600" i="1" smtClean="0">
                            <a:latin typeface="Cambria Math" panose="02040503050406030204" pitchFamily="18" charset="0"/>
                          </a:rPr>
                          <m:t>𝑥</m:t>
                        </m:r>
                      </m:e>
                      <m:sub>
                        <m:r>
                          <a:rPr lang="en-US" altLang="zh-CN" sz="2600" i="1" smtClean="0">
                            <a:latin typeface="Cambria Math" panose="02040503050406030204" pitchFamily="18" charset="0"/>
                          </a:rPr>
                          <m:t>2</m:t>
                        </m:r>
                      </m:sub>
                    </m:sSub>
                  </m:oMath>
                </a14:m>
                <a:r>
                  <a:rPr lang="en-US" altLang="zh-CN" sz="2600" dirty="0">
                    <a:latin typeface="Times New Roman" panose="02020603050405020304" pitchFamily="18" charset="0"/>
                    <a:cs typeface="Times New Roman" panose="02020603050405020304" pitchFamily="18" charset="0"/>
                  </a:rPr>
                  <a:t>. When exactly one of these binary values is equal to 1, the XOR function returns 1. Otherwise, it returns 0. The XOR function provides the target function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𝑦</m:t>
                    </m:r>
                    <m:r>
                      <a:rPr lang="en-US" altLang="zh-CN" sz="2600" b="0" i="1" smtClean="0">
                        <a:latin typeface="Cambria Math" panose="02040503050406030204" pitchFamily="18" charset="0"/>
                        <a:cs typeface="Times New Roman" panose="02020603050405020304" pitchFamily="18" charset="0"/>
                      </a:rPr>
                      <m:t>=</m:t>
                    </m:r>
                    <m:sSup>
                      <m:sSupPr>
                        <m:ctrlPr>
                          <a:rPr lang="en-US" altLang="zh-CN" sz="2600" b="0" i="1" smtClean="0">
                            <a:latin typeface="Cambria Math" panose="02040503050406030204" pitchFamily="18" charset="0"/>
                            <a:cs typeface="Times New Roman" panose="02020603050405020304" pitchFamily="18" charset="0"/>
                          </a:rPr>
                        </m:ctrlPr>
                      </m:sSupPr>
                      <m:e>
                        <m:r>
                          <a:rPr lang="en-US" altLang="zh-CN" sz="2600" b="0" i="1" smtClean="0">
                            <a:latin typeface="Cambria Math" panose="02040503050406030204" pitchFamily="18" charset="0"/>
                            <a:cs typeface="Times New Roman" panose="02020603050405020304" pitchFamily="18" charset="0"/>
                          </a:rPr>
                          <m:t>𝑓</m:t>
                        </m:r>
                      </m:e>
                      <m:sup>
                        <m:r>
                          <a:rPr lang="en-US" altLang="zh-CN" sz="2600" b="0" i="1" smtClean="0">
                            <a:latin typeface="Cambria Math" panose="02040503050406030204" pitchFamily="18" charset="0"/>
                            <a:cs typeface="Times New Roman" panose="02020603050405020304" pitchFamily="18" charset="0"/>
                          </a:rPr>
                          <m:t>∗</m:t>
                        </m:r>
                      </m:sup>
                    </m:sSup>
                    <m:r>
                      <a:rPr lang="en-US" altLang="zh-CN" sz="2600" b="0"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that we want to learn. Our model provides a function </a:t>
                </a:r>
                <a14:m>
                  <m:oMath xmlns:m="http://schemas.openxmlformats.org/officeDocument/2006/math">
                    <m:r>
                      <a:rPr lang="en-US" altLang="zh-CN" sz="2600" i="1">
                        <a:latin typeface="Cambria Math" panose="02040503050406030204" pitchFamily="18" charset="0"/>
                      </a:rPr>
                      <m:t>𝑦</m:t>
                    </m:r>
                    <m:r>
                      <a:rPr lang="en-US" altLang="zh-CN" sz="2600" i="1">
                        <a:latin typeface="Cambria Math" panose="02040503050406030204" pitchFamily="18" charset="0"/>
                      </a:rPr>
                      <m:t>=</m:t>
                    </m:r>
                    <m:r>
                      <a:rPr lang="en-US" altLang="zh-CN" sz="2600" i="1">
                        <a:latin typeface="Cambria Math" panose="02040503050406030204" pitchFamily="18" charset="0"/>
                      </a:rPr>
                      <m:t>𝑓</m:t>
                    </m:r>
                    <m:r>
                      <a:rPr lang="en-US" altLang="zh-CN" sz="2600" i="1">
                        <a:latin typeface="Cambria Math" panose="02040503050406030204" pitchFamily="18" charset="0"/>
                      </a:rPr>
                      <m:t>(</m:t>
                    </m:r>
                    <m:r>
                      <a:rPr lang="en-US" altLang="zh-CN" sz="2600" b="1" i="1">
                        <a:latin typeface="Cambria Math" panose="02040503050406030204" pitchFamily="18" charset="0"/>
                      </a:rPr>
                      <m:t>𝒙</m:t>
                    </m:r>
                    <m:r>
                      <a:rPr lang="en-US" altLang="zh-CN" sz="2600" b="1" i="1">
                        <a:latin typeface="Cambria Math" panose="02040503050406030204" pitchFamily="18" charset="0"/>
                      </a:rPr>
                      <m:t>;</m:t>
                    </m:r>
                    <m:r>
                      <a:rPr lang="zh-CN" altLang="en-US" sz="2600" b="1" i="1">
                        <a:latin typeface="Cambria Math" panose="02040503050406030204" pitchFamily="18" charset="0"/>
                      </a:rPr>
                      <m:t>𝜽</m:t>
                    </m:r>
                    <m:r>
                      <a:rPr lang="en-US" altLang="zh-CN" sz="2600" i="1">
                        <a:latin typeface="Cambria Math" panose="02040503050406030204" pitchFamily="18" charset="0"/>
                      </a:rPr>
                      <m:t>)</m:t>
                    </m:r>
                  </m:oMath>
                </a14:m>
                <a:r>
                  <a:rPr lang="en-US" altLang="zh-CN" sz="2600" dirty="0"/>
                  <a:t> </a:t>
                </a:r>
                <a:r>
                  <a:rPr lang="en-US" altLang="zh-CN" sz="2600" dirty="0">
                    <a:latin typeface="Times New Roman" panose="02020603050405020304" pitchFamily="18" charset="0"/>
                    <a:cs typeface="Times New Roman" panose="02020603050405020304" pitchFamily="18" charset="0"/>
                  </a:rPr>
                  <a:t>and our learning algorithm will adapt the parameters </a:t>
                </a:r>
                <a:r>
                  <a:rPr lang="en-US" altLang="zh-CN" sz="2600" b="1" i="1" dirty="0">
                    <a:latin typeface="Times New Roman" panose="02020603050405020304" pitchFamily="18" charset="0"/>
                    <a:cs typeface="Times New Roman" panose="02020603050405020304" pitchFamily="18" charset="0"/>
                  </a:rPr>
                  <a:t>θ</a:t>
                </a:r>
                <a:r>
                  <a:rPr lang="en-US" altLang="zh-CN" sz="2600" dirty="0">
                    <a:latin typeface="Times New Roman" panose="02020603050405020304" pitchFamily="18" charset="0"/>
                    <a:cs typeface="Times New Roman" panose="02020603050405020304" pitchFamily="18" charset="0"/>
                  </a:rPr>
                  <a:t> to make </a:t>
                </a:r>
                <a14:m>
                  <m:oMath xmlns:m="http://schemas.openxmlformats.org/officeDocument/2006/math">
                    <m:r>
                      <a:rPr lang="en-US" altLang="zh-CN" sz="2600" i="1" dirty="0" smtClean="0">
                        <a:latin typeface="Cambria Math" panose="02040503050406030204" pitchFamily="18" charset="0"/>
                      </a:rPr>
                      <m:t>𝑓</m:t>
                    </m:r>
                  </m:oMath>
                </a14:m>
                <a:r>
                  <a:rPr lang="en-US" altLang="zh-CN" sz="2600" dirty="0">
                    <a:latin typeface="Times New Roman" panose="02020603050405020304" pitchFamily="18" charset="0"/>
                    <a:cs typeface="Times New Roman" panose="02020603050405020304" pitchFamily="18" charset="0"/>
                  </a:rPr>
                  <a:t> as similar as possible to </a:t>
                </a:r>
                <a14:m>
                  <m:oMath xmlns:m="http://schemas.openxmlformats.org/officeDocument/2006/math">
                    <m:sSup>
                      <m:sSupPr>
                        <m:ctrlPr>
                          <a:rPr lang="en-US" altLang="zh-CN" sz="2600" i="1" smtClean="0">
                            <a:latin typeface="Cambria Math" panose="02040503050406030204" pitchFamily="18" charset="0"/>
                          </a:rPr>
                        </m:ctrlPr>
                      </m:sSupPr>
                      <m:e>
                        <m:r>
                          <a:rPr lang="en-US" altLang="zh-CN" sz="2600" i="1" smtClean="0">
                            <a:latin typeface="Cambria Math" panose="02040503050406030204" pitchFamily="18" charset="0"/>
                          </a:rPr>
                          <m:t>𝑓</m:t>
                        </m:r>
                      </m:e>
                      <m:sup>
                        <m:r>
                          <a:rPr lang="en-US" altLang="zh-CN" sz="2600" i="1" smtClean="0">
                            <a:latin typeface="Cambria Math" panose="02040503050406030204" pitchFamily="18" charset="0"/>
                          </a:rPr>
                          <m:t>∗</m:t>
                        </m:r>
                      </m:sup>
                    </m:sSup>
                  </m:oMath>
                </a14:m>
                <a:r>
                  <a:rPr lang="en-US" altLang="zh-CN" sz="2600" dirty="0">
                    <a:latin typeface="Times New Roman" panose="02020603050405020304" pitchFamily="18" charset="0"/>
                    <a:cs typeface="Times New Roman" panose="02020603050405020304" pitchFamily="18" charset="0"/>
                  </a:rPr>
                  <a:t> .</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1ED609B5-66F4-4F9D-AEDF-A4824E90F31E}"/>
              </a:ext>
            </a:extLst>
          </p:cNvPr>
          <p:cNvPicPr>
            <a:picLocks noChangeAspect="1"/>
          </p:cNvPicPr>
          <p:nvPr/>
        </p:nvPicPr>
        <p:blipFill>
          <a:blip r:embed="rId3"/>
          <a:stretch>
            <a:fillRect/>
          </a:stretch>
        </p:blipFill>
        <p:spPr>
          <a:xfrm>
            <a:off x="10611066" y="5656006"/>
            <a:ext cx="1485468" cy="111918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6.1 Example: Learning XOR</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        In this simple example, we will not be concerned with statistical generalization. We want our network to perform correctly on the four points </a:t>
                </a:r>
                <a14:m>
                  <m:oMath xmlns:m="http://schemas.openxmlformats.org/officeDocument/2006/math">
                    <m:r>
                      <a:rPr lang="zh-CN" altLang="en-US" sz="2600" i="1" dirty="0" smtClean="0">
                        <a:latin typeface="Cambria Math" panose="02040503050406030204" pitchFamily="18" charset="0"/>
                      </a:rPr>
                      <m:t>𝑋</m:t>
                    </m:r>
                    <m:r>
                      <a:rPr lang="en-US" altLang="zh-CN" sz="2600" i="1" dirty="0">
                        <a:latin typeface="Cambria Math" panose="02040503050406030204" pitchFamily="18" charset="0"/>
                      </a:rPr>
                      <m:t>= {[0,0]</m:t>
                    </m:r>
                    <m:r>
                      <a:rPr lang="en-US" altLang="zh-CN" sz="2600" i="1" baseline="30000" dirty="0">
                        <a:latin typeface="Cambria Math" panose="02040503050406030204" pitchFamily="18" charset="0"/>
                      </a:rPr>
                      <m:t>⊤</m:t>
                    </m:r>
                    <m:r>
                      <a:rPr lang="en-US" altLang="zh-CN" sz="2600" i="1" dirty="0">
                        <a:latin typeface="Cambria Math" panose="02040503050406030204" pitchFamily="18" charset="0"/>
                      </a:rPr>
                      <m:t>, [0, 1]</m:t>
                    </m:r>
                    <m:r>
                      <a:rPr lang="en-US" altLang="zh-CN" sz="2600" i="1" baseline="30000" dirty="0" smtClean="0">
                        <a:latin typeface="Cambria Math" panose="02040503050406030204" pitchFamily="18" charset="0"/>
                      </a:rPr>
                      <m:t>⊤</m:t>
                    </m:r>
                    <m:r>
                      <a:rPr lang="en-US" altLang="zh-CN" sz="2600" i="1" dirty="0">
                        <a:latin typeface="Cambria Math" panose="02040503050406030204" pitchFamily="18" charset="0"/>
                      </a:rPr>
                      <m:t>, [1, 0]</m:t>
                    </m:r>
                    <m:r>
                      <a:rPr lang="en-US" altLang="zh-CN" sz="2600" i="1" baseline="30000" dirty="0" smtClean="0">
                        <a:latin typeface="Cambria Math" panose="02040503050406030204" pitchFamily="18" charset="0"/>
                      </a:rPr>
                      <m:t>⊤</m:t>
                    </m:r>
                    <m:r>
                      <a:rPr lang="en-US" altLang="zh-CN" sz="2600" i="1" dirty="0">
                        <a:latin typeface="Cambria Math" panose="02040503050406030204" pitchFamily="18" charset="0"/>
                      </a:rPr>
                      <m:t>, </m:t>
                    </m:r>
                    <m:r>
                      <m:rPr>
                        <m:sty m:val="p"/>
                      </m:rPr>
                      <a:rPr lang="en-US" altLang="zh-CN" sz="2600" i="0" dirty="0">
                        <a:latin typeface="Cambria Math" panose="02040503050406030204" pitchFamily="18" charset="0"/>
                      </a:rPr>
                      <m:t>and</m:t>
                    </m:r>
                    <m:r>
                      <a:rPr lang="en-US" altLang="zh-CN" sz="2600" i="1" dirty="0">
                        <a:latin typeface="Cambria Math" panose="02040503050406030204" pitchFamily="18" charset="0"/>
                      </a:rPr>
                      <m:t> [1, 1]</m:t>
                    </m:r>
                    <m:r>
                      <a:rPr lang="en-US" altLang="zh-CN" sz="2600" i="1" baseline="30000" dirty="0" smtClean="0">
                        <a:latin typeface="Cambria Math" panose="02040503050406030204" pitchFamily="18" charset="0"/>
                      </a:rPr>
                      <m:t>⊤</m:t>
                    </m:r>
                    <m:r>
                      <a:rPr lang="en-US" altLang="zh-CN" sz="2600" i="1" dirty="0">
                        <a:latin typeface="Cambria Math" panose="02040503050406030204" pitchFamily="18" charset="0"/>
                      </a:rPr>
                      <m:t>}</m:t>
                    </m:r>
                  </m:oMath>
                </a14:m>
                <a:r>
                  <a:rPr lang="en-US" altLang="zh-CN" sz="2600" dirty="0"/>
                  <a:t>. We will train the network on all four of these points. The only challenge is to fit the training set. </a:t>
                </a:r>
              </a:p>
              <a:p>
                <a:pPr marL="0" lvl="0" indent="0" algn="just">
                  <a:lnSpc>
                    <a:spcPct val="125000"/>
                  </a:lnSpc>
                  <a:spcBef>
                    <a:spcPts val="0"/>
                  </a:spcBef>
                  <a:buClr>
                    <a:srgbClr val="FF0000"/>
                  </a:buClr>
                  <a:buNone/>
                </a:pPr>
                <a:r>
                  <a:rPr lang="en-US" altLang="zh-CN" sz="2600" dirty="0"/>
                  <a:t>        We can treat this problem as a regression problem and use a mean squared error loss function. We choose this loss function to simplify the math for this example as much as possible. We will see later that there are other, more appropriate approaches for modeling binary data.</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6FAE985E-C377-4788-9568-0B899BC0991B}"/>
              </a:ext>
            </a:extLst>
          </p:cNvPr>
          <p:cNvPicPr>
            <a:picLocks noChangeAspect="1"/>
          </p:cNvPicPr>
          <p:nvPr/>
        </p:nvPicPr>
        <p:blipFill>
          <a:blip r:embed="rId3"/>
          <a:stretch>
            <a:fillRect/>
          </a:stretch>
        </p:blipFill>
        <p:spPr>
          <a:xfrm>
            <a:off x="10611066" y="5656006"/>
            <a:ext cx="1485468" cy="111918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6.1 Example: Learning XOR</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        Evaluated on our whole training set, the MSE loss function is</a:t>
                </a:r>
              </a:p>
              <a:p>
                <a:pPr lvl="0" algn="just">
                  <a:lnSpc>
                    <a:spcPct val="125000"/>
                  </a:lnSpc>
                  <a:spcBef>
                    <a:spcPts val="0"/>
                  </a:spcBef>
                  <a:buClr>
                    <a:srgbClr val="FF0000"/>
                  </a:buClr>
                </a:pPr>
                <a:endParaRPr lang="en-US" altLang="zh-CN" sz="2600" dirty="0">
                  <a:latin typeface="Times New Roman" panose="02020603050405020304" pitchFamily="18" charset="0"/>
                  <a:cs typeface="Times New Roman" panose="02020603050405020304" pitchFamily="18" charset="0"/>
                </a:endParaRPr>
              </a:p>
              <a:p>
                <a:pPr lvl="0" algn="just">
                  <a:lnSpc>
                    <a:spcPct val="125000"/>
                  </a:lnSpc>
                  <a:spcBef>
                    <a:spcPts val="0"/>
                  </a:spcBef>
                  <a:buClr>
                    <a:srgbClr val="FF0000"/>
                  </a:buClr>
                </a:pPr>
                <a:endParaRPr lang="en-US" altLang="zh-CN" sz="2600" dirty="0"/>
              </a:p>
              <a:p>
                <a:pPr marL="0" lvl="0" indent="0" algn="just">
                  <a:lnSpc>
                    <a:spcPct val="125000"/>
                  </a:lnSpc>
                  <a:spcBef>
                    <a:spcPts val="0"/>
                  </a:spcBef>
                  <a:buClr>
                    <a:srgbClr val="FF0000"/>
                  </a:buClr>
                  <a:buNone/>
                </a:pPr>
                <a:r>
                  <a:rPr lang="en-US" altLang="zh-CN" sz="2600" dirty="0"/>
                  <a:t>        Now we must choose the form of our model, </a:t>
                </a:r>
                <a:r>
                  <a:rPr lang="en-US" altLang="zh-CN" sz="2600" i="1" dirty="0"/>
                  <a:t>f(</a:t>
                </a:r>
                <a:r>
                  <a:rPr lang="en-US" altLang="zh-CN" sz="2600" b="1" i="1" dirty="0" err="1"/>
                  <a:t>x;θ</a:t>
                </a:r>
                <a:r>
                  <a:rPr lang="en-US" altLang="zh-CN" sz="2600" i="1" dirty="0"/>
                  <a:t>)</a:t>
                </a:r>
                <a:r>
                  <a:rPr lang="en-US" altLang="zh-CN" sz="2600" dirty="0"/>
                  <a:t>. Suppose that we choose a linear model, with </a:t>
                </a:r>
                <a:r>
                  <a:rPr lang="en-US" altLang="zh-CN" sz="2600" b="1" i="1" dirty="0"/>
                  <a:t>θ</a:t>
                </a:r>
                <a:r>
                  <a:rPr lang="en-US" altLang="zh-CN" sz="2600" dirty="0"/>
                  <a:t> consisting of </a:t>
                </a:r>
                <a14:m>
                  <m:oMath xmlns:m="http://schemas.openxmlformats.org/officeDocument/2006/math">
                    <m:r>
                      <a:rPr lang="zh-CN" altLang="en-US" sz="2600" b="1" i="1" smtClean="0">
                        <a:latin typeface="Cambria Math" panose="02040503050406030204" pitchFamily="18" charset="0"/>
                      </a:rPr>
                      <m:t>𝝎</m:t>
                    </m:r>
                  </m:oMath>
                </a14:m>
                <a:r>
                  <a:rPr lang="en-US" altLang="zh-CN" sz="2600" dirty="0"/>
                  <a:t> and </a:t>
                </a:r>
                <a:r>
                  <a:rPr lang="en-US" altLang="zh-CN" sz="2600" i="1" dirty="0"/>
                  <a:t>b</a:t>
                </a:r>
                <a:r>
                  <a:rPr lang="en-US" altLang="zh-CN" sz="2600" dirty="0"/>
                  <a:t>. Our model is defined to be</a:t>
                </a:r>
              </a:p>
              <a:p>
                <a:pPr lvl="0" algn="just">
                  <a:lnSpc>
                    <a:spcPct val="125000"/>
                  </a:lnSpc>
                  <a:spcBef>
                    <a:spcPts val="0"/>
                  </a:spcBef>
                  <a:buClr>
                    <a:srgbClr val="FF0000"/>
                  </a:buClr>
                </a:pPr>
                <a:endParaRPr lang="en-US" altLang="zh-CN" sz="2600" dirty="0"/>
              </a:p>
              <a:p>
                <a:pPr lvl="0" algn="just">
                  <a:lnSpc>
                    <a:spcPct val="125000"/>
                  </a:lnSpc>
                  <a:spcBef>
                    <a:spcPts val="0"/>
                  </a:spcBef>
                  <a:buClr>
                    <a:srgbClr val="FF0000"/>
                  </a:buClr>
                </a:pPr>
                <a:endParaRPr lang="en-US" altLang="zh-CN" sz="2600" dirty="0"/>
              </a:p>
              <a:p>
                <a:pPr marL="0" lvl="0" indent="0" algn="just">
                  <a:lnSpc>
                    <a:spcPct val="125000"/>
                  </a:lnSpc>
                  <a:spcBef>
                    <a:spcPts val="0"/>
                  </a:spcBef>
                  <a:buClr>
                    <a:srgbClr val="FF0000"/>
                  </a:buClr>
                  <a:buNone/>
                </a:pPr>
                <a:r>
                  <a:rPr lang="en-US" altLang="zh-CN" sz="2600" dirty="0"/>
                  <a:t>We can minimize </a:t>
                </a:r>
                <a:r>
                  <a:rPr lang="en-US" altLang="zh-CN" sz="2600" i="1" dirty="0"/>
                  <a:t>J(</a:t>
                </a:r>
                <a:r>
                  <a:rPr lang="en-US" altLang="zh-CN" sz="2600" b="1" i="1" dirty="0"/>
                  <a:t>θ</a:t>
                </a:r>
                <a:r>
                  <a:rPr lang="en-US" altLang="zh-CN" sz="2600" i="1" dirty="0"/>
                  <a:t>)</a:t>
                </a:r>
                <a:r>
                  <a:rPr lang="en-US" altLang="zh-CN" sz="2600" dirty="0"/>
                  <a:t> in closed form with respect to </a:t>
                </a:r>
                <a14:m>
                  <m:oMath xmlns:m="http://schemas.openxmlformats.org/officeDocument/2006/math">
                    <m:r>
                      <a:rPr lang="zh-CN" altLang="en-US" sz="2600" b="1" i="1">
                        <a:latin typeface="Cambria Math" panose="02040503050406030204" pitchFamily="18" charset="0"/>
                      </a:rPr>
                      <m:t>𝝎</m:t>
                    </m:r>
                    <m:r>
                      <a:rPr lang="en-US" altLang="zh-CN" sz="2600" b="1" i="1" smtClean="0">
                        <a:latin typeface="Cambria Math" panose="02040503050406030204" pitchFamily="18" charset="0"/>
                      </a:rPr>
                      <m:t> </m:t>
                    </m:r>
                  </m:oMath>
                </a14:m>
                <a:r>
                  <a:rPr lang="en-US" altLang="zh-CN" sz="2600" dirty="0"/>
                  <a:t>and </a:t>
                </a:r>
                <a:r>
                  <a:rPr lang="en-US" altLang="zh-CN" sz="2600" i="1" dirty="0"/>
                  <a:t>b</a:t>
                </a:r>
                <a:r>
                  <a:rPr lang="en-US" altLang="zh-CN" sz="2600" dirty="0"/>
                  <a:t> using the normal equations.</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4411428" y="1794373"/>
            <a:ext cx="6372225" cy="771525"/>
          </a:xfrm>
          <a:prstGeom prst="rect">
            <a:avLst/>
          </a:prstGeom>
        </p:spPr>
      </p:pic>
      <p:pic>
        <p:nvPicPr>
          <p:cNvPr id="5" name="图片 4"/>
          <p:cNvPicPr>
            <a:picLocks noChangeAspect="1"/>
          </p:cNvPicPr>
          <p:nvPr/>
        </p:nvPicPr>
        <p:blipFill>
          <a:blip r:embed="rId4"/>
          <a:stretch>
            <a:fillRect/>
          </a:stretch>
        </p:blipFill>
        <p:spPr>
          <a:xfrm>
            <a:off x="4392378" y="3888037"/>
            <a:ext cx="6391275" cy="581025"/>
          </a:xfrm>
          <a:prstGeom prst="rect">
            <a:avLst/>
          </a:prstGeom>
        </p:spPr>
      </p:pic>
      <p:pic>
        <p:nvPicPr>
          <p:cNvPr id="6" name="图片 5" descr="u=1907756794,293736522&amp;fm=21&amp;gp=0.jpg">
            <a:extLst>
              <a:ext uri="{FF2B5EF4-FFF2-40B4-BE49-F238E27FC236}">
                <a16:creationId xmlns:a16="http://schemas.microsoft.com/office/drawing/2014/main" id="{D24189C6-0369-4B84-8EE9-1DBA3D17C20D}"/>
              </a:ext>
            </a:extLst>
          </p:cNvPr>
          <p:cNvPicPr>
            <a:picLocks noChangeAspect="1"/>
          </p:cNvPicPr>
          <p:nvPr/>
        </p:nvPicPr>
        <p:blipFill>
          <a:blip r:embed="rId5"/>
          <a:stretch>
            <a:fillRect/>
          </a:stretch>
        </p:blipFill>
        <p:spPr>
          <a:xfrm>
            <a:off x="10611066" y="5656006"/>
            <a:ext cx="1485468" cy="111918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6.1 Example: Learning XOR</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        After solving the normal equations, we obtain </a:t>
                </a:r>
                <a14:m>
                  <m:oMath xmlns:m="http://schemas.openxmlformats.org/officeDocument/2006/math">
                    <m:r>
                      <a:rPr lang="zh-CN" altLang="en-US" sz="2600" b="1" i="1" smtClean="0">
                        <a:latin typeface="Cambria Math" panose="02040503050406030204" pitchFamily="18" charset="0"/>
                      </a:rPr>
                      <m:t>𝝎</m:t>
                    </m:r>
                  </m:oMath>
                </a14:m>
                <a:r>
                  <a:rPr lang="en-US" altLang="zh-CN" sz="2600" dirty="0"/>
                  <a:t> = </a:t>
                </a:r>
                <a:r>
                  <a:rPr lang="en-US" altLang="zh-CN" sz="2600" b="1" dirty="0"/>
                  <a:t>0</a:t>
                </a:r>
                <a:r>
                  <a:rPr lang="en-US" altLang="zh-CN" sz="2600" dirty="0"/>
                  <a:t> and b = </a:t>
                </a:r>
                <a14:m>
                  <m:oMath xmlns:m="http://schemas.openxmlformats.org/officeDocument/2006/math">
                    <m:f>
                      <m:fPr>
                        <m:ctrlPr>
                          <a:rPr lang="en-US" altLang="zh-CN" sz="2600" i="1" smtClean="0">
                            <a:latin typeface="Cambria Math" panose="02040503050406030204" pitchFamily="18" charset="0"/>
                          </a:rPr>
                        </m:ctrlPr>
                      </m:fPr>
                      <m:num>
                        <m:r>
                          <a:rPr lang="en-US" altLang="zh-CN" sz="2600" b="0" i="1" smtClean="0">
                            <a:latin typeface="Cambria Math" panose="02040503050406030204" pitchFamily="18" charset="0"/>
                          </a:rPr>
                          <m:t>1</m:t>
                        </m:r>
                      </m:num>
                      <m:den>
                        <m:r>
                          <a:rPr lang="en-US" altLang="zh-CN" sz="2600" b="0" i="1" smtClean="0">
                            <a:latin typeface="Cambria Math" panose="02040503050406030204" pitchFamily="18" charset="0"/>
                          </a:rPr>
                          <m:t>2</m:t>
                        </m:r>
                      </m:den>
                    </m:f>
                  </m:oMath>
                </a14:m>
                <a:r>
                  <a:rPr lang="en-US" altLang="zh-CN" sz="2600" dirty="0"/>
                  <a:t>. The linear model simply outputs 0.5 everywhere. Why does this happen? Fig. </a:t>
                </a:r>
                <a:r>
                  <a:rPr lang="en-US" altLang="zh-CN" sz="2600" dirty="0">
                    <a:solidFill>
                      <a:srgbClr val="FF0000"/>
                    </a:solidFill>
                  </a:rPr>
                  <a:t>6.1</a:t>
                </a:r>
                <a:r>
                  <a:rPr lang="en-US" altLang="zh-CN" sz="2600" dirty="0"/>
                  <a:t> shows how a linear model is not able to represent the XOR function. One way to solve this problem is to use a model that learns a different feature space in which a linear model is able to represent the solution. </a:t>
                </a:r>
              </a:p>
              <a:p>
                <a:pPr marL="0" lvl="0" indent="0" algn="just">
                  <a:lnSpc>
                    <a:spcPct val="125000"/>
                  </a:lnSpc>
                  <a:spcBef>
                    <a:spcPts val="0"/>
                  </a:spcBef>
                  <a:buClr>
                    <a:srgbClr val="FF0000"/>
                  </a:buClr>
                  <a:buNone/>
                </a:pPr>
                <a:r>
                  <a:rPr lang="en-US" altLang="zh-CN" sz="2600" dirty="0"/>
                  <a:t>        Specifically, we will introduce a very simple feedforward network with one hidden layer containing two hidden units. See Fig. </a:t>
                </a:r>
                <a:r>
                  <a:rPr lang="en-US" altLang="zh-CN" sz="2600" dirty="0">
                    <a:solidFill>
                      <a:srgbClr val="FF0000"/>
                    </a:solidFill>
                  </a:rPr>
                  <a:t>6.2</a:t>
                </a:r>
                <a:r>
                  <a:rPr lang="en-US" altLang="zh-CN" sz="2600" dirty="0"/>
                  <a:t> for an illustration of this model. This feedforward network has a vector of hidden units </a:t>
                </a:r>
                <a:r>
                  <a:rPr lang="en-US" altLang="zh-CN" sz="2600" b="1" i="1" dirty="0"/>
                  <a:t>h</a:t>
                </a:r>
                <a:r>
                  <a:rPr lang="en-US" altLang="zh-CN" sz="2600" dirty="0"/>
                  <a:t> that are computed by a function </a:t>
                </a:r>
                <a14:m>
                  <m:oMath xmlns:m="http://schemas.openxmlformats.org/officeDocument/2006/math">
                    <m:sSup>
                      <m:sSupPr>
                        <m:ctrlPr>
                          <a:rPr lang="en-US" altLang="zh-CN" sz="2600" b="0" i="1" smtClean="0">
                            <a:latin typeface="Cambria Math" panose="02040503050406030204" pitchFamily="18" charset="0"/>
                          </a:rPr>
                        </m:ctrlPr>
                      </m:sSupPr>
                      <m:e>
                        <m:r>
                          <a:rPr lang="en-US" altLang="zh-CN" sz="2600" i="1">
                            <a:latin typeface="Cambria Math" panose="02040503050406030204" pitchFamily="18" charset="0"/>
                          </a:rPr>
                          <m:t>𝑓</m:t>
                        </m:r>
                      </m:e>
                      <m:sup>
                        <m:r>
                          <a:rPr lang="en-US" altLang="zh-CN" sz="2600" b="0" i="1" smtClean="0">
                            <a:latin typeface="Cambria Math" panose="02040503050406030204" pitchFamily="18" charset="0"/>
                          </a:rPr>
                          <m:t>(1)</m:t>
                        </m:r>
                      </m:sup>
                    </m:sSup>
                    <m:r>
                      <a:rPr lang="en-US" altLang="zh-CN" sz="2600" b="0" i="1" smtClean="0">
                        <a:latin typeface="Cambria Math" panose="02040503050406030204" pitchFamily="18" charset="0"/>
                      </a:rPr>
                      <m:t>(</m:t>
                    </m:r>
                    <m:r>
                      <a:rPr lang="en-US" altLang="zh-CN" sz="2600" b="1" i="1" smtClean="0">
                        <a:latin typeface="Cambria Math" panose="02040503050406030204" pitchFamily="18" charset="0"/>
                      </a:rPr>
                      <m:t>𝒙</m:t>
                    </m:r>
                    <m:r>
                      <a:rPr lang="en-US" altLang="zh-CN" sz="2600" b="1" i="1" smtClean="0">
                        <a:latin typeface="Cambria Math" panose="02040503050406030204" pitchFamily="18" charset="0"/>
                      </a:rPr>
                      <m:t>;</m:t>
                    </m:r>
                    <m:r>
                      <a:rPr lang="en-US" altLang="zh-CN" sz="2600" b="1" i="1" smtClean="0">
                        <a:latin typeface="Cambria Math" panose="02040503050406030204" pitchFamily="18" charset="0"/>
                      </a:rPr>
                      <m:t>𝑾</m:t>
                    </m:r>
                    <m:r>
                      <a:rPr lang="en-US" altLang="zh-CN" sz="2600" b="1" i="1" smtClean="0">
                        <a:latin typeface="Cambria Math" panose="02040503050406030204" pitchFamily="18" charset="0"/>
                      </a:rPr>
                      <m:t>,</m:t>
                    </m:r>
                    <m:r>
                      <a:rPr lang="en-US" altLang="zh-CN" sz="2600" b="1" i="1" smtClean="0">
                        <a:latin typeface="Cambria Math" panose="02040503050406030204" pitchFamily="18" charset="0"/>
                      </a:rPr>
                      <m:t>𝒄</m:t>
                    </m:r>
                    <m:r>
                      <a:rPr lang="en-US" altLang="zh-CN" sz="2600" b="0" i="1" smtClean="0">
                        <a:latin typeface="Cambria Math" panose="02040503050406030204" pitchFamily="18" charset="0"/>
                      </a:rPr>
                      <m:t>)</m:t>
                    </m:r>
                  </m:oMath>
                </a14:m>
                <a:r>
                  <a:rPr lang="en-US" altLang="zh-CN" sz="2600" dirty="0"/>
                  <a:t>. The values of these hidden units are then used as the input for a second layer. </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2"/>
                <a:stretch>
                  <a:fillRect l="-962" r="-962" b="-4869"/>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7ABDC7EE-CE51-406D-A61A-7237785817AA}"/>
              </a:ext>
            </a:extLst>
          </p:cNvPr>
          <p:cNvPicPr>
            <a:picLocks noChangeAspect="1"/>
          </p:cNvPicPr>
          <p:nvPr/>
        </p:nvPicPr>
        <p:blipFill>
          <a:blip r:embed="rId3"/>
          <a:stretch>
            <a:fillRect/>
          </a:stretch>
        </p:blipFill>
        <p:spPr>
          <a:xfrm>
            <a:off x="10611066" y="5656006"/>
            <a:ext cx="1485468" cy="111918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6.1 Example: Learning XOR</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The second layer is the output layer of the network. The output layer is still just a linear regression model, but now it is applied to </a:t>
                </a:r>
                <a:r>
                  <a:rPr lang="en-US" altLang="zh-CN" sz="2600" b="1" i="1" dirty="0"/>
                  <a:t>h</a:t>
                </a:r>
                <a:r>
                  <a:rPr lang="en-US" altLang="zh-CN" sz="2600" dirty="0"/>
                  <a:t> rather than to </a:t>
                </a:r>
                <a:r>
                  <a:rPr lang="en-US" altLang="zh-CN" sz="2600" b="1" i="1" dirty="0"/>
                  <a:t>x</a:t>
                </a:r>
                <a:r>
                  <a:rPr lang="en-US" altLang="zh-CN" sz="2600" dirty="0"/>
                  <a:t>. The network now contains two functions chained together: </a:t>
                </a:r>
                <a:r>
                  <a:rPr lang="en-US" altLang="zh-CN" sz="2600" b="1" i="1" dirty="0"/>
                  <a:t>h</a:t>
                </a:r>
                <a:r>
                  <a:rPr lang="en-US" altLang="zh-CN" sz="2600" dirty="0"/>
                  <a:t> = </a:t>
                </a:r>
                <a14:m>
                  <m:oMath xmlns:m="http://schemas.openxmlformats.org/officeDocument/2006/math">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𝑓</m:t>
                        </m:r>
                      </m:e>
                      <m:sup>
                        <m:r>
                          <a:rPr lang="en-US" altLang="zh-CN" sz="2600" i="1">
                            <a:latin typeface="Cambria Math" panose="02040503050406030204" pitchFamily="18" charset="0"/>
                          </a:rPr>
                          <m:t>(1)</m:t>
                        </m:r>
                      </m:sup>
                    </m:sSup>
                    <m:r>
                      <a:rPr lang="en-US" altLang="zh-CN" sz="2600" i="1">
                        <a:latin typeface="Cambria Math" panose="02040503050406030204" pitchFamily="18" charset="0"/>
                      </a:rPr>
                      <m:t>(</m:t>
                    </m:r>
                    <m:r>
                      <a:rPr lang="en-US" altLang="zh-CN" sz="2600" b="1" i="1">
                        <a:latin typeface="Cambria Math" panose="02040503050406030204" pitchFamily="18" charset="0"/>
                      </a:rPr>
                      <m:t>𝒙</m:t>
                    </m:r>
                    <m:r>
                      <a:rPr lang="en-US" altLang="zh-CN" sz="2600" b="1" i="1">
                        <a:latin typeface="Cambria Math" panose="02040503050406030204" pitchFamily="18" charset="0"/>
                      </a:rPr>
                      <m:t>;</m:t>
                    </m:r>
                    <m:r>
                      <a:rPr lang="en-US" altLang="zh-CN" sz="2600" b="1" i="1">
                        <a:latin typeface="Cambria Math" panose="02040503050406030204" pitchFamily="18" charset="0"/>
                      </a:rPr>
                      <m:t>𝑾</m:t>
                    </m:r>
                    <m:r>
                      <a:rPr lang="en-US" altLang="zh-CN" sz="2600" b="1" i="1">
                        <a:latin typeface="Cambria Math" panose="02040503050406030204" pitchFamily="18" charset="0"/>
                      </a:rPr>
                      <m:t>,</m:t>
                    </m:r>
                    <m:r>
                      <a:rPr lang="en-US" altLang="zh-CN" sz="2600" b="1" i="1">
                        <a:latin typeface="Cambria Math" panose="02040503050406030204" pitchFamily="18" charset="0"/>
                      </a:rPr>
                      <m:t>𝒄</m:t>
                    </m:r>
                    <m:r>
                      <a:rPr lang="en-US" altLang="zh-CN" sz="2600" i="1">
                        <a:latin typeface="Cambria Math" panose="02040503050406030204" pitchFamily="18" charset="0"/>
                      </a:rPr>
                      <m:t>)</m:t>
                    </m:r>
                  </m:oMath>
                </a14:m>
                <a:r>
                  <a:rPr lang="en-US" altLang="zh-CN" sz="2600" dirty="0"/>
                  <a:t> and </a:t>
                </a:r>
                <a:r>
                  <a:rPr lang="en-US" altLang="zh-CN" sz="2600" i="1" dirty="0"/>
                  <a:t>y</a:t>
                </a:r>
                <a:r>
                  <a:rPr lang="en-US" altLang="zh-CN" sz="2600" dirty="0"/>
                  <a:t> = </a:t>
                </a:r>
                <a14:m>
                  <m:oMath xmlns:m="http://schemas.openxmlformats.org/officeDocument/2006/math">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𝑓</m:t>
                        </m:r>
                      </m:e>
                      <m:sup>
                        <m:r>
                          <a:rPr lang="en-US" altLang="zh-CN" sz="2600" i="1">
                            <a:latin typeface="Cambria Math" panose="02040503050406030204" pitchFamily="18" charset="0"/>
                          </a:rPr>
                          <m:t>(</m:t>
                        </m:r>
                        <m:r>
                          <a:rPr lang="en-US" altLang="zh-CN" sz="2600" b="0" i="1" smtClean="0">
                            <a:latin typeface="Cambria Math" panose="02040503050406030204" pitchFamily="18" charset="0"/>
                          </a:rPr>
                          <m:t>2</m:t>
                        </m:r>
                        <m:r>
                          <a:rPr lang="en-US" altLang="zh-CN" sz="2600" i="1">
                            <a:latin typeface="Cambria Math" panose="02040503050406030204" pitchFamily="18" charset="0"/>
                          </a:rPr>
                          <m:t>)</m:t>
                        </m:r>
                      </m:sup>
                    </m:sSup>
                    <m:r>
                      <a:rPr lang="en-US" altLang="zh-CN" sz="2600" i="1">
                        <a:latin typeface="Cambria Math" panose="02040503050406030204" pitchFamily="18" charset="0"/>
                      </a:rPr>
                      <m:t>(</m:t>
                    </m:r>
                    <m:r>
                      <a:rPr lang="en-US" altLang="zh-CN" sz="2600" b="1" i="1" smtClean="0">
                        <a:latin typeface="Cambria Math" panose="02040503050406030204" pitchFamily="18" charset="0"/>
                      </a:rPr>
                      <m:t>𝒉</m:t>
                    </m:r>
                    <m:r>
                      <a:rPr lang="en-US" altLang="zh-CN" sz="2600" b="1" i="1">
                        <a:latin typeface="Cambria Math" panose="02040503050406030204" pitchFamily="18" charset="0"/>
                      </a:rPr>
                      <m:t>;</m:t>
                    </m:r>
                    <m:r>
                      <a:rPr lang="zh-CN" altLang="en-US" sz="2600" b="1" i="1" smtClean="0">
                        <a:latin typeface="Cambria Math" panose="02040503050406030204" pitchFamily="18" charset="0"/>
                      </a:rPr>
                      <m:t>𝝎</m:t>
                    </m:r>
                    <m:r>
                      <a:rPr lang="en-US" altLang="zh-CN" sz="2600" b="1" i="1">
                        <a:latin typeface="Cambria Math" panose="02040503050406030204" pitchFamily="18" charset="0"/>
                      </a:rPr>
                      <m:t>,</m:t>
                    </m:r>
                    <m:r>
                      <a:rPr lang="en-US" altLang="zh-CN" sz="2600" b="0" i="1" smtClean="0">
                        <a:latin typeface="Cambria Math" panose="02040503050406030204" pitchFamily="18" charset="0"/>
                      </a:rPr>
                      <m:t>𝑏</m:t>
                    </m:r>
                    <m:r>
                      <a:rPr lang="en-US" altLang="zh-CN" sz="2600" i="1">
                        <a:latin typeface="Cambria Math" panose="02040503050406030204" pitchFamily="18" charset="0"/>
                      </a:rPr>
                      <m:t>)</m:t>
                    </m:r>
                  </m:oMath>
                </a14:m>
                <a:r>
                  <a:rPr lang="en-US" altLang="zh-CN" sz="2600" dirty="0"/>
                  <a:t>, with the complete model being </a:t>
                </a:r>
                <a14:m>
                  <m:oMath xmlns:m="http://schemas.openxmlformats.org/officeDocument/2006/math">
                    <m:r>
                      <a:rPr lang="en-US" altLang="zh-CN" sz="2600" b="0" i="1" smtClean="0">
                        <a:latin typeface="Cambria Math" panose="02040503050406030204" pitchFamily="18" charset="0"/>
                      </a:rPr>
                      <m:t>𝑓</m:t>
                    </m:r>
                    <m:d>
                      <m:dPr>
                        <m:ctrlPr>
                          <a:rPr lang="en-US" altLang="zh-CN" sz="2600" i="1" smtClean="0">
                            <a:latin typeface="Cambria Math" panose="02040503050406030204" pitchFamily="18" charset="0"/>
                          </a:rPr>
                        </m:ctrlPr>
                      </m:dPr>
                      <m:e>
                        <m:r>
                          <a:rPr lang="en-US" altLang="zh-CN" sz="2600" b="1" i="1">
                            <a:latin typeface="Cambria Math" panose="02040503050406030204" pitchFamily="18" charset="0"/>
                          </a:rPr>
                          <m:t>𝒙</m:t>
                        </m:r>
                        <m:r>
                          <a:rPr lang="en-US" altLang="zh-CN" sz="2600" b="1" i="1">
                            <a:latin typeface="Cambria Math" panose="02040503050406030204" pitchFamily="18" charset="0"/>
                          </a:rPr>
                          <m:t>;</m:t>
                        </m:r>
                        <m:r>
                          <a:rPr lang="en-US" altLang="zh-CN" sz="2600" b="1" i="1">
                            <a:latin typeface="Cambria Math" panose="02040503050406030204" pitchFamily="18" charset="0"/>
                          </a:rPr>
                          <m:t>𝑾</m:t>
                        </m:r>
                        <m:r>
                          <a:rPr lang="en-US" altLang="zh-CN" sz="2600" b="1" i="1">
                            <a:latin typeface="Cambria Math" panose="02040503050406030204" pitchFamily="18" charset="0"/>
                          </a:rPr>
                          <m:t>,</m:t>
                        </m:r>
                        <m:r>
                          <a:rPr lang="en-US" altLang="zh-CN" sz="2600" b="1" i="1">
                            <a:latin typeface="Cambria Math" panose="02040503050406030204" pitchFamily="18" charset="0"/>
                          </a:rPr>
                          <m:t>𝒄</m:t>
                        </m:r>
                        <m:r>
                          <a:rPr lang="en-US" altLang="zh-CN" sz="2600" b="1" i="1" smtClean="0">
                            <a:latin typeface="Cambria Math" panose="02040503050406030204" pitchFamily="18" charset="0"/>
                          </a:rPr>
                          <m:t>,</m:t>
                        </m:r>
                        <m:r>
                          <a:rPr lang="zh-CN" altLang="en-US" sz="2600" b="1" i="1" smtClean="0">
                            <a:latin typeface="Cambria Math" panose="02040503050406030204" pitchFamily="18" charset="0"/>
                          </a:rPr>
                          <m:t>𝝎</m:t>
                        </m:r>
                        <m:r>
                          <a:rPr lang="en-US" altLang="zh-CN" sz="2600" b="1" i="1" smtClean="0">
                            <a:latin typeface="Cambria Math" panose="02040503050406030204" pitchFamily="18" charset="0"/>
                          </a:rPr>
                          <m:t>,</m:t>
                        </m:r>
                        <m:r>
                          <a:rPr lang="en-US" altLang="zh-CN" sz="2600" b="0" i="1" smtClean="0">
                            <a:latin typeface="Cambria Math" panose="02040503050406030204" pitchFamily="18" charset="0"/>
                          </a:rPr>
                          <m:t>𝑏</m:t>
                        </m:r>
                      </m:e>
                    </m:d>
                    <m:r>
                      <a:rPr lang="en-US" altLang="zh-CN" sz="2600" b="0" i="0" smtClean="0">
                        <a:latin typeface="Cambria Math" panose="02040503050406030204" pitchFamily="18" charset="0"/>
                      </a:rPr>
                      <m:t>=</m:t>
                    </m:r>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𝑓</m:t>
                        </m:r>
                      </m:e>
                      <m:sup>
                        <m:d>
                          <m:dPr>
                            <m:ctrlPr>
                              <a:rPr lang="en-US" altLang="zh-CN" sz="2600" b="0" i="1" smtClean="0">
                                <a:latin typeface="Cambria Math" panose="02040503050406030204" pitchFamily="18" charset="0"/>
                              </a:rPr>
                            </m:ctrlPr>
                          </m:dPr>
                          <m:e>
                            <m:r>
                              <a:rPr lang="en-US" altLang="zh-CN" sz="2600" b="0" i="1" smtClean="0">
                                <a:latin typeface="Cambria Math" panose="02040503050406030204" pitchFamily="18" charset="0"/>
                              </a:rPr>
                              <m:t>2</m:t>
                            </m:r>
                          </m:e>
                        </m:d>
                      </m:sup>
                    </m:sSup>
                    <m:r>
                      <a:rPr lang="en-US" altLang="zh-CN" sz="2600" i="1">
                        <a:latin typeface="Cambria Math" panose="02040503050406030204" pitchFamily="18" charset="0"/>
                      </a:rPr>
                      <m:t>(</m:t>
                    </m:r>
                    <m:sSup>
                      <m:sSupPr>
                        <m:ctrlPr>
                          <a:rPr lang="en-US" altLang="zh-CN" sz="2600" i="1" smtClean="0">
                            <a:latin typeface="Cambria Math" panose="02040503050406030204" pitchFamily="18" charset="0"/>
                          </a:rPr>
                        </m:ctrlPr>
                      </m:sSupPr>
                      <m:e>
                        <m:r>
                          <a:rPr lang="en-US" altLang="zh-CN" sz="2600" b="0" i="1" smtClean="0">
                            <a:latin typeface="Cambria Math" panose="02040503050406030204" pitchFamily="18" charset="0"/>
                          </a:rPr>
                          <m:t>𝑓</m:t>
                        </m:r>
                      </m:e>
                      <m:sup>
                        <m:d>
                          <m:dPr>
                            <m:ctrlPr>
                              <a:rPr lang="en-US" altLang="zh-CN" sz="2600" b="0" i="1" smtClean="0">
                                <a:latin typeface="Cambria Math" panose="02040503050406030204" pitchFamily="18" charset="0"/>
                              </a:rPr>
                            </m:ctrlPr>
                          </m:dPr>
                          <m:e>
                            <m:r>
                              <a:rPr lang="en-US" altLang="zh-CN" sz="2600" b="0" i="1" smtClean="0">
                                <a:latin typeface="Cambria Math" panose="02040503050406030204" pitchFamily="18" charset="0"/>
                              </a:rPr>
                              <m:t>1</m:t>
                            </m:r>
                          </m:e>
                        </m:d>
                      </m:sup>
                    </m:sSup>
                    <m:d>
                      <m:dPr>
                        <m:ctrlPr>
                          <a:rPr lang="en-US" altLang="zh-CN" sz="2600" b="0" i="1" smtClean="0">
                            <a:latin typeface="Cambria Math" panose="02040503050406030204" pitchFamily="18" charset="0"/>
                          </a:rPr>
                        </m:ctrlPr>
                      </m:dPr>
                      <m:e>
                        <m:r>
                          <a:rPr lang="en-US" altLang="zh-CN" sz="2600" b="1" i="1" smtClean="0">
                            <a:latin typeface="Cambria Math" panose="02040503050406030204" pitchFamily="18" charset="0"/>
                          </a:rPr>
                          <m:t>𝒙</m:t>
                        </m:r>
                      </m:e>
                    </m:d>
                    <m:r>
                      <a:rPr lang="en-US" altLang="zh-CN" sz="2600" b="0" i="1" smtClean="0">
                        <a:latin typeface="Cambria Math" panose="02040503050406030204" pitchFamily="18" charset="0"/>
                      </a:rPr>
                      <m:t>)</m:t>
                    </m:r>
                  </m:oMath>
                </a14:m>
                <a:r>
                  <a:rPr lang="en-US" altLang="zh-CN" sz="2600" dirty="0"/>
                  <a:t>.</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7ABDC7EE-CE51-406D-A61A-7237785817AA}"/>
              </a:ext>
            </a:extLst>
          </p:cNvPr>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334973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6.1 Example: Learning XOR</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        What function should </a:t>
                </a:r>
                <a:r>
                  <a:rPr lang="en-US" altLang="zh-CN" sz="2600" i="1" dirty="0"/>
                  <a:t>f </a:t>
                </a:r>
                <a:r>
                  <a:rPr lang="en-US" altLang="zh-CN" sz="2600" baseline="30000" dirty="0"/>
                  <a:t>(1)</a:t>
                </a:r>
                <a:r>
                  <a:rPr lang="en-US" altLang="zh-CN" sz="2600" dirty="0"/>
                  <a:t> compute? Linear models have served us well so far, and it may be tempting to make </a:t>
                </a:r>
                <a:r>
                  <a:rPr lang="en-US" altLang="zh-CN" sz="2600" i="1" dirty="0"/>
                  <a:t>f </a:t>
                </a:r>
                <a:r>
                  <a:rPr lang="en-US" altLang="zh-CN" sz="2600" baseline="30000" dirty="0"/>
                  <a:t>(1)</a:t>
                </a:r>
                <a:r>
                  <a:rPr lang="en-US" altLang="zh-CN" sz="2600" dirty="0"/>
                  <a:t> be linear as well. Unfortunately, if </a:t>
                </a:r>
                <a:r>
                  <a:rPr lang="en-US" altLang="zh-CN" sz="2600" i="1" dirty="0"/>
                  <a:t>f </a:t>
                </a:r>
                <a:r>
                  <a:rPr lang="en-US" altLang="zh-CN" sz="2600" baseline="30000" dirty="0"/>
                  <a:t>(1)</a:t>
                </a:r>
                <a:r>
                  <a:rPr lang="en-US" altLang="zh-CN" sz="2600" dirty="0"/>
                  <a:t> were linear, then the feedforward network as a whole would remain a linear function of its input. Ignoring the intercept terms for the moment, suppose </a:t>
                </a:r>
                <a14:m>
                  <m:oMath xmlns:m="http://schemas.openxmlformats.org/officeDocument/2006/math">
                    <m:sSup>
                      <m:sSupPr>
                        <m:ctrlPr>
                          <a:rPr lang="en-US" altLang="zh-CN" sz="2600" i="1" smtClean="0">
                            <a:latin typeface="Cambria Math" panose="02040503050406030204" pitchFamily="18" charset="0"/>
                          </a:rPr>
                        </m:ctrlPr>
                      </m:sSupPr>
                      <m:e>
                        <m:r>
                          <a:rPr lang="en-US" altLang="zh-CN" sz="2600" b="0" i="1" smtClean="0">
                            <a:latin typeface="Cambria Math" panose="02040503050406030204" pitchFamily="18" charset="0"/>
                          </a:rPr>
                          <m:t>𝑓</m:t>
                        </m:r>
                      </m:e>
                      <m:sup>
                        <m:d>
                          <m:dPr>
                            <m:ctrlPr>
                              <a:rPr lang="en-US" altLang="zh-CN" sz="2600" b="0" i="1" smtClean="0">
                                <a:latin typeface="Cambria Math" panose="02040503050406030204" pitchFamily="18" charset="0"/>
                              </a:rPr>
                            </m:ctrlPr>
                          </m:dPr>
                          <m:e>
                            <m:r>
                              <a:rPr lang="en-US" altLang="zh-CN" sz="2600" b="0" i="1" smtClean="0">
                                <a:latin typeface="Cambria Math" panose="02040503050406030204" pitchFamily="18" charset="0"/>
                              </a:rPr>
                              <m:t>1</m:t>
                            </m:r>
                          </m:e>
                        </m:d>
                      </m:sup>
                    </m:sSup>
                    <m:r>
                      <a:rPr lang="en-US" altLang="zh-CN" sz="2600" b="0" i="1" smtClean="0">
                        <a:latin typeface="Cambria Math" panose="02040503050406030204" pitchFamily="18" charset="0"/>
                      </a:rPr>
                      <m:t>(</m:t>
                    </m:r>
                    <m:r>
                      <a:rPr lang="en-US" altLang="zh-CN" sz="2600" b="1" i="1" smtClean="0">
                        <a:latin typeface="Cambria Math" panose="02040503050406030204" pitchFamily="18" charset="0"/>
                      </a:rPr>
                      <m:t>𝒙</m:t>
                    </m:r>
                    <m:r>
                      <a:rPr lang="en-US" altLang="zh-CN" sz="2600" b="0" i="1" smtClean="0">
                        <a:latin typeface="Cambria Math" panose="02040503050406030204" pitchFamily="18" charset="0"/>
                      </a:rPr>
                      <m:t>)=</m:t>
                    </m:r>
                    <m:sSup>
                      <m:sSupPr>
                        <m:ctrlPr>
                          <a:rPr lang="en-US" altLang="zh-CN" sz="2600" b="0" i="1" smtClean="0">
                            <a:latin typeface="Cambria Math" panose="02040503050406030204" pitchFamily="18" charset="0"/>
                          </a:rPr>
                        </m:ctrlPr>
                      </m:sSupPr>
                      <m:e>
                        <m:r>
                          <a:rPr lang="en-US" altLang="zh-CN" sz="2600" b="1" i="1" smtClean="0">
                            <a:latin typeface="Cambria Math" panose="02040503050406030204" pitchFamily="18" charset="0"/>
                          </a:rPr>
                          <m:t>𝑾</m:t>
                        </m:r>
                      </m:e>
                      <m:sup>
                        <m:r>
                          <m:rPr>
                            <m:sty m:val="p"/>
                          </m:rPr>
                          <a:rPr lang="en-US" altLang="zh-CN" sz="2600" b="0" i="0" smtClean="0">
                            <a:latin typeface="Cambria Math" panose="02040503050406030204" pitchFamily="18" charset="0"/>
                          </a:rPr>
                          <m:t>T</m:t>
                        </m:r>
                      </m:sup>
                    </m:sSup>
                    <m:r>
                      <a:rPr lang="en-US" altLang="zh-CN" sz="2600" b="1" i="1" smtClean="0">
                        <a:latin typeface="Cambria Math" panose="02040503050406030204" pitchFamily="18" charset="0"/>
                      </a:rPr>
                      <m:t>𝒙</m:t>
                    </m:r>
                  </m:oMath>
                </a14:m>
                <a:r>
                  <a:rPr lang="en-US" altLang="zh-CN" sz="2600" dirty="0"/>
                  <a:t> and </a:t>
                </a:r>
                <a14:m>
                  <m:oMath xmlns:m="http://schemas.openxmlformats.org/officeDocument/2006/math">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𝑓</m:t>
                        </m:r>
                      </m:e>
                      <m:sup>
                        <m:d>
                          <m:dPr>
                            <m:ctrlPr>
                              <a:rPr lang="en-US" altLang="zh-CN" sz="2600" i="1">
                                <a:latin typeface="Cambria Math" panose="02040503050406030204" pitchFamily="18" charset="0"/>
                              </a:rPr>
                            </m:ctrlPr>
                          </m:dPr>
                          <m:e>
                            <m:r>
                              <a:rPr lang="en-US" altLang="zh-CN" sz="2600" b="0" i="1" smtClean="0">
                                <a:latin typeface="Cambria Math" panose="02040503050406030204" pitchFamily="18" charset="0"/>
                              </a:rPr>
                              <m:t>2</m:t>
                            </m:r>
                          </m:e>
                        </m:d>
                      </m:sup>
                    </m:sSup>
                    <m:r>
                      <a:rPr lang="en-US" altLang="zh-CN" sz="2600" i="1">
                        <a:latin typeface="Cambria Math" panose="02040503050406030204" pitchFamily="18" charset="0"/>
                      </a:rPr>
                      <m:t>(</m:t>
                    </m:r>
                    <m:r>
                      <a:rPr lang="en-US" altLang="zh-CN" sz="2600" b="1" i="1" smtClean="0">
                        <a:latin typeface="Cambria Math" panose="02040503050406030204" pitchFamily="18" charset="0"/>
                      </a:rPr>
                      <m:t>𝒉</m:t>
                    </m:r>
                    <m:r>
                      <a:rPr lang="en-US" altLang="zh-CN" sz="2600" i="1">
                        <a:latin typeface="Cambria Math" panose="02040503050406030204" pitchFamily="18" charset="0"/>
                      </a:rPr>
                      <m:t>)=</m:t>
                    </m:r>
                    <m:sSup>
                      <m:sSupPr>
                        <m:ctrlPr>
                          <a:rPr lang="en-US" altLang="zh-CN" sz="2600" i="1">
                            <a:latin typeface="Cambria Math" panose="02040503050406030204" pitchFamily="18" charset="0"/>
                          </a:rPr>
                        </m:ctrlPr>
                      </m:sSupPr>
                      <m:e>
                        <m:r>
                          <a:rPr lang="en-US" altLang="zh-CN" sz="2600" b="1" i="1" smtClean="0">
                            <a:latin typeface="Cambria Math" panose="02040503050406030204" pitchFamily="18" charset="0"/>
                          </a:rPr>
                          <m:t>𝒉</m:t>
                        </m:r>
                      </m:e>
                      <m:sup>
                        <m:r>
                          <m:rPr>
                            <m:sty m:val="p"/>
                          </m:rPr>
                          <a:rPr lang="en-US" altLang="zh-CN" sz="2600" i="0">
                            <a:latin typeface="Cambria Math" panose="02040503050406030204" pitchFamily="18" charset="0"/>
                          </a:rPr>
                          <m:t>T</m:t>
                        </m:r>
                      </m:sup>
                    </m:sSup>
                    <m:r>
                      <a:rPr lang="zh-CN" altLang="en-US" sz="2600" b="1" i="1" smtClean="0">
                        <a:latin typeface="Cambria Math" panose="02040503050406030204" pitchFamily="18" charset="0"/>
                      </a:rPr>
                      <m:t>𝝎</m:t>
                    </m:r>
                  </m:oMath>
                </a14:m>
                <a:r>
                  <a:rPr lang="en-US" altLang="zh-CN" sz="2600" dirty="0"/>
                  <a:t>. Then </a:t>
                </a:r>
                <a14:m>
                  <m:oMath xmlns:m="http://schemas.openxmlformats.org/officeDocument/2006/math">
                    <m:r>
                      <a:rPr lang="en-US" altLang="zh-CN" sz="2600" b="0" i="1" smtClean="0">
                        <a:latin typeface="Cambria Math" panose="02040503050406030204" pitchFamily="18" charset="0"/>
                      </a:rPr>
                      <m:t>𝑓</m:t>
                    </m:r>
                    <m:r>
                      <a:rPr lang="en-US" altLang="zh-CN" sz="2600" i="1">
                        <a:latin typeface="Cambria Math" panose="02040503050406030204" pitchFamily="18" charset="0"/>
                      </a:rPr>
                      <m:t>(</m:t>
                    </m:r>
                    <m:r>
                      <a:rPr lang="en-US" altLang="zh-CN" sz="2600" b="1" i="1">
                        <a:latin typeface="Cambria Math" panose="02040503050406030204" pitchFamily="18" charset="0"/>
                      </a:rPr>
                      <m:t>𝒙</m:t>
                    </m:r>
                    <m:r>
                      <a:rPr lang="en-US" altLang="zh-CN" sz="2600" i="1">
                        <a:latin typeface="Cambria Math" panose="02040503050406030204" pitchFamily="18" charset="0"/>
                      </a:rPr>
                      <m:t>)=</m:t>
                    </m:r>
                    <m:sSup>
                      <m:sSupPr>
                        <m:ctrlPr>
                          <a:rPr lang="en-US" altLang="zh-CN" sz="2600" i="1" smtClean="0">
                            <a:latin typeface="Cambria Math" panose="02040503050406030204" pitchFamily="18" charset="0"/>
                          </a:rPr>
                        </m:ctrlPr>
                      </m:sSupPr>
                      <m:e>
                        <m:r>
                          <a:rPr lang="zh-CN" altLang="en-US" sz="2600" b="1" i="1" smtClean="0">
                            <a:latin typeface="Cambria Math" panose="02040503050406030204" pitchFamily="18" charset="0"/>
                          </a:rPr>
                          <m:t>𝝎</m:t>
                        </m:r>
                      </m:e>
                      <m:sup>
                        <m:r>
                          <m:rPr>
                            <m:sty m:val="p"/>
                          </m:rPr>
                          <a:rPr lang="en-US" altLang="zh-CN" sz="2600" b="0" i="0" smtClean="0">
                            <a:latin typeface="Cambria Math" panose="02040503050406030204" pitchFamily="18" charset="0"/>
                          </a:rPr>
                          <m:t>T</m:t>
                        </m:r>
                      </m:sup>
                    </m:sSup>
                    <m:sSup>
                      <m:sSupPr>
                        <m:ctrlPr>
                          <a:rPr lang="en-US" altLang="zh-CN" sz="2600" i="1">
                            <a:latin typeface="Cambria Math" panose="02040503050406030204" pitchFamily="18" charset="0"/>
                          </a:rPr>
                        </m:ctrlPr>
                      </m:sSupPr>
                      <m:e>
                        <m:r>
                          <a:rPr lang="en-US" altLang="zh-CN" sz="2600" b="1" i="1">
                            <a:latin typeface="Cambria Math" panose="02040503050406030204" pitchFamily="18" charset="0"/>
                          </a:rPr>
                          <m:t>𝑾</m:t>
                        </m:r>
                      </m:e>
                      <m:sup>
                        <m:r>
                          <m:rPr>
                            <m:sty m:val="p"/>
                          </m:rPr>
                          <a:rPr lang="en-US" altLang="zh-CN" sz="2600" i="0">
                            <a:latin typeface="Cambria Math" panose="02040503050406030204" pitchFamily="18" charset="0"/>
                          </a:rPr>
                          <m:t>T</m:t>
                        </m:r>
                      </m:sup>
                    </m:sSup>
                    <m:r>
                      <a:rPr lang="en-US" altLang="zh-CN" sz="2600" b="1" i="1">
                        <a:latin typeface="Cambria Math" panose="02040503050406030204" pitchFamily="18" charset="0"/>
                      </a:rPr>
                      <m:t>𝒙</m:t>
                    </m:r>
                  </m:oMath>
                </a14:m>
                <a:r>
                  <a:rPr lang="en-US" altLang="zh-CN" sz="2600" dirty="0"/>
                  <a:t>. We could represent this function as </a:t>
                </a:r>
                <a14:m>
                  <m:oMath xmlns:m="http://schemas.openxmlformats.org/officeDocument/2006/math">
                    <m:r>
                      <a:rPr lang="en-US" altLang="zh-CN" sz="2600" i="1">
                        <a:latin typeface="Cambria Math" panose="02040503050406030204" pitchFamily="18" charset="0"/>
                      </a:rPr>
                      <m:t>𝑓</m:t>
                    </m:r>
                    <m:r>
                      <a:rPr lang="en-US" altLang="zh-CN" sz="2600" i="1">
                        <a:latin typeface="Cambria Math" panose="02040503050406030204" pitchFamily="18" charset="0"/>
                      </a:rPr>
                      <m:t>(</m:t>
                    </m:r>
                    <m:r>
                      <a:rPr lang="en-US" altLang="zh-CN" sz="2600" b="1" i="1">
                        <a:latin typeface="Cambria Math" panose="02040503050406030204" pitchFamily="18" charset="0"/>
                      </a:rPr>
                      <m:t>𝒙</m:t>
                    </m:r>
                    <m:r>
                      <a:rPr lang="en-US" altLang="zh-CN" sz="2600" i="1">
                        <a:latin typeface="Cambria Math" panose="02040503050406030204" pitchFamily="18" charset="0"/>
                      </a:rPr>
                      <m:t>)=</m:t>
                    </m:r>
                    <m:sSup>
                      <m:sSupPr>
                        <m:ctrlPr>
                          <a:rPr lang="en-US" altLang="zh-CN" sz="2600" i="1">
                            <a:latin typeface="Cambria Math" panose="02040503050406030204" pitchFamily="18" charset="0"/>
                          </a:rPr>
                        </m:ctrlPr>
                      </m:sSupPr>
                      <m:e>
                        <m:r>
                          <a:rPr lang="en-US" altLang="zh-CN" sz="2600" b="1" i="1" smtClean="0">
                            <a:latin typeface="Cambria Math" panose="02040503050406030204" pitchFamily="18" charset="0"/>
                          </a:rPr>
                          <m:t>𝒙</m:t>
                        </m:r>
                      </m:e>
                      <m:sup>
                        <m:r>
                          <m:rPr>
                            <m:sty m:val="p"/>
                          </m:rPr>
                          <a:rPr lang="en-US" altLang="zh-CN" sz="2600">
                            <a:latin typeface="Cambria Math" panose="02040503050406030204" pitchFamily="18" charset="0"/>
                          </a:rPr>
                          <m:t>T</m:t>
                        </m:r>
                      </m:sup>
                    </m:sSup>
                    <m:sSup>
                      <m:sSupPr>
                        <m:ctrlPr>
                          <a:rPr lang="en-US" altLang="zh-CN" sz="2600" i="1" smtClean="0">
                            <a:latin typeface="Cambria Math" panose="02040503050406030204" pitchFamily="18" charset="0"/>
                          </a:rPr>
                        </m:ctrlPr>
                      </m:sSupPr>
                      <m:e>
                        <m:r>
                          <a:rPr lang="zh-CN" altLang="en-US" sz="2600" b="1" i="1" smtClean="0">
                            <a:latin typeface="Cambria Math" panose="02040503050406030204" pitchFamily="18" charset="0"/>
                          </a:rPr>
                          <m:t>𝝎</m:t>
                        </m:r>
                      </m:e>
                      <m:sup>
                        <m:r>
                          <a:rPr lang="en-US" altLang="zh-CN" sz="2600" b="0" i="1" smtClean="0">
                            <a:latin typeface="Cambria Math" panose="02040503050406030204" pitchFamily="18" charset="0"/>
                          </a:rPr>
                          <m:t>′</m:t>
                        </m:r>
                      </m:sup>
                    </m:sSup>
                    <m:r>
                      <a:rPr lang="en-US" altLang="zh-CN" sz="2600" b="1" i="1">
                        <a:latin typeface="Cambria Math" panose="02040503050406030204" pitchFamily="18" charset="0"/>
                      </a:rPr>
                      <m:t> </m:t>
                    </m:r>
                  </m:oMath>
                </a14:m>
                <a:r>
                  <a:rPr lang="en-US" altLang="zh-CN" sz="2600" dirty="0"/>
                  <a:t> where </a:t>
                </a:r>
                <a14:m>
                  <m:oMath xmlns:m="http://schemas.openxmlformats.org/officeDocument/2006/math">
                    <m:sSup>
                      <m:sSupPr>
                        <m:ctrlPr>
                          <a:rPr lang="en-US" altLang="zh-CN" sz="2600" b="1" i="1" smtClean="0">
                            <a:latin typeface="Cambria Math" panose="02040503050406030204" pitchFamily="18" charset="0"/>
                          </a:rPr>
                        </m:ctrlPr>
                      </m:sSupPr>
                      <m:e>
                        <m:r>
                          <a:rPr lang="zh-CN" altLang="en-US" sz="2600" b="1" i="1" smtClean="0">
                            <a:latin typeface="Cambria Math" panose="02040503050406030204" pitchFamily="18" charset="0"/>
                          </a:rPr>
                          <m:t>𝝎</m:t>
                        </m:r>
                      </m:e>
                      <m:sup>
                        <m:r>
                          <a:rPr lang="en-US" altLang="zh-CN" sz="2600" b="1" i="1" smtClean="0">
                            <a:latin typeface="Cambria Math" panose="02040503050406030204" pitchFamily="18" charset="0"/>
                          </a:rPr>
                          <m:t>′</m:t>
                        </m:r>
                      </m:sup>
                    </m:sSup>
                    <m:r>
                      <a:rPr lang="en-US" altLang="zh-CN" sz="2600" b="1" i="1" smtClean="0">
                        <a:latin typeface="Cambria Math" panose="02040503050406030204" pitchFamily="18" charset="0"/>
                      </a:rPr>
                      <m:t>=</m:t>
                    </m:r>
                    <m:r>
                      <a:rPr lang="en-US" altLang="zh-CN" sz="2600" b="1" i="1" smtClean="0">
                        <a:latin typeface="Cambria Math" panose="02040503050406030204" pitchFamily="18" charset="0"/>
                      </a:rPr>
                      <m:t>𝑾</m:t>
                    </m:r>
                    <m:r>
                      <a:rPr lang="zh-CN" altLang="en-US" sz="2600" b="1" i="1" smtClean="0">
                        <a:latin typeface="Cambria Math" panose="02040503050406030204" pitchFamily="18" charset="0"/>
                      </a:rPr>
                      <m:t>𝝎</m:t>
                    </m:r>
                  </m:oMath>
                </a14:m>
                <a:r>
                  <a:rPr lang="en-US" altLang="zh-CN" sz="2600" dirty="0"/>
                  <a:t>.</a:t>
                </a:r>
              </a:p>
              <a:p>
                <a:pPr marL="0" lvl="0" indent="0" algn="just">
                  <a:lnSpc>
                    <a:spcPct val="125000"/>
                  </a:lnSpc>
                  <a:spcBef>
                    <a:spcPts val="0"/>
                  </a:spcBef>
                  <a:buClr>
                    <a:srgbClr val="FF0000"/>
                  </a:buClr>
                  <a:buNone/>
                </a:pPr>
                <a:r>
                  <a:rPr lang="en-US" altLang="zh-CN" sz="2600" dirty="0"/>
                  <a:t>        Clearly, we must use a nonlinear function to describe the features. Most neural networks do so using an affine transformation controlled by learned parameters, followed by a fixed, nonlinear function called an activation function. </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6210E10A-A65E-4574-AE0A-2340DB921CCE}"/>
              </a:ext>
            </a:extLst>
          </p:cNvPr>
          <p:cNvPicPr>
            <a:picLocks noChangeAspect="1"/>
          </p:cNvPicPr>
          <p:nvPr/>
        </p:nvPicPr>
        <p:blipFill>
          <a:blip r:embed="rId3"/>
          <a:stretch>
            <a:fillRect/>
          </a:stretch>
        </p:blipFill>
        <p:spPr>
          <a:xfrm>
            <a:off x="10611066" y="5656006"/>
            <a:ext cx="1485468" cy="111918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u=1907756794,293736522&amp;fm=21&amp;gp=0.jpg">
            <a:extLst>
              <a:ext uri="{FF2B5EF4-FFF2-40B4-BE49-F238E27FC236}">
                <a16:creationId xmlns:a16="http://schemas.microsoft.com/office/drawing/2014/main" id="{F1E1E2C6-B2AA-4334-9173-09F031B38B49}"/>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6.1 Example: Learning XOR</a:t>
            </a:r>
          </a:p>
        </p:txBody>
      </p:sp>
      <mc:AlternateContent xmlns:mc="http://schemas.openxmlformats.org/markup-compatibility/2006" xmlns:a14="http://schemas.microsoft.com/office/drawing/2010/main">
        <mc:Choice Requires="a14">
          <p:sp>
            <p:nvSpPr>
              <p:cNvPr id="8" name="文本框 7"/>
              <p:cNvSpPr txBox="1"/>
              <p:nvPr/>
            </p:nvSpPr>
            <p:spPr>
              <a:xfrm>
                <a:off x="1111349" y="3839267"/>
                <a:ext cx="9821596" cy="2246769"/>
              </a:xfrm>
              <a:prstGeom prst="rect">
                <a:avLst/>
              </a:prstGeom>
              <a:noFill/>
            </p:spPr>
            <p:txBody>
              <a:bodyPr wrap="square" rtlCol="0">
                <a:spAutoFit/>
              </a:bodyPr>
              <a:lstStyle/>
              <a:p>
                <a:pPr algn="just"/>
                <a:r>
                  <a:rPr lang="en-US" altLang="zh-CN" sz="2000" dirty="0">
                    <a:latin typeface="Times New Roman" panose="02020603050405020304" pitchFamily="18" charset="0"/>
                    <a:cs typeface="Times New Roman" panose="02020603050405020304" pitchFamily="18" charset="0"/>
                  </a:rPr>
                  <a:t>Figure 6.1: Solving the XOR problem by learning a representation. The bold numbers printed on the plot indicate the value that the learned function must output at each point. </a:t>
                </a:r>
                <a:r>
                  <a:rPr lang="en-US" altLang="zh-CN" sz="2000" i="1" dirty="0">
                    <a:latin typeface="Times New Roman" panose="02020603050405020304" pitchFamily="18" charset="0"/>
                    <a:cs typeface="Times New Roman" panose="02020603050405020304" pitchFamily="18" charset="0"/>
                  </a:rPr>
                  <a:t>(Left) </a:t>
                </a:r>
                <a:r>
                  <a:rPr lang="en-US" altLang="zh-CN" sz="2000" dirty="0">
                    <a:latin typeface="Times New Roman" panose="02020603050405020304" pitchFamily="18" charset="0"/>
                    <a:cs typeface="Times New Roman" panose="02020603050405020304" pitchFamily="18" charset="0"/>
                  </a:rPr>
                  <a:t>A linear model applied directly to the original input cannot implement the XOR function. When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𝑥</m:t>
                        </m:r>
                      </m:e>
                      <m:sub>
                        <m:r>
                          <a:rPr lang="en-US" altLang="zh-CN" sz="2000" i="1" smtClean="0">
                            <a:latin typeface="Cambria Math" panose="02040503050406030204" pitchFamily="18" charset="0"/>
                          </a:rPr>
                          <m:t>1</m:t>
                        </m:r>
                      </m:sub>
                    </m:sSub>
                    <m:r>
                      <a:rPr lang="en-US" altLang="zh-CN" sz="2000" b="0" i="1" smtClean="0">
                        <a:latin typeface="Cambria Math" panose="02040503050406030204" pitchFamily="18" charset="0"/>
                      </a:rPr>
                      <m:t> </m:t>
                    </m:r>
                  </m:oMath>
                </a14:m>
                <a:r>
                  <a:rPr lang="en-US" altLang="zh-CN" sz="2000" dirty="0">
                    <a:latin typeface="Times New Roman" panose="02020603050405020304" pitchFamily="18" charset="0"/>
                    <a:cs typeface="Times New Roman" panose="02020603050405020304" pitchFamily="18" charset="0"/>
                  </a:rPr>
                  <a:t>= 0, the model’s output must increase as </a:t>
                </a:r>
                <a:r>
                  <a:rPr lang="en-US" altLang="zh-CN" sz="2000" i="1" dirty="0">
                    <a:latin typeface="Times New Roman" panose="02020603050405020304" pitchFamily="18" charset="0"/>
                    <a:cs typeface="Times New Roman" panose="02020603050405020304" pitchFamily="18" charset="0"/>
                  </a:rPr>
                  <a:t>x</a:t>
                </a:r>
                <a:r>
                  <a:rPr lang="en-US" altLang="zh-CN" sz="2000" baseline="-25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 increases. When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oMath>
                </a14:m>
                <a:r>
                  <a:rPr lang="en-US" altLang="zh-CN" sz="2000" dirty="0">
                    <a:latin typeface="Times New Roman" panose="02020603050405020304" pitchFamily="18" charset="0"/>
                    <a:cs typeface="Times New Roman" panose="02020603050405020304" pitchFamily="18" charset="0"/>
                  </a:rPr>
                  <a:t> = 1, the model’s output must decrease as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sub>
                    </m:sSub>
                  </m:oMath>
                </a14:m>
                <a:r>
                  <a:rPr lang="en-US" altLang="zh-CN" sz="2000" dirty="0">
                    <a:latin typeface="Times New Roman" panose="02020603050405020304" pitchFamily="18" charset="0"/>
                    <a:cs typeface="Times New Roman" panose="02020603050405020304" pitchFamily="18" charset="0"/>
                  </a:rPr>
                  <a:t> increases. A linear model must apply a fixed coefficient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zh-CN" altLang="en-US" sz="2000" i="1">
                            <a:latin typeface="Cambria Math" panose="02040503050406030204" pitchFamily="18" charset="0"/>
                            <a:cs typeface="Times New Roman" panose="02020603050405020304" pitchFamily="18" charset="0"/>
                          </a:rPr>
                          <m:t>𝜔</m:t>
                        </m:r>
                      </m:e>
                      <m:sub>
                        <m:r>
                          <a:rPr lang="en-US" altLang="zh-CN" sz="2000" b="0" i="1" smtClean="0">
                            <a:latin typeface="Cambria Math" panose="02040503050406030204" pitchFamily="18" charset="0"/>
                            <a:cs typeface="Times New Roman" panose="02020603050405020304" pitchFamily="18" charset="0"/>
                          </a:rPr>
                          <m:t>2</m:t>
                        </m:r>
                      </m:sub>
                    </m:sSub>
                  </m:oMath>
                </a14:m>
                <a:r>
                  <a:rPr lang="en-US" altLang="zh-CN" sz="2000" dirty="0">
                    <a:latin typeface="Times New Roman" panose="02020603050405020304" pitchFamily="18" charset="0"/>
                    <a:cs typeface="Times New Roman" panose="02020603050405020304" pitchFamily="18" charset="0"/>
                  </a:rPr>
                  <a:t> to </a:t>
                </a:r>
                <a:r>
                  <a:rPr lang="en-US" altLang="zh-CN" sz="2000" i="1" dirty="0">
                    <a:latin typeface="Times New Roman" panose="02020603050405020304" pitchFamily="18" charset="0"/>
                    <a:cs typeface="Times New Roman" panose="02020603050405020304" pitchFamily="18" charset="0"/>
                  </a:rPr>
                  <a:t>x</a:t>
                </a:r>
                <a:r>
                  <a:rPr lang="en-US" altLang="zh-CN" sz="2000" baseline="-25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 . The linear model therefore cannot use the value of </a:t>
                </a:r>
                <a:r>
                  <a:rPr lang="en-US" altLang="zh-CN" sz="2000" i="1" dirty="0">
                    <a:latin typeface="Times New Roman" panose="02020603050405020304" pitchFamily="18" charset="0"/>
                    <a:cs typeface="Times New Roman" panose="02020603050405020304" pitchFamily="18" charset="0"/>
                  </a:rPr>
                  <a:t>x</a:t>
                </a:r>
                <a:r>
                  <a:rPr lang="en-US" altLang="zh-CN" sz="2000" baseline="-25000" dirty="0">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 to change the coefficient on </a:t>
                </a:r>
                <a:r>
                  <a:rPr lang="en-US" altLang="zh-CN" sz="2000" i="1" dirty="0">
                    <a:latin typeface="Times New Roman" panose="02020603050405020304" pitchFamily="18" charset="0"/>
                    <a:cs typeface="Times New Roman" panose="02020603050405020304" pitchFamily="18" charset="0"/>
                  </a:rPr>
                  <a:t>x</a:t>
                </a:r>
                <a:r>
                  <a:rPr lang="en-US" altLang="zh-CN" sz="2000" baseline="-25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 and cannot solve this problem. </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111349" y="3839267"/>
                <a:ext cx="9821596" cy="2246769"/>
              </a:xfrm>
              <a:prstGeom prst="rect">
                <a:avLst/>
              </a:prstGeom>
              <a:blipFill>
                <a:blip r:embed="rId3"/>
                <a:stretch>
                  <a:fillRect l="-621" t="-1630" r="-683" b="-4076"/>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036B7339-58DE-4BEA-960C-033016A43EDF}"/>
              </a:ext>
            </a:extLst>
          </p:cNvPr>
          <p:cNvPicPr>
            <a:picLocks noChangeAspect="1"/>
          </p:cNvPicPr>
          <p:nvPr/>
        </p:nvPicPr>
        <p:blipFill rotWithShape="1">
          <a:blip r:embed="rId4"/>
          <a:srcRect l="49128" t="144"/>
          <a:stretch>
            <a:fillRect/>
          </a:stretch>
        </p:blipFill>
        <p:spPr>
          <a:xfrm>
            <a:off x="2978831" y="904914"/>
            <a:ext cx="3298875" cy="2934353"/>
          </a:xfrm>
          <a:prstGeom prst="rect">
            <a:avLst/>
          </a:prstGeom>
        </p:spPr>
      </p:pic>
      <p:pic>
        <p:nvPicPr>
          <p:cNvPr id="13" name="图片 12">
            <a:extLst>
              <a:ext uri="{FF2B5EF4-FFF2-40B4-BE49-F238E27FC236}">
                <a16:creationId xmlns:a16="http://schemas.microsoft.com/office/drawing/2014/main" id="{CAE40F98-7641-4445-A7D0-ADC4B6C50362}"/>
              </a:ext>
            </a:extLst>
          </p:cNvPr>
          <p:cNvPicPr>
            <a:picLocks noChangeAspect="1"/>
          </p:cNvPicPr>
          <p:nvPr/>
        </p:nvPicPr>
        <p:blipFill rotWithShape="1">
          <a:blip r:embed="rId4"/>
          <a:srcRect l="676" t="338" r="50439" b="4180"/>
          <a:stretch>
            <a:fillRect/>
          </a:stretch>
        </p:blipFill>
        <p:spPr>
          <a:xfrm>
            <a:off x="6277706" y="904914"/>
            <a:ext cx="3170056" cy="280581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u=1907756794,293736522&amp;fm=21&amp;gp=0.jpg">
            <a:extLst>
              <a:ext uri="{FF2B5EF4-FFF2-40B4-BE49-F238E27FC236}">
                <a16:creationId xmlns:a16="http://schemas.microsoft.com/office/drawing/2014/main" id="{F1E1E2C6-B2AA-4334-9173-09F031B38B49}"/>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6.1 Example: Learning XOR</a:t>
            </a:r>
          </a:p>
        </p:txBody>
      </p:sp>
      <p:sp>
        <p:nvSpPr>
          <p:cNvPr id="8" name="文本框 7"/>
          <p:cNvSpPr txBox="1"/>
          <p:nvPr/>
        </p:nvSpPr>
        <p:spPr>
          <a:xfrm>
            <a:off x="1111349" y="3615396"/>
            <a:ext cx="9821596" cy="2554545"/>
          </a:xfrm>
          <a:prstGeom prst="rect">
            <a:avLst/>
          </a:prstGeom>
          <a:noFill/>
        </p:spPr>
        <p:txBody>
          <a:bodyPr wrap="square" rtlCol="0">
            <a:spAutoFit/>
          </a:bodyPr>
          <a:lstStyle/>
          <a:p>
            <a:pPr algn="just"/>
            <a:r>
              <a:rPr lang="en-US" altLang="zh-CN" sz="2000" dirty="0">
                <a:latin typeface="Times New Roman" panose="02020603050405020304" pitchFamily="18" charset="0"/>
                <a:cs typeface="Times New Roman" panose="02020603050405020304" pitchFamily="18" charset="0"/>
              </a:rPr>
              <a:t>Figure 6.1:  </a:t>
            </a:r>
            <a:r>
              <a:rPr lang="en-US" altLang="zh-CN" sz="2000" i="1" dirty="0">
                <a:latin typeface="Times New Roman" panose="02020603050405020304" pitchFamily="18" charset="0"/>
                <a:cs typeface="Times New Roman" panose="02020603050405020304" pitchFamily="18" charset="0"/>
              </a:rPr>
              <a:t>(Right) </a:t>
            </a:r>
            <a:r>
              <a:rPr lang="en-US" altLang="zh-CN" sz="2000" dirty="0">
                <a:latin typeface="Times New Roman" panose="02020603050405020304" pitchFamily="18" charset="0"/>
                <a:cs typeface="Times New Roman" panose="02020603050405020304" pitchFamily="18" charset="0"/>
              </a:rPr>
              <a:t>In the transformed space represented by the features extracted by a neural network, a linear model can now solve the problem. In our example solution, the two points that must have output 1 have been collapsed into a single point in feature space. In other words, the nonlinear features have mapped both </a:t>
            </a:r>
            <a:r>
              <a:rPr lang="en-US" altLang="zh-CN" sz="2000" b="1" i="1" dirty="0">
                <a:latin typeface="Times New Roman" panose="02020603050405020304" pitchFamily="18" charset="0"/>
                <a:cs typeface="Times New Roman" panose="02020603050405020304" pitchFamily="18" charset="0"/>
              </a:rPr>
              <a:t>x</a:t>
            </a:r>
            <a:r>
              <a:rPr lang="en-US" altLang="zh-CN" sz="2000" dirty="0">
                <a:latin typeface="Times New Roman" panose="02020603050405020304" pitchFamily="18" charset="0"/>
                <a:cs typeface="Times New Roman" panose="02020603050405020304" pitchFamily="18" charset="0"/>
              </a:rPr>
              <a:t> = [1, 0]</a:t>
            </a:r>
            <a:r>
              <a:rPr lang="en-US" altLang="zh-CN" sz="2000" baseline="30000" dirty="0">
                <a:latin typeface="Times New Roman" panose="02020603050405020304" pitchFamily="18" charset="0"/>
                <a:cs typeface="Times New Roman" panose="02020603050405020304" pitchFamily="18" charset="0"/>
              </a:rPr>
              <a:t>T</a:t>
            </a:r>
            <a:r>
              <a:rPr lang="en-US" altLang="zh-CN" sz="2000" dirty="0">
                <a:latin typeface="Times New Roman" panose="02020603050405020304" pitchFamily="18" charset="0"/>
                <a:cs typeface="Times New Roman" panose="02020603050405020304" pitchFamily="18" charset="0"/>
              </a:rPr>
              <a:t> and </a:t>
            </a:r>
            <a:r>
              <a:rPr lang="en-US" altLang="zh-CN" sz="2000" b="1" i="1" dirty="0">
                <a:latin typeface="Times New Roman" panose="02020603050405020304" pitchFamily="18" charset="0"/>
                <a:cs typeface="Times New Roman" panose="02020603050405020304" pitchFamily="18" charset="0"/>
              </a:rPr>
              <a:t>x</a:t>
            </a:r>
            <a:r>
              <a:rPr lang="en-US" altLang="zh-CN" sz="2000" dirty="0">
                <a:latin typeface="Times New Roman" panose="02020603050405020304" pitchFamily="18" charset="0"/>
                <a:cs typeface="Times New Roman" panose="02020603050405020304" pitchFamily="18" charset="0"/>
              </a:rPr>
              <a:t> = [0, 1]</a:t>
            </a:r>
            <a:r>
              <a:rPr lang="en-US" altLang="zh-CN" sz="2000" baseline="30000" dirty="0">
                <a:latin typeface="Times New Roman" panose="02020603050405020304" pitchFamily="18" charset="0"/>
                <a:cs typeface="Times New Roman" panose="02020603050405020304" pitchFamily="18" charset="0"/>
              </a:rPr>
              <a:t>T</a:t>
            </a:r>
            <a:r>
              <a:rPr lang="en-US" altLang="zh-CN" sz="2000" dirty="0">
                <a:latin typeface="Times New Roman" panose="02020603050405020304" pitchFamily="18" charset="0"/>
                <a:cs typeface="Times New Roman" panose="02020603050405020304" pitchFamily="18" charset="0"/>
              </a:rPr>
              <a:t> to a single point in feature space, </a:t>
            </a:r>
            <a:r>
              <a:rPr lang="en-US" altLang="zh-CN" sz="2000" b="1" i="1" dirty="0">
                <a:latin typeface="Times New Roman" panose="02020603050405020304" pitchFamily="18" charset="0"/>
                <a:cs typeface="Times New Roman" panose="02020603050405020304" pitchFamily="18" charset="0"/>
              </a:rPr>
              <a:t>h</a:t>
            </a:r>
            <a:r>
              <a:rPr lang="en-US" altLang="zh-CN" sz="2000" dirty="0">
                <a:latin typeface="Times New Roman" panose="02020603050405020304" pitchFamily="18" charset="0"/>
                <a:cs typeface="Times New Roman" panose="02020603050405020304" pitchFamily="18" charset="0"/>
              </a:rPr>
              <a:t> = [1 ,0]</a:t>
            </a:r>
            <a:r>
              <a:rPr lang="en-US" altLang="zh-CN" sz="2000" baseline="30000" dirty="0">
                <a:latin typeface="Times New Roman" panose="02020603050405020304" pitchFamily="18" charset="0"/>
                <a:cs typeface="Times New Roman" panose="02020603050405020304" pitchFamily="18" charset="0"/>
              </a:rPr>
              <a:t> T</a:t>
            </a:r>
            <a:r>
              <a:rPr lang="en-US" altLang="zh-CN" sz="2000" dirty="0">
                <a:latin typeface="Times New Roman" panose="02020603050405020304" pitchFamily="18" charset="0"/>
                <a:cs typeface="Times New Roman" panose="02020603050405020304" pitchFamily="18" charset="0"/>
              </a:rPr>
              <a:t>. The linear model can now describe the function as increasing in </a:t>
            </a:r>
            <a:r>
              <a:rPr lang="en-US" altLang="zh-CN" sz="2000" i="1" dirty="0">
                <a:latin typeface="Times New Roman" panose="02020603050405020304" pitchFamily="18" charset="0"/>
                <a:cs typeface="Times New Roman" panose="02020603050405020304" pitchFamily="18" charset="0"/>
              </a:rPr>
              <a:t>h</a:t>
            </a:r>
            <a:r>
              <a:rPr lang="en-US" altLang="zh-CN" sz="2000" i="1" baseline="-25000" dirty="0">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 and decreasing in </a:t>
            </a:r>
            <a:r>
              <a:rPr lang="en-US" altLang="zh-CN" sz="2000" i="1" dirty="0">
                <a:latin typeface="Times New Roman" panose="02020603050405020304" pitchFamily="18" charset="0"/>
                <a:cs typeface="Times New Roman" panose="02020603050405020304" pitchFamily="18" charset="0"/>
              </a:rPr>
              <a:t>h</a:t>
            </a:r>
            <a:r>
              <a:rPr lang="en-US" altLang="zh-CN" sz="2000" baseline="-25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 In this example, the motivation for learning the feature space is only to make the model capacity greater so that it can fit the training set. In more realistic applications, learned representations can also help the model to generalize.</a:t>
            </a:r>
            <a:endParaRPr lang="zh-CN" altLang="en-US" sz="2000"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036B7339-58DE-4BEA-960C-033016A43EDF}"/>
              </a:ext>
            </a:extLst>
          </p:cNvPr>
          <p:cNvPicPr>
            <a:picLocks noChangeAspect="1"/>
          </p:cNvPicPr>
          <p:nvPr/>
        </p:nvPicPr>
        <p:blipFill rotWithShape="1">
          <a:blip r:embed="rId3"/>
          <a:srcRect l="49128" t="144"/>
          <a:stretch>
            <a:fillRect/>
          </a:stretch>
        </p:blipFill>
        <p:spPr>
          <a:xfrm>
            <a:off x="2978831" y="771964"/>
            <a:ext cx="3298875" cy="2934353"/>
          </a:xfrm>
          <a:prstGeom prst="rect">
            <a:avLst/>
          </a:prstGeom>
        </p:spPr>
      </p:pic>
      <p:pic>
        <p:nvPicPr>
          <p:cNvPr id="13" name="图片 12">
            <a:extLst>
              <a:ext uri="{FF2B5EF4-FFF2-40B4-BE49-F238E27FC236}">
                <a16:creationId xmlns:a16="http://schemas.microsoft.com/office/drawing/2014/main" id="{CAE40F98-7641-4445-A7D0-ADC4B6C50362}"/>
              </a:ext>
            </a:extLst>
          </p:cNvPr>
          <p:cNvPicPr>
            <a:picLocks noChangeAspect="1"/>
          </p:cNvPicPr>
          <p:nvPr/>
        </p:nvPicPr>
        <p:blipFill rotWithShape="1">
          <a:blip r:embed="rId3"/>
          <a:srcRect l="676" t="338" r="50439" b="4180"/>
          <a:stretch>
            <a:fillRect/>
          </a:stretch>
        </p:blipFill>
        <p:spPr>
          <a:xfrm>
            <a:off x="6277706" y="771964"/>
            <a:ext cx="3170056" cy="2805819"/>
          </a:xfrm>
          <a:prstGeom prst="rect">
            <a:avLst/>
          </a:prstGeom>
        </p:spPr>
      </p:pic>
    </p:spTree>
    <p:extLst>
      <p:ext uri="{BB962C8B-B14F-4D97-AF65-F5344CB8AC3E}">
        <p14:creationId xmlns:p14="http://schemas.microsoft.com/office/powerpoint/2010/main" val="1716808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Part II Deep Networks: Modern Practices</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        Modern deep learning provides a very powerful framework for supervised learning. By adding more layers and more units within a layer, a deep network can represent functions of increasing complexity. Most tasks that consist of mapping an input vector to an output vector, and that are easy for a person to do rapidly, can be accomplished via deep learning, given sufficiently large models and sufficiently large datasets of labeled training examples. Other tasks, that can not be described as associating one vector to another, or that are difficult enough that a person would require time to think and reflect in order to accomplish the task, remain beyond the scope of deep learning for now.</a:t>
            </a:r>
            <a:endParaRPr lang="en-US" altLang="zh-CN" sz="2600" dirty="0">
              <a:latin typeface="Times New Roman" panose="02020603050405020304" pitchFamily="18" charset="0"/>
              <a:cs typeface="Times New Roman" panose="02020603050405020304" pitchFamily="18" charset="0"/>
            </a:endParaRPr>
          </a:p>
        </p:txBody>
      </p:sp>
      <p:pic>
        <p:nvPicPr>
          <p:cNvPr id="5" name="图片 4" descr="u=1907756794,293736522&amp;fm=21&amp;gp=0.jpg">
            <a:extLst>
              <a:ext uri="{FF2B5EF4-FFF2-40B4-BE49-F238E27FC236}">
                <a16:creationId xmlns:a16="http://schemas.microsoft.com/office/drawing/2014/main" id="{41C4DF00-2E0D-42ED-B430-0917C72E4906}"/>
              </a:ext>
            </a:extLst>
          </p:cNvPr>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6.1 Example: Learning XOR</a:t>
            </a:r>
          </a:p>
        </p:txBody>
      </p:sp>
      <p:sp>
        <p:nvSpPr>
          <p:cNvPr id="8" name="文本框 7"/>
          <p:cNvSpPr txBox="1"/>
          <p:nvPr/>
        </p:nvSpPr>
        <p:spPr>
          <a:xfrm>
            <a:off x="4199468" y="1035929"/>
            <a:ext cx="7373696" cy="5057603"/>
          </a:xfrm>
          <a:prstGeom prst="rect">
            <a:avLst/>
          </a:prstGeom>
          <a:noFill/>
        </p:spPr>
        <p:txBody>
          <a:bodyPr wrap="square" rtlCol="0">
            <a:spAutoFit/>
          </a:bodyPr>
          <a:lstStyle/>
          <a:p>
            <a:pPr algn="just">
              <a:lnSpc>
                <a:spcPct val="125000"/>
              </a:lnSpc>
            </a:pPr>
            <a:r>
              <a:rPr lang="en-US" altLang="zh-CN" sz="2000" dirty="0">
                <a:latin typeface="Times New Roman" panose="02020603050405020304" pitchFamily="18" charset="0"/>
                <a:cs typeface="Times New Roman" panose="02020603050405020304" pitchFamily="18" charset="0"/>
              </a:rPr>
              <a:t>Figure 6.2: An example of a feedforward network, drawn in two different styles. Specifically, this is the feedforward network we use to solve the XOR example. It has a single hidden layer containing two units</a:t>
            </a:r>
            <a:r>
              <a:rPr lang="en-US" altLang="zh-CN" sz="2000" i="1" dirty="0">
                <a:latin typeface="Times New Roman" panose="02020603050405020304" pitchFamily="18" charset="0"/>
                <a:cs typeface="Times New Roman" panose="02020603050405020304" pitchFamily="18" charset="0"/>
              </a:rPr>
              <a:t>. (Left) </a:t>
            </a:r>
            <a:r>
              <a:rPr lang="en-US" altLang="zh-CN" sz="2000" dirty="0">
                <a:latin typeface="Times New Roman" panose="02020603050405020304" pitchFamily="18" charset="0"/>
                <a:cs typeface="Times New Roman" panose="02020603050405020304" pitchFamily="18" charset="0"/>
              </a:rPr>
              <a:t>In this style, we draw every unit as a node in the graph. This style is very explicit and unambiguous but for networks larger than this example it can consume too much space. </a:t>
            </a:r>
            <a:r>
              <a:rPr lang="en-US" altLang="zh-CN" sz="2000" i="1" dirty="0">
                <a:latin typeface="Times New Roman" panose="02020603050405020304" pitchFamily="18" charset="0"/>
                <a:cs typeface="Times New Roman" panose="02020603050405020304" pitchFamily="18" charset="0"/>
              </a:rPr>
              <a:t>(Right) </a:t>
            </a:r>
            <a:r>
              <a:rPr lang="en-US" altLang="zh-CN" sz="2000" dirty="0">
                <a:latin typeface="Times New Roman" panose="02020603050405020304" pitchFamily="18" charset="0"/>
                <a:cs typeface="Times New Roman" panose="02020603050405020304" pitchFamily="18" charset="0"/>
              </a:rPr>
              <a:t>In this style, we draw a node in the graph for each entire vector representing a layer’s activations. This style is much more compact. Sometimes we annotate the edges in this graph with the name of the parameters that describe the relationship between two layers. Here, we indicate that a matrix </a:t>
            </a:r>
            <a:r>
              <a:rPr lang="en-US" altLang="zh-CN" sz="2000" b="1" i="1" dirty="0">
                <a:latin typeface="Times New Roman" panose="02020603050405020304" pitchFamily="18" charset="0"/>
                <a:cs typeface="Times New Roman" panose="02020603050405020304" pitchFamily="18" charset="0"/>
              </a:rPr>
              <a:t>W</a:t>
            </a:r>
            <a:r>
              <a:rPr lang="en-US" altLang="zh-CN" sz="2000" dirty="0">
                <a:latin typeface="Times New Roman" panose="02020603050405020304" pitchFamily="18" charset="0"/>
                <a:cs typeface="Times New Roman" panose="02020603050405020304" pitchFamily="18" charset="0"/>
              </a:rPr>
              <a:t> describes the mapping from </a:t>
            </a:r>
            <a:r>
              <a:rPr lang="en-US" altLang="zh-CN" sz="2000" b="1" i="1" dirty="0">
                <a:latin typeface="Times New Roman" panose="02020603050405020304" pitchFamily="18" charset="0"/>
                <a:cs typeface="Times New Roman" panose="02020603050405020304" pitchFamily="18" charset="0"/>
              </a:rPr>
              <a:t>x</a:t>
            </a:r>
            <a:r>
              <a:rPr lang="en-US" altLang="zh-CN" sz="2000" dirty="0">
                <a:latin typeface="Times New Roman" panose="02020603050405020304" pitchFamily="18" charset="0"/>
                <a:cs typeface="Times New Roman" panose="02020603050405020304" pitchFamily="18" charset="0"/>
              </a:rPr>
              <a:t> to </a:t>
            </a:r>
            <a:r>
              <a:rPr lang="en-US" altLang="zh-CN" sz="2000" b="1" i="1" dirty="0">
                <a:latin typeface="Times New Roman" panose="02020603050405020304" pitchFamily="18" charset="0"/>
                <a:cs typeface="Times New Roman" panose="02020603050405020304" pitchFamily="18" charset="0"/>
              </a:rPr>
              <a:t>h</a:t>
            </a:r>
            <a:r>
              <a:rPr lang="en-US" altLang="zh-CN" sz="2000" dirty="0">
                <a:latin typeface="Times New Roman" panose="02020603050405020304" pitchFamily="18" charset="0"/>
                <a:cs typeface="Times New Roman" panose="02020603050405020304" pitchFamily="18" charset="0"/>
              </a:rPr>
              <a:t>, and a vector w describes the mapping from </a:t>
            </a:r>
            <a:r>
              <a:rPr lang="en-US" altLang="zh-CN" sz="2000" b="1" i="1" dirty="0">
                <a:latin typeface="Times New Roman" panose="02020603050405020304" pitchFamily="18" charset="0"/>
                <a:cs typeface="Times New Roman" panose="02020603050405020304" pitchFamily="18" charset="0"/>
              </a:rPr>
              <a:t>h</a:t>
            </a:r>
            <a:r>
              <a:rPr lang="en-US" altLang="zh-CN" sz="2000" dirty="0">
                <a:latin typeface="Times New Roman" panose="02020603050405020304" pitchFamily="18" charset="0"/>
                <a:cs typeface="Times New Roman" panose="02020603050405020304" pitchFamily="18" charset="0"/>
              </a:rPr>
              <a:t> to </a:t>
            </a:r>
            <a:r>
              <a:rPr lang="en-US" altLang="zh-CN" sz="2000" i="1" dirty="0">
                <a:latin typeface="Times New Roman" panose="02020603050405020304" pitchFamily="18" charset="0"/>
                <a:cs typeface="Times New Roman" panose="02020603050405020304" pitchFamily="18" charset="0"/>
              </a:rPr>
              <a:t>y</a:t>
            </a:r>
            <a:r>
              <a:rPr lang="en-US" altLang="zh-CN" sz="2000" dirty="0">
                <a:latin typeface="Times New Roman" panose="02020603050405020304" pitchFamily="18" charset="0"/>
                <a:cs typeface="Times New Roman" panose="02020603050405020304" pitchFamily="18" charset="0"/>
              </a:rPr>
              <a:t>. We typically omit the intercept parameters associated with each layer when labeling this kind of drawing.</a:t>
            </a:r>
            <a:endParaRPr lang="zh-CN" altLang="en-US" sz="20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281562" y="1721909"/>
            <a:ext cx="3786831" cy="3032971"/>
          </a:xfrm>
          <a:prstGeom prst="rect">
            <a:avLst/>
          </a:prstGeom>
        </p:spPr>
      </p:pic>
      <p:pic>
        <p:nvPicPr>
          <p:cNvPr id="6" name="图片 5" descr="u=1907756794,293736522&amp;fm=21&amp;gp=0.jpg">
            <a:extLst>
              <a:ext uri="{FF2B5EF4-FFF2-40B4-BE49-F238E27FC236}">
                <a16:creationId xmlns:a16="http://schemas.microsoft.com/office/drawing/2014/main" id="{B55370CA-CAD8-488F-95FC-91452C495B93}"/>
              </a:ext>
            </a:extLst>
          </p:cNvPr>
          <p:cNvPicPr>
            <a:picLocks noChangeAspect="1"/>
          </p:cNvPicPr>
          <p:nvPr/>
        </p:nvPicPr>
        <p:blipFill>
          <a:blip r:embed="rId3"/>
          <a:stretch>
            <a:fillRect/>
          </a:stretch>
        </p:blipFill>
        <p:spPr>
          <a:xfrm>
            <a:off x="10611066" y="5656006"/>
            <a:ext cx="1485468" cy="111918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6.1 Example: Learning XOR</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We use that strategy here, by defining </a:t>
                </a:r>
                <a14:m>
                  <m:oMath xmlns:m="http://schemas.openxmlformats.org/officeDocument/2006/math">
                    <m:r>
                      <a:rPr lang="en-US" altLang="zh-CN" sz="2600" b="1" i="1">
                        <a:latin typeface="Cambria Math" panose="02040503050406030204" pitchFamily="18" charset="0"/>
                      </a:rPr>
                      <m:t>𝒉</m:t>
                    </m:r>
                    <m:r>
                      <a:rPr lang="en-US" altLang="zh-CN" sz="2600" b="1" i="1">
                        <a:latin typeface="Cambria Math" panose="02040503050406030204" pitchFamily="18" charset="0"/>
                      </a:rPr>
                      <m:t>=</m:t>
                    </m:r>
                    <m:r>
                      <a:rPr lang="en-US" altLang="zh-CN" sz="2600" i="1">
                        <a:latin typeface="Cambria Math" panose="02040503050406030204" pitchFamily="18" charset="0"/>
                      </a:rPr>
                      <m:t>𝑔</m:t>
                    </m:r>
                    <m:r>
                      <a:rPr lang="en-US" altLang="zh-CN" sz="2600" b="1" i="1">
                        <a:latin typeface="Cambria Math" panose="02040503050406030204" pitchFamily="18" charset="0"/>
                      </a:rPr>
                      <m:t>(</m:t>
                    </m:r>
                    <m:r>
                      <a:rPr lang="en-US" altLang="zh-CN" sz="2600" b="1" i="1">
                        <a:latin typeface="Cambria Math" panose="02040503050406030204" pitchFamily="18" charset="0"/>
                      </a:rPr>
                      <m:t>𝑾</m:t>
                    </m:r>
                    <m:r>
                      <a:rPr lang="en-US" altLang="zh-CN" sz="2600" i="1" baseline="30000">
                        <a:latin typeface="Cambria Math" panose="02040503050406030204" pitchFamily="18" charset="0"/>
                      </a:rPr>
                      <m:t>𝑇</m:t>
                    </m:r>
                    <m:r>
                      <a:rPr lang="en-US" altLang="zh-CN" sz="2600" b="1" i="1">
                        <a:latin typeface="Cambria Math" panose="02040503050406030204" pitchFamily="18" charset="0"/>
                      </a:rPr>
                      <m:t>𝒙</m:t>
                    </m:r>
                    <m:r>
                      <a:rPr lang="en-US" altLang="zh-CN" sz="2600" b="1" i="1">
                        <a:latin typeface="Cambria Math" panose="02040503050406030204" pitchFamily="18" charset="0"/>
                      </a:rPr>
                      <m:t>+</m:t>
                    </m:r>
                    <m:r>
                      <a:rPr lang="en-US" altLang="zh-CN" sz="2600" b="1" i="1">
                        <a:latin typeface="Cambria Math" panose="02040503050406030204" pitchFamily="18" charset="0"/>
                      </a:rPr>
                      <m:t>𝒄</m:t>
                    </m:r>
                    <m:r>
                      <a:rPr lang="en-US" altLang="zh-CN" sz="2600" b="1" i="1">
                        <a:latin typeface="Cambria Math" panose="02040503050406030204" pitchFamily="18" charset="0"/>
                      </a:rPr>
                      <m:t>)</m:t>
                    </m:r>
                  </m:oMath>
                </a14:m>
                <a:r>
                  <a:rPr lang="en-US" altLang="zh-CN" sz="2600" dirty="0"/>
                  <a:t>, where </a:t>
                </a:r>
                <a:r>
                  <a:rPr lang="en-US" altLang="zh-CN" sz="2600" b="1" i="1" dirty="0"/>
                  <a:t>W</a:t>
                </a:r>
                <a:r>
                  <a:rPr lang="en-US" altLang="zh-CN" sz="2600" dirty="0"/>
                  <a:t> provides the weights of a linear transformation and </a:t>
                </a:r>
                <a:r>
                  <a:rPr lang="en-US" altLang="zh-CN" sz="2600" b="1" i="1" dirty="0"/>
                  <a:t>c</a:t>
                </a:r>
                <a:r>
                  <a:rPr lang="en-US" altLang="zh-CN" sz="2600" dirty="0"/>
                  <a:t> the biases. Previously, to describe a linear regression model, we used a vector of weights and a scalar bias parameter to describe an affine transformation from an input vector to an output scalar. Now, we describe an affine transformation from a vector </a:t>
                </a:r>
                <a:r>
                  <a:rPr lang="en-US" altLang="zh-CN" sz="2600" b="1" i="1" dirty="0"/>
                  <a:t>x</a:t>
                </a:r>
                <a:r>
                  <a:rPr lang="en-US" altLang="zh-CN" sz="2600" dirty="0"/>
                  <a:t> to a vector </a:t>
                </a:r>
                <a:r>
                  <a:rPr lang="en-US" altLang="zh-CN" sz="2600" b="1" i="1" dirty="0"/>
                  <a:t>h</a:t>
                </a:r>
                <a:r>
                  <a:rPr lang="en-US" altLang="zh-CN" sz="2600" dirty="0"/>
                  <a:t>, so an entire vector of bias parameters is needed. The activation function </a:t>
                </a:r>
                <a14:m>
                  <m:oMath xmlns:m="http://schemas.openxmlformats.org/officeDocument/2006/math">
                    <m:r>
                      <a:rPr lang="en-US" altLang="zh-CN" sz="2600" b="0" i="1" smtClean="0">
                        <a:latin typeface="Cambria Math" panose="02040503050406030204" pitchFamily="18" charset="0"/>
                      </a:rPr>
                      <m:t>𝑔</m:t>
                    </m:r>
                  </m:oMath>
                </a14:m>
                <a:r>
                  <a:rPr lang="en-US" altLang="zh-CN" sz="2600" dirty="0"/>
                  <a:t> is typically chosen to be a function that is applied element-wise, with </a:t>
                </a:r>
                <a14:m>
                  <m:oMath xmlns:m="http://schemas.openxmlformats.org/officeDocument/2006/math">
                    <m:sSub>
                      <m:sSubPr>
                        <m:ctrlPr>
                          <a:rPr lang="en-US" altLang="zh-CN" sz="2600" i="1" smtClean="0">
                            <a:latin typeface="Cambria Math" panose="02040503050406030204" pitchFamily="18" charset="0"/>
                          </a:rPr>
                        </m:ctrlPr>
                      </m:sSubPr>
                      <m:e>
                        <m:r>
                          <a:rPr lang="en-US" altLang="zh-CN" sz="2600" b="0" i="1" smtClean="0">
                            <a:latin typeface="Cambria Math" panose="02040503050406030204" pitchFamily="18" charset="0"/>
                          </a:rPr>
                          <m:t>h</m:t>
                        </m:r>
                      </m:e>
                      <m:sub>
                        <m:r>
                          <a:rPr lang="en-US" altLang="zh-CN" sz="2600" b="0" i="1" smtClean="0">
                            <a:latin typeface="Cambria Math" panose="02040503050406030204" pitchFamily="18" charset="0"/>
                          </a:rPr>
                          <m:t>𝑖</m:t>
                        </m:r>
                      </m:sub>
                    </m:sSub>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𝑔</m:t>
                    </m:r>
                    <m:r>
                      <a:rPr lang="en-US" altLang="zh-CN" sz="2600" b="0" i="1" smtClean="0">
                        <a:latin typeface="Cambria Math" panose="02040503050406030204" pitchFamily="18" charset="0"/>
                      </a:rPr>
                      <m:t>(</m:t>
                    </m:r>
                    <m:r>
                      <a:rPr lang="en-US" altLang="zh-CN" sz="2600" b="1" i="1" smtClean="0">
                        <a:latin typeface="Cambria Math" panose="02040503050406030204" pitchFamily="18" charset="0"/>
                      </a:rPr>
                      <m:t>𝒙</m:t>
                    </m:r>
                    <m:r>
                      <m:rPr>
                        <m:sty m:val="p"/>
                      </m:rPr>
                      <a:rPr lang="en-US" altLang="zh-CN" sz="2600" b="0" i="0" baseline="30000" smtClean="0">
                        <a:latin typeface="Cambria Math" panose="02040503050406030204" pitchFamily="18" charset="0"/>
                      </a:rPr>
                      <m:t>T</m:t>
                    </m:r>
                    <m:sSub>
                      <m:sSubPr>
                        <m:ctrlPr>
                          <a:rPr lang="en-US" altLang="zh-CN" sz="2600" b="0" i="1" smtClean="0">
                            <a:latin typeface="Cambria Math" panose="02040503050406030204" pitchFamily="18" charset="0"/>
                          </a:rPr>
                        </m:ctrlPr>
                      </m:sSubPr>
                      <m:e>
                        <m:r>
                          <a:rPr lang="en-US" altLang="zh-CN" sz="2600" b="1" i="1" smtClean="0">
                            <a:latin typeface="Cambria Math" panose="02040503050406030204" pitchFamily="18" charset="0"/>
                          </a:rPr>
                          <m:t>𝑾</m:t>
                        </m:r>
                      </m:e>
                      <m:sub>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𝑖</m:t>
                        </m:r>
                      </m:sub>
                    </m:sSub>
                    <m:r>
                      <a:rPr lang="en-US" altLang="zh-CN" sz="2600" b="0" i="1" smtClean="0">
                        <a:latin typeface="Cambria Math" panose="02040503050406030204" pitchFamily="18" charset="0"/>
                      </a:rPr>
                      <m:t>+</m:t>
                    </m:r>
                    <m:sSub>
                      <m:sSubPr>
                        <m:ctrlPr>
                          <a:rPr lang="en-US" altLang="zh-CN" sz="2600" b="0" i="1" smtClean="0">
                            <a:latin typeface="Cambria Math" panose="02040503050406030204" pitchFamily="18" charset="0"/>
                          </a:rPr>
                        </m:ctrlPr>
                      </m:sSubPr>
                      <m:e>
                        <m:r>
                          <a:rPr lang="en-US" altLang="zh-CN" sz="2600" b="0" i="1" smtClean="0">
                            <a:latin typeface="Cambria Math" panose="02040503050406030204" pitchFamily="18" charset="0"/>
                          </a:rPr>
                          <m:t>𝑐</m:t>
                        </m:r>
                      </m:e>
                      <m:sub>
                        <m:r>
                          <a:rPr lang="en-US" altLang="zh-CN" sz="2600" b="0" i="1" smtClean="0">
                            <a:latin typeface="Cambria Math" panose="02040503050406030204" pitchFamily="18" charset="0"/>
                          </a:rPr>
                          <m:t>𝑖</m:t>
                        </m:r>
                      </m:sub>
                    </m:sSub>
                    <m:r>
                      <a:rPr lang="en-US" altLang="zh-CN" sz="2600" b="0" i="1" smtClean="0">
                        <a:latin typeface="Cambria Math" panose="02040503050406030204" pitchFamily="18" charset="0"/>
                      </a:rPr>
                      <m:t>)</m:t>
                    </m:r>
                  </m:oMath>
                </a14:m>
                <a:r>
                  <a:rPr lang="en-US" altLang="zh-CN" sz="2600" dirty="0"/>
                  <a:t>. In modern neural networks, the default recommendation is to use the </a:t>
                </a:r>
                <a:r>
                  <a:rPr lang="en-US" altLang="zh-CN" sz="2600" i="1" dirty="0"/>
                  <a:t>rectified linear unit </a:t>
                </a:r>
                <a:r>
                  <a:rPr lang="en-US" altLang="zh-CN" sz="2600" dirty="0"/>
                  <a:t>or </a:t>
                </a:r>
                <a:r>
                  <a:rPr lang="en-US" altLang="zh-CN" sz="2600" dirty="0" err="1"/>
                  <a:t>ReLU</a:t>
                </a:r>
                <a:r>
                  <a:rPr lang="en-US" altLang="zh-CN" sz="2600" dirty="0"/>
                  <a:t> (</a:t>
                </a:r>
                <a:r>
                  <a:rPr lang="en-US" altLang="zh-CN" sz="2600" dirty="0">
                    <a:solidFill>
                      <a:srgbClr val="00FF00"/>
                    </a:solidFill>
                  </a:rPr>
                  <a:t>Jarrett </a:t>
                </a:r>
                <a:r>
                  <a:rPr lang="en-US" altLang="zh-CN" sz="2600" i="1" dirty="0">
                    <a:solidFill>
                      <a:srgbClr val="00FF00"/>
                    </a:solidFill>
                  </a:rPr>
                  <a:t>et al.</a:t>
                </a:r>
                <a:r>
                  <a:rPr lang="en-US" altLang="zh-CN" sz="2600" dirty="0"/>
                  <a:t>,</a:t>
                </a:r>
                <a:r>
                  <a:rPr lang="en-US" altLang="zh-CN" sz="2600" dirty="0">
                    <a:solidFill>
                      <a:srgbClr val="00FF00"/>
                    </a:solidFill>
                  </a:rPr>
                  <a:t> 2009</a:t>
                </a:r>
                <a:r>
                  <a:rPr lang="en-US" altLang="zh-CN" sz="2600" dirty="0"/>
                  <a:t>;</a:t>
                </a:r>
                <a:r>
                  <a:rPr lang="en-US" altLang="zh-CN" sz="2600" dirty="0">
                    <a:solidFill>
                      <a:srgbClr val="00FF00"/>
                    </a:solidFill>
                  </a:rPr>
                  <a:t> Nair and Hinton</a:t>
                </a:r>
                <a:r>
                  <a:rPr lang="en-US" altLang="zh-CN" sz="2600" dirty="0"/>
                  <a:t>,</a:t>
                </a:r>
                <a:r>
                  <a:rPr lang="en-US" altLang="zh-CN" sz="2600" dirty="0">
                    <a:solidFill>
                      <a:srgbClr val="00FF00"/>
                    </a:solidFill>
                  </a:rPr>
                  <a:t> 2010</a:t>
                </a:r>
                <a:r>
                  <a:rPr lang="en-US" altLang="zh-CN" sz="2600" dirty="0"/>
                  <a:t>;</a:t>
                </a:r>
                <a:r>
                  <a:rPr lang="en-US" altLang="zh-CN" sz="2600" dirty="0">
                    <a:solidFill>
                      <a:srgbClr val="00FF00"/>
                    </a:solidFill>
                  </a:rPr>
                  <a:t> </a:t>
                </a:r>
                <a:r>
                  <a:rPr lang="en-US" altLang="zh-CN" sz="2600" dirty="0" err="1">
                    <a:solidFill>
                      <a:srgbClr val="00FF00"/>
                    </a:solidFill>
                  </a:rPr>
                  <a:t>Glorot</a:t>
                </a:r>
                <a:r>
                  <a:rPr lang="en-US" altLang="zh-CN" sz="2600" dirty="0">
                    <a:solidFill>
                      <a:srgbClr val="00FF00"/>
                    </a:solidFill>
                  </a:rPr>
                  <a:t> </a:t>
                </a:r>
                <a:r>
                  <a:rPr lang="en-US" altLang="zh-CN" sz="2600" i="1" dirty="0">
                    <a:solidFill>
                      <a:srgbClr val="00FF00"/>
                    </a:solidFill>
                  </a:rPr>
                  <a:t>et al.</a:t>
                </a:r>
                <a:r>
                  <a:rPr lang="en-US" altLang="zh-CN" sz="2600" dirty="0"/>
                  <a:t>,</a:t>
                </a:r>
                <a:r>
                  <a:rPr lang="en-US" altLang="zh-CN" sz="2600" dirty="0">
                    <a:solidFill>
                      <a:srgbClr val="00FF00"/>
                    </a:solidFill>
                  </a:rPr>
                  <a:t> 2011a</a:t>
                </a:r>
                <a:r>
                  <a:rPr lang="en-US" altLang="zh-CN" sz="2600" dirty="0"/>
                  <a:t>) defined by the activation function </a:t>
                </a:r>
                <a14:m>
                  <m:oMath xmlns:m="http://schemas.openxmlformats.org/officeDocument/2006/math">
                    <m:r>
                      <a:rPr lang="en-US" altLang="zh-CN" sz="2600" b="0" i="1" smtClean="0">
                        <a:latin typeface="Cambria Math" panose="02040503050406030204" pitchFamily="18" charset="0"/>
                      </a:rPr>
                      <m:t>𝑔</m:t>
                    </m:r>
                  </m:oMath>
                </a14:m>
                <a:r>
                  <a:rPr lang="en-US" altLang="zh-CN" sz="2600" dirty="0"/>
                  <a:t>(</a:t>
                </a:r>
                <a:r>
                  <a:rPr lang="en-US" altLang="zh-CN" sz="2600" i="1" dirty="0"/>
                  <a:t>z</a:t>
                </a:r>
                <a:r>
                  <a:rPr lang="en-US" altLang="zh-CN" sz="2600" dirty="0"/>
                  <a:t>) = max{0, </a:t>
                </a:r>
                <a:r>
                  <a:rPr lang="en-US" altLang="zh-CN" sz="2600" i="1" dirty="0"/>
                  <a:t>z</a:t>
                </a:r>
                <a:r>
                  <a:rPr lang="en-US" altLang="zh-CN" sz="2600" dirty="0"/>
                  <a:t>} depicted in Fig. </a:t>
                </a:r>
                <a:r>
                  <a:rPr lang="en-US" altLang="zh-CN" sz="2600" dirty="0">
                    <a:solidFill>
                      <a:srgbClr val="FF0000"/>
                    </a:solidFill>
                  </a:rPr>
                  <a:t>6.3</a:t>
                </a:r>
                <a:r>
                  <a:rPr lang="en-US" altLang="zh-CN" sz="2600" dirty="0"/>
                  <a:t>.</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2"/>
                <a:stretch>
                  <a:fillRect l="-962" r="-962" b="-950"/>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6210E10A-A65E-4574-AE0A-2340DB921CCE}"/>
              </a:ext>
            </a:extLst>
          </p:cNvPr>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545417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6.1 Example: Learning XOR</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        We can now specify our complete network as</a:t>
            </a:r>
          </a:p>
          <a:p>
            <a:pPr lvl="0" algn="just">
              <a:lnSpc>
                <a:spcPct val="125000"/>
              </a:lnSpc>
              <a:spcBef>
                <a:spcPts val="0"/>
              </a:spcBef>
              <a:buClr>
                <a:srgbClr val="FF0000"/>
              </a:buClr>
            </a:pPr>
            <a:endParaRPr lang="en-US" altLang="zh-CN" sz="2600" dirty="0"/>
          </a:p>
          <a:p>
            <a:pPr marL="0" lvl="0" indent="0" algn="just">
              <a:lnSpc>
                <a:spcPct val="125000"/>
              </a:lnSpc>
              <a:spcBef>
                <a:spcPts val="0"/>
              </a:spcBef>
              <a:buClr>
                <a:srgbClr val="FF0000"/>
              </a:buClr>
              <a:buNone/>
            </a:pPr>
            <a:r>
              <a:rPr lang="en-US" altLang="zh-CN" sz="2600" dirty="0"/>
              <a:t>	</a:t>
            </a:r>
          </a:p>
          <a:p>
            <a:pPr marL="0" lvl="0" indent="0" algn="just">
              <a:lnSpc>
                <a:spcPct val="125000"/>
              </a:lnSpc>
              <a:spcBef>
                <a:spcPts val="0"/>
              </a:spcBef>
              <a:buClr>
                <a:srgbClr val="FF0000"/>
              </a:buClr>
              <a:buNone/>
            </a:pPr>
            <a:r>
              <a:rPr lang="en-US" altLang="zh-CN" sz="2600" dirty="0"/>
              <a:t>        We can now specify a solution to the XOR problem. Let</a:t>
            </a:r>
          </a:p>
          <a:p>
            <a:pPr lvl="0" algn="just">
              <a:lnSpc>
                <a:spcPct val="125000"/>
              </a:lnSpc>
              <a:spcBef>
                <a:spcPts val="0"/>
              </a:spcBef>
              <a:buClr>
                <a:srgbClr val="FF0000"/>
              </a:buClr>
            </a:pPr>
            <a:endParaRPr lang="en-US" altLang="zh-CN" sz="2600" dirty="0"/>
          </a:p>
          <a:p>
            <a:pPr lvl="0" algn="just">
              <a:lnSpc>
                <a:spcPct val="125000"/>
              </a:lnSpc>
              <a:spcBef>
                <a:spcPts val="0"/>
              </a:spcBef>
              <a:buClr>
                <a:srgbClr val="FF0000"/>
              </a:buClr>
            </a:pPr>
            <a:endParaRPr lang="en-US" altLang="zh-CN" sz="2600" dirty="0"/>
          </a:p>
          <a:p>
            <a:pPr lvl="0" algn="just">
              <a:lnSpc>
                <a:spcPct val="125000"/>
              </a:lnSpc>
              <a:spcBef>
                <a:spcPts val="0"/>
              </a:spcBef>
              <a:buClr>
                <a:srgbClr val="FF0000"/>
              </a:buClr>
            </a:pPr>
            <a:endParaRPr lang="en-US" altLang="zh-CN" sz="2600" dirty="0"/>
          </a:p>
          <a:p>
            <a:pPr lvl="0" algn="just">
              <a:lnSpc>
                <a:spcPct val="125000"/>
              </a:lnSpc>
              <a:spcBef>
                <a:spcPts val="0"/>
              </a:spcBef>
              <a:buClr>
                <a:srgbClr val="FF0000"/>
              </a:buClr>
            </a:pPr>
            <a:endParaRPr lang="en-US" altLang="zh-CN" sz="2600" dirty="0"/>
          </a:p>
          <a:p>
            <a:pPr marL="0" lvl="0" indent="0" algn="just">
              <a:lnSpc>
                <a:spcPct val="125000"/>
              </a:lnSpc>
              <a:spcBef>
                <a:spcPts val="0"/>
              </a:spcBef>
              <a:buClr>
                <a:srgbClr val="FF0000"/>
              </a:buClr>
              <a:buNone/>
            </a:pPr>
            <a:endParaRPr lang="en-US" altLang="zh-CN" sz="2600" dirty="0"/>
          </a:p>
          <a:p>
            <a:pPr marL="0" lvl="0" indent="0" algn="just">
              <a:lnSpc>
                <a:spcPct val="125000"/>
              </a:lnSpc>
              <a:spcBef>
                <a:spcPts val="0"/>
              </a:spcBef>
              <a:buClr>
                <a:srgbClr val="FF0000"/>
              </a:buClr>
              <a:buNone/>
            </a:pPr>
            <a:r>
              <a:rPr lang="en-US" altLang="zh-CN" sz="2600" dirty="0"/>
              <a:t>and </a:t>
            </a:r>
            <a:r>
              <a:rPr lang="en-US" altLang="zh-CN" sz="2600" i="1" dirty="0"/>
              <a:t>b</a:t>
            </a:r>
            <a:r>
              <a:rPr lang="en-US" altLang="zh-CN" sz="2600" dirty="0"/>
              <a:t> = 0.</a:t>
            </a:r>
          </a:p>
        </p:txBody>
      </p:sp>
      <p:pic>
        <p:nvPicPr>
          <p:cNvPr id="6" name="图片 5"/>
          <p:cNvPicPr>
            <a:picLocks noChangeAspect="1"/>
          </p:cNvPicPr>
          <p:nvPr/>
        </p:nvPicPr>
        <p:blipFill>
          <a:blip r:embed="rId2"/>
          <a:stretch>
            <a:fillRect/>
          </a:stretch>
        </p:blipFill>
        <p:spPr>
          <a:xfrm>
            <a:off x="1371953" y="1724800"/>
            <a:ext cx="9286875" cy="695325"/>
          </a:xfrm>
          <a:prstGeom prst="rect">
            <a:avLst/>
          </a:prstGeom>
        </p:spPr>
      </p:pic>
      <p:pic>
        <p:nvPicPr>
          <p:cNvPr id="7" name="图片 6"/>
          <p:cNvPicPr>
            <a:picLocks noChangeAspect="1"/>
          </p:cNvPicPr>
          <p:nvPr/>
        </p:nvPicPr>
        <p:blipFill>
          <a:blip r:embed="rId3"/>
          <a:stretch>
            <a:fillRect/>
          </a:stretch>
        </p:blipFill>
        <p:spPr>
          <a:xfrm>
            <a:off x="1525658" y="3101735"/>
            <a:ext cx="9133170" cy="2554271"/>
          </a:xfrm>
          <a:prstGeom prst="rect">
            <a:avLst/>
          </a:prstGeom>
        </p:spPr>
      </p:pic>
      <p:pic>
        <p:nvPicPr>
          <p:cNvPr id="8" name="图片 7" descr="u=1907756794,293736522&amp;fm=21&amp;gp=0.jpg">
            <a:extLst>
              <a:ext uri="{FF2B5EF4-FFF2-40B4-BE49-F238E27FC236}">
                <a16:creationId xmlns:a16="http://schemas.microsoft.com/office/drawing/2014/main" id="{32A45111-C13F-4CA4-964E-DAB372AA5679}"/>
              </a:ext>
            </a:extLst>
          </p:cNvPr>
          <p:cNvPicPr>
            <a:picLocks noChangeAspect="1"/>
          </p:cNvPicPr>
          <p:nvPr/>
        </p:nvPicPr>
        <p:blipFill>
          <a:blip r:embed="rId4"/>
          <a:stretch>
            <a:fillRect/>
          </a:stretch>
        </p:blipFill>
        <p:spPr>
          <a:xfrm>
            <a:off x="10611066" y="5656006"/>
            <a:ext cx="1485468" cy="111918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1907756794,293736522&amp;fm=21&amp;gp=0.jpg">
            <a:extLst>
              <a:ext uri="{FF2B5EF4-FFF2-40B4-BE49-F238E27FC236}">
                <a16:creationId xmlns:a16="http://schemas.microsoft.com/office/drawing/2014/main" id="{0E52872C-798E-4B1E-A416-2A11F0AABE76}"/>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6.1 Example: Learning XOR</a:t>
            </a:r>
          </a:p>
        </p:txBody>
      </p:sp>
      <p:pic>
        <p:nvPicPr>
          <p:cNvPr id="5" name="图片 4"/>
          <p:cNvPicPr>
            <a:picLocks noChangeAspect="1"/>
          </p:cNvPicPr>
          <p:nvPr/>
        </p:nvPicPr>
        <p:blipFill>
          <a:blip r:embed="rId3"/>
          <a:stretch>
            <a:fillRect/>
          </a:stretch>
        </p:blipFill>
        <p:spPr>
          <a:xfrm>
            <a:off x="3599353" y="844348"/>
            <a:ext cx="4091772" cy="2813966"/>
          </a:xfrm>
          <a:prstGeom prst="rect">
            <a:avLst/>
          </a:prstGeom>
        </p:spPr>
      </p:pic>
      <p:sp>
        <p:nvSpPr>
          <p:cNvPr id="6" name="文本框 5"/>
          <p:cNvSpPr txBox="1"/>
          <p:nvPr/>
        </p:nvSpPr>
        <p:spPr>
          <a:xfrm>
            <a:off x="365758" y="3639776"/>
            <a:ext cx="11415563" cy="2862322"/>
          </a:xfrm>
          <a:prstGeom prst="rect">
            <a:avLst/>
          </a:prstGeom>
          <a:noFill/>
        </p:spPr>
        <p:txBody>
          <a:bodyPr wrap="square" rtlCol="0">
            <a:spAutoFit/>
          </a:bodyPr>
          <a:lstStyle/>
          <a:p>
            <a:pPr algn="just"/>
            <a:r>
              <a:rPr lang="en-US" altLang="zh-CN" sz="2000" dirty="0">
                <a:latin typeface="Times New Roman" panose="02020603050405020304" pitchFamily="18" charset="0"/>
                <a:cs typeface="Times New Roman" panose="02020603050405020304" pitchFamily="18" charset="0"/>
              </a:rPr>
              <a:t>Figure 6.3: The rectified linear activation function. This activation function is the default activation function recommended for use with most feedforward neural networks. Applying this function to the output of a linear transformation yields a nonlinear transformation. However, the function remains very close to linear, in the sense that is a piecewise linear function with two linear pieces. Because rectified linear units are nearly linear, they preserve many of the properties that make linear models easy to optimize with gradient- based methods. They also preserve many of the properties that make linear models generalize well. A common principle throughout computer science is that we can build complicated systems from minimal components. Much as a Turing machine’s memory needs only to be able to store 0 or 1 states, we can build a universal function </a:t>
            </a:r>
            <a:r>
              <a:rPr lang="en-US" altLang="zh-CN" sz="2000" dirty="0" err="1">
                <a:latin typeface="Times New Roman" panose="02020603050405020304" pitchFamily="18" charset="0"/>
                <a:cs typeface="Times New Roman" panose="02020603050405020304" pitchFamily="18" charset="0"/>
              </a:rPr>
              <a:t>approximator</a:t>
            </a:r>
            <a:r>
              <a:rPr lang="en-US" altLang="zh-CN" sz="2000" dirty="0">
                <a:latin typeface="Times New Roman" panose="02020603050405020304" pitchFamily="18" charset="0"/>
                <a:cs typeface="Times New Roman" panose="02020603050405020304" pitchFamily="18" charset="0"/>
              </a:rPr>
              <a:t> from rectified linear functions.</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6.1 Example: Learning XOR</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        We can now walk through the way that the model processes a batch of inputs. Let </a:t>
            </a:r>
            <a:r>
              <a:rPr lang="en-US" altLang="zh-CN" sz="2600" b="1" i="1" dirty="0"/>
              <a:t>X</a:t>
            </a:r>
            <a:r>
              <a:rPr lang="en-US" altLang="zh-CN" sz="2600" dirty="0"/>
              <a:t> be the design matrix containing all four points in the binary input space, with one example per row:</a:t>
            </a:r>
          </a:p>
          <a:p>
            <a:pPr marL="0" lvl="0" indent="0" algn="just">
              <a:lnSpc>
                <a:spcPct val="125000"/>
              </a:lnSpc>
              <a:spcBef>
                <a:spcPts val="0"/>
              </a:spcBef>
              <a:buClr>
                <a:srgbClr val="FF0000"/>
              </a:buClr>
              <a:buNone/>
            </a:pPr>
            <a:endParaRPr lang="en-US" altLang="zh-CN" sz="2600" dirty="0"/>
          </a:p>
          <a:p>
            <a:pPr marL="0" lvl="0" indent="0" algn="just">
              <a:lnSpc>
                <a:spcPct val="125000"/>
              </a:lnSpc>
              <a:spcBef>
                <a:spcPts val="0"/>
              </a:spcBef>
              <a:buClr>
                <a:srgbClr val="FF0000"/>
              </a:buClr>
              <a:buNone/>
            </a:pPr>
            <a:endParaRPr lang="en-US" altLang="zh-CN" sz="2600" dirty="0"/>
          </a:p>
          <a:p>
            <a:pPr marL="0" lvl="0" indent="0" algn="just">
              <a:lnSpc>
                <a:spcPct val="125000"/>
              </a:lnSpc>
              <a:spcBef>
                <a:spcPts val="0"/>
              </a:spcBef>
              <a:buClr>
                <a:srgbClr val="FF0000"/>
              </a:buClr>
              <a:buNone/>
            </a:pPr>
            <a:endParaRPr lang="en-US" altLang="zh-CN" sz="2600" dirty="0"/>
          </a:p>
          <a:p>
            <a:pPr marL="0" lvl="0" indent="0" algn="just">
              <a:lnSpc>
                <a:spcPct val="125000"/>
              </a:lnSpc>
              <a:spcBef>
                <a:spcPts val="0"/>
              </a:spcBef>
              <a:buClr>
                <a:srgbClr val="FF0000"/>
              </a:buClr>
              <a:buNone/>
            </a:pPr>
            <a:r>
              <a:rPr lang="en-US" altLang="zh-CN" sz="2600" dirty="0"/>
              <a:t>The first step in the neural network is to multiply the input matrix by the first layer’s weight matrix:</a:t>
            </a:r>
          </a:p>
          <a:p>
            <a:pPr marL="0" lvl="0" indent="0" algn="just">
              <a:lnSpc>
                <a:spcPct val="125000"/>
              </a:lnSpc>
              <a:spcBef>
                <a:spcPts val="0"/>
              </a:spcBef>
              <a:buClr>
                <a:srgbClr val="FF0000"/>
              </a:buClr>
              <a:buNone/>
            </a:pPr>
            <a:endParaRPr lang="en-US" altLang="zh-CN" sz="2600" dirty="0"/>
          </a:p>
        </p:txBody>
      </p:sp>
      <p:pic>
        <p:nvPicPr>
          <p:cNvPr id="2" name="图片 1"/>
          <p:cNvPicPr>
            <a:picLocks noChangeAspect="1"/>
          </p:cNvPicPr>
          <p:nvPr/>
        </p:nvPicPr>
        <p:blipFill>
          <a:blip r:embed="rId2"/>
          <a:stretch>
            <a:fillRect/>
          </a:stretch>
        </p:blipFill>
        <p:spPr>
          <a:xfrm>
            <a:off x="4165435" y="2667000"/>
            <a:ext cx="6267450" cy="1524000"/>
          </a:xfrm>
          <a:prstGeom prst="rect">
            <a:avLst/>
          </a:prstGeom>
        </p:spPr>
      </p:pic>
      <p:pic>
        <p:nvPicPr>
          <p:cNvPr id="5" name="图片 4"/>
          <p:cNvPicPr>
            <a:picLocks noChangeAspect="1"/>
          </p:cNvPicPr>
          <p:nvPr/>
        </p:nvPicPr>
        <p:blipFill>
          <a:blip r:embed="rId3"/>
          <a:stretch>
            <a:fillRect/>
          </a:stretch>
        </p:blipFill>
        <p:spPr>
          <a:xfrm>
            <a:off x="3868615" y="4838078"/>
            <a:ext cx="6630945" cy="1638001"/>
          </a:xfrm>
          <a:prstGeom prst="rect">
            <a:avLst/>
          </a:prstGeom>
        </p:spPr>
      </p:pic>
      <p:pic>
        <p:nvPicPr>
          <p:cNvPr id="6" name="图片 5" descr="u=1907756794,293736522&amp;fm=21&amp;gp=0.jpg">
            <a:extLst>
              <a:ext uri="{FF2B5EF4-FFF2-40B4-BE49-F238E27FC236}">
                <a16:creationId xmlns:a16="http://schemas.microsoft.com/office/drawing/2014/main" id="{F80F9832-1506-436E-805F-CC4BFC32992A}"/>
              </a:ext>
            </a:extLst>
          </p:cNvPr>
          <p:cNvPicPr>
            <a:picLocks noChangeAspect="1"/>
          </p:cNvPicPr>
          <p:nvPr/>
        </p:nvPicPr>
        <p:blipFill>
          <a:blip r:embed="rId4"/>
          <a:stretch>
            <a:fillRect/>
          </a:stretch>
        </p:blipFill>
        <p:spPr>
          <a:xfrm>
            <a:off x="10611066" y="5656006"/>
            <a:ext cx="1485468" cy="111918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6.1 Example: Learning XOR</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Next, we add the bias vector </a:t>
            </a:r>
            <a:r>
              <a:rPr lang="en-US" altLang="zh-CN" sz="2600" b="1" i="1" dirty="0"/>
              <a:t>c</a:t>
            </a:r>
            <a:r>
              <a:rPr lang="en-US" altLang="zh-CN" sz="2600" dirty="0"/>
              <a:t>, to obtain</a:t>
            </a:r>
          </a:p>
          <a:p>
            <a:pPr marL="0" lvl="0" indent="0" algn="just">
              <a:lnSpc>
                <a:spcPct val="125000"/>
              </a:lnSpc>
              <a:spcBef>
                <a:spcPts val="0"/>
              </a:spcBef>
              <a:buClr>
                <a:srgbClr val="FF0000"/>
              </a:buClr>
            </a:pPr>
            <a:endParaRPr lang="en-US" altLang="zh-CN" sz="2600" dirty="0"/>
          </a:p>
          <a:p>
            <a:pPr marL="0" lvl="0" indent="0" algn="just">
              <a:lnSpc>
                <a:spcPct val="125000"/>
              </a:lnSpc>
              <a:spcBef>
                <a:spcPts val="0"/>
              </a:spcBef>
              <a:buClr>
                <a:srgbClr val="FF0000"/>
              </a:buClr>
              <a:buNone/>
            </a:pPr>
            <a:endParaRPr lang="en-US" altLang="zh-CN" sz="2600" dirty="0"/>
          </a:p>
          <a:p>
            <a:pPr marL="0" lvl="0" indent="0" algn="just">
              <a:lnSpc>
                <a:spcPct val="125000"/>
              </a:lnSpc>
              <a:spcBef>
                <a:spcPts val="0"/>
              </a:spcBef>
              <a:buClr>
                <a:srgbClr val="FF0000"/>
              </a:buClr>
            </a:pPr>
            <a:endParaRPr lang="en-US" altLang="zh-CN" sz="2600" dirty="0"/>
          </a:p>
          <a:p>
            <a:pPr marL="0" lvl="0" indent="0" algn="just">
              <a:lnSpc>
                <a:spcPct val="125000"/>
              </a:lnSpc>
              <a:spcBef>
                <a:spcPts val="0"/>
              </a:spcBef>
              <a:buClr>
                <a:srgbClr val="FF0000"/>
              </a:buClr>
              <a:buNone/>
            </a:pPr>
            <a:r>
              <a:rPr lang="en-US" altLang="zh-CN" sz="2600" dirty="0"/>
              <a:t>In this space, all of the examples lie along a line with slope 1. As we move along this line, the output needs to begin at 0, then rise to 1, then drop back down to 0. A linear model cannot implement such a function. To finish computing the value of </a:t>
            </a:r>
            <a:r>
              <a:rPr lang="en-US" altLang="zh-CN" sz="2600" b="1" i="1" dirty="0"/>
              <a:t>h</a:t>
            </a:r>
            <a:r>
              <a:rPr lang="en-US" altLang="zh-CN" sz="2600" dirty="0"/>
              <a:t> for each example, we apply the rectified linear transformation:</a:t>
            </a:r>
          </a:p>
        </p:txBody>
      </p:sp>
      <p:pic>
        <p:nvPicPr>
          <p:cNvPr id="6" name="图片 5"/>
          <p:cNvPicPr>
            <a:picLocks noChangeAspect="1"/>
          </p:cNvPicPr>
          <p:nvPr/>
        </p:nvPicPr>
        <p:blipFill>
          <a:blip r:embed="rId2"/>
          <a:stretch>
            <a:fillRect/>
          </a:stretch>
        </p:blipFill>
        <p:spPr>
          <a:xfrm>
            <a:off x="4355935" y="1586539"/>
            <a:ext cx="6143625" cy="1571625"/>
          </a:xfrm>
          <a:prstGeom prst="rect">
            <a:avLst/>
          </a:prstGeom>
        </p:spPr>
      </p:pic>
      <p:pic>
        <p:nvPicPr>
          <p:cNvPr id="7" name="图片 6"/>
          <p:cNvPicPr>
            <a:picLocks noChangeAspect="1"/>
          </p:cNvPicPr>
          <p:nvPr/>
        </p:nvPicPr>
        <p:blipFill>
          <a:blip r:embed="rId3"/>
          <a:stretch>
            <a:fillRect/>
          </a:stretch>
        </p:blipFill>
        <p:spPr>
          <a:xfrm>
            <a:off x="4339405" y="5091538"/>
            <a:ext cx="5972175" cy="1628775"/>
          </a:xfrm>
          <a:prstGeom prst="rect">
            <a:avLst/>
          </a:prstGeom>
        </p:spPr>
      </p:pic>
      <p:pic>
        <p:nvPicPr>
          <p:cNvPr id="8" name="图片 7" descr="u=1907756794,293736522&amp;fm=21&amp;gp=0.jpg">
            <a:extLst>
              <a:ext uri="{FF2B5EF4-FFF2-40B4-BE49-F238E27FC236}">
                <a16:creationId xmlns:a16="http://schemas.microsoft.com/office/drawing/2014/main" id="{CF24A1DA-022A-4B7E-B56B-AE9C9B97C7EF}"/>
              </a:ext>
            </a:extLst>
          </p:cNvPr>
          <p:cNvPicPr>
            <a:picLocks noChangeAspect="1"/>
          </p:cNvPicPr>
          <p:nvPr/>
        </p:nvPicPr>
        <p:blipFill>
          <a:blip r:embed="rId4"/>
          <a:stretch>
            <a:fillRect/>
          </a:stretch>
        </p:blipFill>
        <p:spPr>
          <a:xfrm>
            <a:off x="10611066" y="5656006"/>
            <a:ext cx="1485468" cy="111918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6.1 Example: Learning XOR</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This transformation has changed the relationship between the examples. They no longer lie on a single line. As shown in Fig. </a:t>
                </a:r>
                <a:r>
                  <a:rPr lang="en-US" altLang="zh-CN" sz="2600" dirty="0">
                    <a:solidFill>
                      <a:srgbClr val="FF0000"/>
                    </a:solidFill>
                  </a:rPr>
                  <a:t>6.1</a:t>
                </a:r>
                <a:r>
                  <a:rPr lang="en-US" altLang="zh-CN" sz="2600" dirty="0"/>
                  <a:t>, they now lie in a space where a linear model can solve the problem. </a:t>
                </a:r>
              </a:p>
              <a:p>
                <a:pPr marL="0" lvl="0" indent="0" algn="just">
                  <a:lnSpc>
                    <a:spcPct val="125000"/>
                  </a:lnSpc>
                  <a:spcBef>
                    <a:spcPts val="0"/>
                  </a:spcBef>
                  <a:buClr>
                    <a:srgbClr val="FF0000"/>
                  </a:buClr>
                  <a:buNone/>
                </a:pPr>
                <a:r>
                  <a:rPr lang="en-US" altLang="zh-CN" sz="2600" dirty="0"/>
                  <a:t>        We finish by multiplying by the weight vector </a:t>
                </a:r>
                <a14:m>
                  <m:oMath xmlns:m="http://schemas.openxmlformats.org/officeDocument/2006/math">
                    <m:r>
                      <a:rPr lang="zh-CN" altLang="en-US" sz="2600" b="1" i="1" smtClean="0">
                        <a:latin typeface="Cambria Math" panose="02040503050406030204" pitchFamily="18" charset="0"/>
                      </a:rPr>
                      <m:t>𝝎</m:t>
                    </m:r>
                  </m:oMath>
                </a14:m>
                <a:r>
                  <a:rPr lang="en-US" altLang="zh-CN" sz="2600" dirty="0"/>
                  <a:t>:</a:t>
                </a:r>
              </a:p>
              <a:p>
                <a:pPr lvl="0" algn="just">
                  <a:lnSpc>
                    <a:spcPct val="125000"/>
                  </a:lnSpc>
                  <a:spcBef>
                    <a:spcPts val="0"/>
                  </a:spcBef>
                  <a:buClr>
                    <a:srgbClr val="FF0000"/>
                  </a:buClr>
                </a:pPr>
                <a:endParaRPr lang="en-US" altLang="zh-CN" sz="2600" dirty="0"/>
              </a:p>
              <a:p>
                <a:pPr lvl="0" algn="just">
                  <a:lnSpc>
                    <a:spcPct val="125000"/>
                  </a:lnSpc>
                  <a:spcBef>
                    <a:spcPts val="0"/>
                  </a:spcBef>
                  <a:buClr>
                    <a:srgbClr val="FF0000"/>
                  </a:buClr>
                </a:pPr>
                <a:endParaRPr lang="en-US" altLang="zh-CN" sz="2600" dirty="0"/>
              </a:p>
              <a:p>
                <a:pPr marL="0" lvl="0" indent="0" algn="just">
                  <a:lnSpc>
                    <a:spcPct val="125000"/>
                  </a:lnSpc>
                  <a:spcBef>
                    <a:spcPts val="0"/>
                  </a:spcBef>
                  <a:buClr>
                    <a:srgbClr val="FF0000"/>
                  </a:buClr>
                  <a:buNone/>
                </a:pPr>
                <a:endParaRPr lang="en-US" altLang="zh-CN" sz="2600" dirty="0"/>
              </a:p>
              <a:p>
                <a:pPr marL="0" lvl="0" indent="0" algn="just">
                  <a:lnSpc>
                    <a:spcPct val="125000"/>
                  </a:lnSpc>
                  <a:spcBef>
                    <a:spcPts val="0"/>
                  </a:spcBef>
                  <a:buClr>
                    <a:srgbClr val="FF0000"/>
                  </a:buClr>
                  <a:buNone/>
                </a:pPr>
                <a:r>
                  <a:rPr lang="en-US" altLang="zh-CN" sz="2600" dirty="0"/>
                  <a:t>The neural network has obtained the correct answer for every example in the batch.</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4822907" y="3061938"/>
            <a:ext cx="5915025" cy="1581150"/>
          </a:xfrm>
          <a:prstGeom prst="rect">
            <a:avLst/>
          </a:prstGeom>
        </p:spPr>
      </p:pic>
      <p:pic>
        <p:nvPicPr>
          <p:cNvPr id="5" name="图片 4" descr="u=1907756794,293736522&amp;fm=21&amp;gp=0.jpg">
            <a:extLst>
              <a:ext uri="{FF2B5EF4-FFF2-40B4-BE49-F238E27FC236}">
                <a16:creationId xmlns:a16="http://schemas.microsoft.com/office/drawing/2014/main" id="{4D00988C-A246-4187-8CC0-C0260ED61B1E}"/>
              </a:ext>
            </a:extLst>
          </p:cNvPr>
          <p:cNvPicPr>
            <a:picLocks noChangeAspect="1"/>
          </p:cNvPicPr>
          <p:nvPr/>
        </p:nvPicPr>
        <p:blipFill>
          <a:blip r:embed="rId4"/>
          <a:stretch>
            <a:fillRect/>
          </a:stretch>
        </p:blipFill>
        <p:spPr>
          <a:xfrm>
            <a:off x="10611066" y="5656006"/>
            <a:ext cx="1485468" cy="111918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6.1 Example: Learning XOR</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        In this example, we simply specified the solution, then showed that it obtained zero error. In a real situation, there might be billions of model parameters and billions of training examples, so one cannot simply guess the solution as we did here. Instead, a gradient-based optimization algorithm can find parameters that produce very little error. The solution we described to the XOR problem is at a global minimum of the loss function, so gradient descent could converge to this point. There are other equivalent solutions to the XOR problem that gradient descent could also find. The convergence point of gradient descent depends on the initial values of the parameters. In practice, gradient descent would usually not find clean, easily understood, integer-valued solutions like the one we presented here.</a:t>
            </a:r>
            <a:endParaRPr lang="en-US" altLang="zh-CN" sz="2600" dirty="0">
              <a:latin typeface="Times New Roman" panose="02020603050405020304" pitchFamily="18" charset="0"/>
              <a:cs typeface="Times New Roman" panose="02020603050405020304" pitchFamily="18" charset="0"/>
            </a:endParaRPr>
          </a:p>
        </p:txBody>
      </p:sp>
      <p:pic>
        <p:nvPicPr>
          <p:cNvPr id="5" name="图片 4" descr="u=1907756794,293736522&amp;fm=21&amp;gp=0.jpg">
            <a:extLst>
              <a:ext uri="{FF2B5EF4-FFF2-40B4-BE49-F238E27FC236}">
                <a16:creationId xmlns:a16="http://schemas.microsoft.com/office/drawing/2014/main" id="{4BD7E327-03EA-4DFA-86BA-24FEC4923794}"/>
              </a:ext>
            </a:extLst>
          </p:cNvPr>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idx="1" hasCustomPrompt="1"/>
          </p:nvPr>
        </p:nvSpPr>
        <p:spPr>
          <a:xfrm>
            <a:off x="387439" y="3812345"/>
            <a:ext cx="11409609" cy="2364618"/>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Ning Jiang, </a:t>
            </a:r>
            <a:r>
              <a:rPr lang="en-US" altLang="zh-CN" sz="2400" dirty="0" err="1"/>
              <a:t>Yifan</a:t>
            </a:r>
            <a:r>
              <a:rPr lang="en-US" altLang="zh-CN" sz="2400" dirty="0"/>
              <a:t> Chen</a:t>
            </a:r>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p:nvPr/>
        </p:nvSpPr>
        <p:spPr>
          <a:xfrm>
            <a:off x="1605915" y="2118995"/>
            <a:ext cx="8980170" cy="782320"/>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6.2 Gradient-Based Learning</a:t>
            </a:r>
          </a:p>
        </p:txBody>
      </p:sp>
      <p:sp>
        <p:nvSpPr>
          <p:cNvPr id="8" name="文本框 7"/>
          <p:cNvSpPr txBox="1"/>
          <p:nvPr/>
        </p:nvSpPr>
        <p:spPr>
          <a:xfrm>
            <a:off x="871220" y="554990"/>
            <a:ext cx="10449560" cy="768350"/>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6 Deep Feedforward Networks</a:t>
            </a: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2D3D0D39-3D75-4A5D-9C16-E50EBD56CC9B}"/>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 Gradient-Based Learning</a:t>
            </a:r>
          </a:p>
        </p:txBody>
      </p:sp>
      <p:sp>
        <p:nvSpPr>
          <p:cNvPr id="4" name="内容占位符 3"/>
          <p:cNvSpPr>
            <a:spLocks noGrp="1"/>
          </p:cNvSpPr>
          <p:nvPr>
            <p:ph idx="1"/>
          </p:nvPr>
        </p:nvSpPr>
        <p:spPr/>
        <p:txBody>
          <a:bodyPr>
            <a:noAutofit/>
          </a:bodyPr>
          <a:lstStyle/>
          <a:p>
            <a:pPr marL="0" lvl="0" indent="0" algn="just">
              <a:lnSpc>
                <a:spcPct val="110000"/>
              </a:lnSpc>
              <a:spcBef>
                <a:spcPts val="0"/>
              </a:spcBef>
              <a:buClr>
                <a:srgbClr val="FF0000"/>
              </a:buClr>
              <a:buNone/>
            </a:pPr>
            <a:r>
              <a:rPr lang="en-US" altLang="zh-CN" sz="2600" dirty="0"/>
              <a:t>Designing and training a neural network is not much different from training any other machine learning model with gradient descent. In Sec. </a:t>
            </a:r>
            <a:r>
              <a:rPr lang="en-US" altLang="zh-CN" sz="2600" dirty="0">
                <a:solidFill>
                  <a:srgbClr val="FF0000"/>
                </a:solidFill>
              </a:rPr>
              <a:t>5.10</a:t>
            </a:r>
            <a:r>
              <a:rPr lang="en-US" altLang="zh-CN" sz="2600" dirty="0"/>
              <a:t>, we described how to build a machine learning algorithm by specifying an optimization procedure, a cost function, and a model family.</a:t>
            </a:r>
          </a:p>
          <a:p>
            <a:pPr marL="0" lvl="0" indent="0" algn="just">
              <a:lnSpc>
                <a:spcPct val="110000"/>
              </a:lnSpc>
              <a:spcBef>
                <a:spcPts val="0"/>
              </a:spcBef>
              <a:buClr>
                <a:srgbClr val="FF0000"/>
              </a:buClr>
              <a:buNone/>
            </a:pPr>
            <a:r>
              <a:rPr lang="en-US" altLang="zh-CN" sz="2600" dirty="0"/>
              <a:t>        The largest difference between the linear models we have seen so far and neural networks is that the nonlinearity of a neural network causes most interesting loss functions to become non-convex. This means that neural networks are usually trained by using iterative, gradient-based optimizers that merely drive the cost function to a very low value, rather than the linear equation solvers used to train linear regression models or the convex optimization algorithms with global convergence guarantees used to train logistic regression or SVMs.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Part II Deep Networks: Modern Practices</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400" dirty="0"/>
              <a:t>        This part of the book describes the core parametric function approximation technology that is behind nearly all modern practical applications of deep learning. We begin by describing the feedforward deep network model that is used to represent these functions. Next, we present advanced techniques for regularization and optimization of such models. Scaling these models to large inputs such as high resolution images or long temporal sequences requires specialization. We introduce the convolutional network for scaling to large images and the recurrent neural network for processing temporal sequences. Finally, we present general guidelines for the practical methodology involved in designing, building, and configuring an application involving deep learning, and review some of the applications of deep learning.</a:t>
            </a:r>
            <a:endParaRPr lang="en-US" altLang="zh-CN" sz="2400" dirty="0">
              <a:latin typeface="Times New Roman" panose="02020603050405020304" pitchFamily="18" charset="0"/>
              <a:cs typeface="Times New Roman" panose="02020603050405020304" pitchFamily="18" charset="0"/>
            </a:endParaRPr>
          </a:p>
        </p:txBody>
      </p:sp>
      <p:pic>
        <p:nvPicPr>
          <p:cNvPr id="5" name="图片 4" descr="u=1907756794,293736522&amp;fm=21&amp;gp=0.jpg">
            <a:extLst>
              <a:ext uri="{FF2B5EF4-FFF2-40B4-BE49-F238E27FC236}">
                <a16:creationId xmlns:a16="http://schemas.microsoft.com/office/drawing/2014/main" id="{8B1736D5-979F-4144-9692-CA9FA11B1973}"/>
              </a:ext>
            </a:extLst>
          </p:cNvPr>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987E1BD0-055F-49A8-8178-0E104B1FF4A8}"/>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 Gradient-Based Learning</a:t>
            </a:r>
          </a:p>
        </p:txBody>
      </p:sp>
      <p:sp>
        <p:nvSpPr>
          <p:cNvPr id="4" name="内容占位符 3"/>
          <p:cNvSpPr>
            <a:spLocks noGrp="1"/>
          </p:cNvSpPr>
          <p:nvPr>
            <p:ph idx="1"/>
          </p:nvPr>
        </p:nvSpPr>
        <p:spPr/>
        <p:txBody>
          <a:bodyPr>
            <a:noAutofit/>
          </a:bodyPr>
          <a:lstStyle/>
          <a:p>
            <a:pPr>
              <a:spcBef>
                <a:spcPts val="0"/>
              </a:spcBef>
              <a:buClr>
                <a:srgbClr val="FF0000"/>
              </a:buClr>
            </a:pPr>
            <a:r>
              <a:rPr lang="en-US" altLang="zh-CN" dirty="0"/>
              <a:t>Convex optimization converges starting from any initial parameters(in theory—in practice it is very robust but can encounter numerical problems). Stochastic gradient descent applied to non-convex loss functions has no such convergence guarantee, and is sensitive to the values of the initial parameters. For feedforward neural networks, it is important to initialize all weights to small random values. The biases may be initialized to zero or to small positive values. The iterative gradient-based optimization algorithms used to train feedforward networks and almost all other deep models will be described in detail in Chapter </a:t>
            </a:r>
            <a:r>
              <a:rPr lang="en-US" altLang="zh-CN" dirty="0">
                <a:solidFill>
                  <a:srgbClr val="FF0000"/>
                </a:solidFill>
              </a:rPr>
              <a:t>8</a:t>
            </a:r>
            <a:r>
              <a:rPr lang="en-US" altLang="zh-CN" dirty="0"/>
              <a:t>, with parameter initialization in particular discussed in Sec. </a:t>
            </a:r>
            <a:r>
              <a:rPr lang="en-US" altLang="zh-CN" dirty="0">
                <a:solidFill>
                  <a:srgbClr val="FF0000"/>
                </a:solidFill>
              </a:rPr>
              <a:t>8.4</a:t>
            </a:r>
            <a:r>
              <a:rPr lang="en-US" altLang="zh-CN" dirty="0"/>
              <a:t>. For the moment, it suffices to understand that the training algorithm is almost always based on using the gradient to descend the cost function in one way or another.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987E1BD0-055F-49A8-8178-0E104B1FF4A8}"/>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 Gradient-Based Learning</a:t>
            </a:r>
          </a:p>
        </p:txBody>
      </p:sp>
      <p:sp>
        <p:nvSpPr>
          <p:cNvPr id="4" name="内容占位符 3"/>
          <p:cNvSpPr>
            <a:spLocks noGrp="1"/>
          </p:cNvSpPr>
          <p:nvPr>
            <p:ph idx="1"/>
          </p:nvPr>
        </p:nvSpPr>
        <p:spPr/>
        <p:txBody>
          <a:bodyPr>
            <a:noAutofit/>
          </a:bodyPr>
          <a:lstStyle/>
          <a:p>
            <a:pPr>
              <a:spcBef>
                <a:spcPts val="0"/>
              </a:spcBef>
              <a:buClr>
                <a:srgbClr val="FF0000"/>
              </a:buClr>
            </a:pPr>
            <a:r>
              <a:rPr lang="en-US" altLang="zh-CN" dirty="0"/>
              <a:t>The specific algorithms are improvements and refinements on the ideas of gradient descent, introduced in Sec. </a:t>
            </a:r>
            <a:r>
              <a:rPr lang="en-US" altLang="zh-CN" dirty="0">
                <a:solidFill>
                  <a:srgbClr val="FF0000"/>
                </a:solidFill>
              </a:rPr>
              <a:t>4.3</a:t>
            </a:r>
            <a:r>
              <a:rPr lang="en-US" altLang="zh-CN" dirty="0"/>
              <a:t>, and, more specifically, are most often improvements of the stochastic gradient descent algorithm, introduced in Sec. </a:t>
            </a:r>
            <a:r>
              <a:rPr lang="en-US" altLang="zh-CN" dirty="0">
                <a:solidFill>
                  <a:srgbClr val="FF0000"/>
                </a:solidFill>
              </a:rPr>
              <a:t>5.9</a:t>
            </a:r>
            <a:r>
              <a:rPr lang="en-US" altLang="zh-CN" dirty="0"/>
              <a:t>.</a:t>
            </a:r>
          </a:p>
          <a:p>
            <a:pPr>
              <a:spcBef>
                <a:spcPts val="0"/>
              </a:spcBef>
              <a:buClr>
                <a:srgbClr val="FF0000"/>
              </a:buClr>
            </a:pPr>
            <a:r>
              <a:rPr lang="en-US" altLang="zh-CN" dirty="0"/>
              <a:t>        We can of course, train models such as linear regression and support vector machines with gradient descent too, and in fact this is common when the training set is extremely large. From this point of view, training a neural network is not much different from training any other model. Computing the gradient is slightly more complicated for a neural network, but can still be done efficiently and exactly. Sec. </a:t>
            </a:r>
            <a:r>
              <a:rPr lang="en-US" altLang="zh-CN" dirty="0">
                <a:solidFill>
                  <a:srgbClr val="FF0000"/>
                </a:solidFill>
              </a:rPr>
              <a:t>6.5</a:t>
            </a:r>
            <a:r>
              <a:rPr lang="en-US" altLang="zh-CN" dirty="0"/>
              <a:t> will describe how to obtain the gradient using the back-propagation algorithm and modern generalizations of the back-propagation algorithm. </a:t>
            </a:r>
          </a:p>
        </p:txBody>
      </p:sp>
    </p:spTree>
    <p:extLst>
      <p:ext uri="{BB962C8B-B14F-4D97-AF65-F5344CB8AC3E}">
        <p14:creationId xmlns:p14="http://schemas.microsoft.com/office/powerpoint/2010/main" val="8729153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7C6F880D-201A-49A9-A2DD-DDE3AA845DD9}"/>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 Gradient-Based Learning</a:t>
            </a:r>
          </a:p>
        </p:txBody>
      </p:sp>
      <p:sp>
        <p:nvSpPr>
          <p:cNvPr id="4" name="内容占位符 3"/>
          <p:cNvSpPr>
            <a:spLocks noGrp="1"/>
          </p:cNvSpPr>
          <p:nvPr>
            <p:ph idx="1"/>
          </p:nvPr>
        </p:nvSpPr>
        <p:spPr/>
        <p:txBody>
          <a:bodyPr>
            <a:noAutofit/>
          </a:bodyPr>
          <a:lstStyle/>
          <a:p>
            <a:pPr marL="0" lvl="0" indent="0" algn="just">
              <a:spcBef>
                <a:spcPts val="0"/>
              </a:spcBef>
              <a:buClr>
                <a:srgbClr val="FF0000"/>
              </a:buClr>
              <a:buNone/>
            </a:pPr>
            <a:r>
              <a:rPr lang="en-US" altLang="zh-CN" sz="2600" dirty="0"/>
              <a:t>        As with other machine learning models, to apply gradient-based learning we must choose a cost function, and we must choose how to represent the output of the model. We now revisit these design considerations with special emphasis on the neural networks scenario.</a:t>
            </a:r>
          </a:p>
          <a:p>
            <a:pPr>
              <a:spcBef>
                <a:spcPts val="0"/>
              </a:spcBef>
              <a:buClr>
                <a:srgbClr val="FF0000"/>
              </a:buClr>
            </a:pPr>
            <a:r>
              <a:rPr lang="en-US" altLang="zh-CN" dirty="0"/>
              <a:t>        An important aspect of the design of a deep neural network is the choice of the cost function. Fortunately, the cost functions for neural networks are more or less the same as those for other parametric models, such as linear models.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6.2.1 Cost Functions</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        In most cases, our parametric model defines a distribution </a:t>
                </a:r>
                <a14:m>
                  <m:oMath xmlns:m="http://schemas.openxmlformats.org/officeDocument/2006/math">
                    <m:r>
                      <a:rPr lang="en-US" altLang="zh-CN" sz="2600" b="0" i="1" dirty="0" smtClean="0">
                        <a:latin typeface="Cambria Math" panose="02040503050406030204" pitchFamily="18" charset="0"/>
                      </a:rPr>
                      <m:t>𝑝</m:t>
                    </m:r>
                    <m:r>
                      <a:rPr lang="en-US" altLang="zh-CN" sz="2600" b="0" i="1" dirty="0" smtClean="0">
                        <a:latin typeface="Cambria Math" panose="02040503050406030204" pitchFamily="18" charset="0"/>
                      </a:rPr>
                      <m:t>(</m:t>
                    </m:r>
                    <m:r>
                      <a:rPr lang="en-US" altLang="zh-CN" sz="2600" b="1" i="1" dirty="0" smtClean="0">
                        <a:latin typeface="Cambria Math" panose="02040503050406030204" pitchFamily="18" charset="0"/>
                      </a:rPr>
                      <m:t>𝒚</m:t>
                    </m:r>
                    <m:r>
                      <a:rPr lang="en-US" altLang="zh-CN" sz="2600" b="0" i="0" dirty="0" smtClean="0">
                        <a:latin typeface="Cambria Math" panose="02040503050406030204" pitchFamily="18" charset="0"/>
                      </a:rPr>
                      <m:t>|</m:t>
                    </m:r>
                    <m:r>
                      <a:rPr lang="en-US" altLang="zh-CN" sz="2600" b="1" i="1" dirty="0" smtClean="0">
                        <a:latin typeface="Cambria Math" panose="02040503050406030204" pitchFamily="18" charset="0"/>
                      </a:rPr>
                      <m:t>𝒙</m:t>
                    </m:r>
                    <m:r>
                      <a:rPr lang="en-US" altLang="zh-CN" sz="2600" b="1" i="1" dirty="0" smtClean="0">
                        <a:latin typeface="Cambria Math" panose="02040503050406030204" pitchFamily="18" charset="0"/>
                      </a:rPr>
                      <m:t>;</m:t>
                    </m:r>
                    <m:r>
                      <a:rPr lang="zh-CN" altLang="en-US" sz="2600" b="1" i="1" dirty="0" smtClean="0">
                        <a:latin typeface="Cambria Math" panose="02040503050406030204" pitchFamily="18" charset="0"/>
                      </a:rPr>
                      <m:t>𝜽</m:t>
                    </m:r>
                    <m:r>
                      <a:rPr lang="en-US" altLang="zh-CN" sz="2600" b="0" i="1" dirty="0" smtClean="0">
                        <a:latin typeface="Cambria Math" panose="02040503050406030204" pitchFamily="18" charset="0"/>
                      </a:rPr>
                      <m:t>)</m:t>
                    </m:r>
                  </m:oMath>
                </a14:m>
                <a:r>
                  <a:rPr lang="en-US" altLang="zh-CN" sz="2600" dirty="0"/>
                  <a:t>and we simply use the principle of maximum likelihood. This means we use the cross-entropy between the training data and the model’s predictions as the cost function.</a:t>
                </a:r>
              </a:p>
              <a:p>
                <a:pPr marL="0" lvl="0" indent="0" algn="just">
                  <a:lnSpc>
                    <a:spcPct val="125000"/>
                  </a:lnSpc>
                  <a:spcBef>
                    <a:spcPts val="0"/>
                  </a:spcBef>
                  <a:buClr>
                    <a:srgbClr val="FF0000"/>
                  </a:buClr>
                  <a:buNone/>
                </a:pPr>
                <a:r>
                  <a:rPr lang="en-US" altLang="zh-CN" sz="2600" dirty="0"/>
                  <a:t>        Sometimes, we take a simpler approach, where rather than predicting a complete probability distribution over </a:t>
                </a:r>
                <a:r>
                  <a:rPr lang="en-US" altLang="zh-CN" sz="2600" b="1" i="1" dirty="0"/>
                  <a:t>y</a:t>
                </a:r>
                <a:r>
                  <a:rPr lang="en-US" altLang="zh-CN" sz="2600" dirty="0"/>
                  <a:t>, we merely predict some statistic of </a:t>
                </a:r>
                <a:r>
                  <a:rPr lang="en-US" altLang="zh-CN" sz="2600" b="1" i="1" dirty="0"/>
                  <a:t>y</a:t>
                </a:r>
                <a:r>
                  <a:rPr lang="en-US" altLang="zh-CN" sz="2600" dirty="0"/>
                  <a:t> conditioned on </a:t>
                </a:r>
                <a:r>
                  <a:rPr lang="en-US" altLang="zh-CN" sz="2600" b="1" i="1" dirty="0"/>
                  <a:t>x</a:t>
                </a:r>
                <a:r>
                  <a:rPr lang="en-US" altLang="zh-CN" sz="2600" dirty="0"/>
                  <a:t>. Specialized loss functions allow us to train a predictor of these estimates.</a:t>
                </a: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851AD150-1432-4C12-80AA-1473C30A648F}"/>
              </a:ext>
            </a:extLst>
          </p:cNvPr>
          <p:cNvPicPr>
            <a:picLocks noChangeAspect="1"/>
          </p:cNvPicPr>
          <p:nvPr/>
        </p:nvPicPr>
        <p:blipFill>
          <a:blip r:embed="rId3"/>
          <a:stretch>
            <a:fillRect/>
          </a:stretch>
        </p:blipFill>
        <p:spPr>
          <a:xfrm>
            <a:off x="10611066" y="5656006"/>
            <a:ext cx="1485468" cy="111918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6.2.1 Cost Functions</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        The total cost function used to train a neural network will often combine one of the primary cost functions described here with a regularization term. We have already seen some simple examples of regularization applied to linear models in Sec. </a:t>
            </a:r>
            <a:r>
              <a:rPr lang="en-US" altLang="zh-CN" sz="2600" dirty="0">
                <a:solidFill>
                  <a:srgbClr val="FF0000"/>
                </a:solidFill>
              </a:rPr>
              <a:t>5.2.2</a:t>
            </a:r>
            <a:r>
              <a:rPr lang="en-US" altLang="zh-CN" sz="2600" dirty="0"/>
              <a:t>. The weight decay approach used for linear models is also directly applicable to deep neural networks and is among the most popular regularization strategies. More advanced regularization strategies for neural networks will be described in Chapter </a:t>
            </a:r>
            <a:r>
              <a:rPr lang="en-US" altLang="zh-CN" sz="2600" dirty="0">
                <a:solidFill>
                  <a:srgbClr val="FF0000"/>
                </a:solidFill>
              </a:rPr>
              <a:t>7</a:t>
            </a:r>
            <a:r>
              <a:rPr lang="en-US" altLang="zh-CN" sz="2600" dirty="0"/>
              <a:t>.</a:t>
            </a:r>
            <a:endParaRPr lang="en-US" altLang="zh-CN" sz="2600" dirty="0">
              <a:latin typeface="Times New Roman" panose="02020603050405020304" pitchFamily="18" charset="0"/>
              <a:cs typeface="Times New Roman" panose="02020603050405020304" pitchFamily="18" charset="0"/>
            </a:endParaRPr>
          </a:p>
        </p:txBody>
      </p:sp>
      <p:pic>
        <p:nvPicPr>
          <p:cNvPr id="5" name="图片 4" descr="u=1907756794,293736522&amp;fm=21&amp;gp=0.jpg">
            <a:extLst>
              <a:ext uri="{FF2B5EF4-FFF2-40B4-BE49-F238E27FC236}">
                <a16:creationId xmlns:a16="http://schemas.microsoft.com/office/drawing/2014/main" id="{84229D13-76C1-4E85-BF5D-53EA52775A8C}"/>
              </a:ext>
            </a:extLst>
          </p:cNvPr>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en-US" altLang="zh-CN" sz="3000" dirty="0">
                <a:latin typeface="Times New Roman" panose="02020603050405020304" pitchFamily="18" charset="0"/>
                <a:cs typeface="Times New Roman" panose="02020603050405020304" pitchFamily="18" charset="0"/>
              </a:rPr>
              <a:t>6.2.1.1 Learning Conditional Distributions with Maximum Likelihood</a:t>
            </a:r>
          </a:p>
        </p:txBody>
      </p:sp>
      <p:sp>
        <p:nvSpPr>
          <p:cNvPr id="4" name="内容占位符 3"/>
          <p:cNvSpPr>
            <a:spLocks noGrp="1"/>
          </p:cNvSpPr>
          <p:nvPr>
            <p:ph idx="1"/>
          </p:nvPr>
        </p:nvSpPr>
        <p:spPr/>
        <p:txBody>
          <a:bodyPr>
            <a:noAutofit/>
          </a:bodyPr>
          <a:lstStyle/>
          <a:p>
            <a:pPr marL="0" lvl="0" indent="0" algn="just">
              <a:lnSpc>
                <a:spcPct val="110000"/>
              </a:lnSpc>
              <a:spcBef>
                <a:spcPts val="0"/>
              </a:spcBef>
              <a:buClr>
                <a:srgbClr val="FF0000"/>
              </a:buClr>
              <a:buNone/>
            </a:pPr>
            <a:r>
              <a:rPr lang="en-US" altLang="zh-CN" sz="2600" dirty="0"/>
              <a:t>Most modern neural networks are trained using maximum likelihood. This means that the cost function is simply the negative log-likelihood, equivalently described as the cross-entropy between the training data and the model distribution. This cost function is given by</a:t>
            </a:r>
          </a:p>
          <a:p>
            <a:pPr lvl="0" algn="just">
              <a:lnSpc>
                <a:spcPct val="110000"/>
              </a:lnSpc>
              <a:spcBef>
                <a:spcPts val="0"/>
              </a:spcBef>
              <a:buClr>
                <a:srgbClr val="FF0000"/>
              </a:buClr>
            </a:pPr>
            <a:endParaRPr lang="en-US" altLang="zh-CN" sz="2600" dirty="0"/>
          </a:p>
          <a:p>
            <a:pPr lvl="0" algn="just">
              <a:lnSpc>
                <a:spcPct val="110000"/>
              </a:lnSpc>
              <a:spcBef>
                <a:spcPts val="0"/>
              </a:spcBef>
              <a:buClr>
                <a:srgbClr val="FF0000"/>
              </a:buClr>
            </a:pPr>
            <a:endParaRPr lang="en-US" altLang="zh-CN" sz="2600" dirty="0"/>
          </a:p>
          <a:p>
            <a:pPr marL="0" lvl="0" indent="0" algn="just">
              <a:lnSpc>
                <a:spcPct val="110000"/>
              </a:lnSpc>
              <a:spcBef>
                <a:spcPts val="0"/>
              </a:spcBef>
              <a:buClr>
                <a:srgbClr val="FF0000"/>
              </a:buClr>
              <a:buNone/>
            </a:pPr>
            <a:r>
              <a:rPr lang="en-US" altLang="zh-CN" sz="2600" dirty="0"/>
              <a:t>        The specific form of the cost function changes from model to model, depending on the specific form of log </a:t>
            </a:r>
            <a:r>
              <a:rPr lang="en-US" altLang="zh-CN" sz="2600" i="1" dirty="0" err="1"/>
              <a:t>p</a:t>
            </a:r>
            <a:r>
              <a:rPr lang="en-US" altLang="zh-CN" sz="2600" baseline="-25000" dirty="0" err="1"/>
              <a:t>model</a:t>
            </a:r>
            <a:r>
              <a:rPr lang="en-US" altLang="zh-CN" sz="2600" dirty="0"/>
              <a:t>. The expansion of the above equation typically yields some terms that do not depend on the model parameters and may be discarded. </a:t>
            </a:r>
          </a:p>
        </p:txBody>
      </p:sp>
      <p:pic>
        <p:nvPicPr>
          <p:cNvPr id="2" name="图片 1"/>
          <p:cNvPicPr>
            <a:picLocks noChangeAspect="1"/>
          </p:cNvPicPr>
          <p:nvPr/>
        </p:nvPicPr>
        <p:blipFill>
          <a:blip r:embed="rId2"/>
          <a:stretch>
            <a:fillRect/>
          </a:stretch>
        </p:blipFill>
        <p:spPr>
          <a:xfrm>
            <a:off x="3365533" y="2849553"/>
            <a:ext cx="7448550" cy="714375"/>
          </a:xfrm>
          <a:prstGeom prst="rect">
            <a:avLst/>
          </a:prstGeom>
        </p:spPr>
      </p:pic>
      <p:pic>
        <p:nvPicPr>
          <p:cNvPr id="7" name="图片 6" descr="u=1907756794,293736522&amp;fm=21&amp;gp=0.jpg">
            <a:extLst>
              <a:ext uri="{FF2B5EF4-FFF2-40B4-BE49-F238E27FC236}">
                <a16:creationId xmlns:a16="http://schemas.microsoft.com/office/drawing/2014/main" id="{DD0184B4-A078-47EE-AEDC-3A6B1903EB41}"/>
              </a:ext>
            </a:extLst>
          </p:cNvPr>
          <p:cNvPicPr>
            <a:picLocks noChangeAspect="1"/>
          </p:cNvPicPr>
          <p:nvPr/>
        </p:nvPicPr>
        <p:blipFill>
          <a:blip r:embed="rId3"/>
          <a:stretch>
            <a:fillRect/>
          </a:stretch>
        </p:blipFill>
        <p:spPr>
          <a:xfrm>
            <a:off x="10611066" y="5656006"/>
            <a:ext cx="1485468" cy="1119188"/>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a:extLst>
              <a:ext uri="{FF2B5EF4-FFF2-40B4-BE49-F238E27FC236}">
                <a16:creationId xmlns:a16="http://schemas.microsoft.com/office/drawing/2014/main" id="{C1D62B20-99C8-46F4-99E5-81CC580E3221}"/>
              </a:ext>
            </a:extLst>
          </p:cNvPr>
          <p:cNvSpPr>
            <a:spLocks noGrp="1"/>
          </p:cNvSpPr>
          <p:nvPr>
            <p:ph type="title"/>
          </p:nvPr>
        </p:nvSpPr>
        <p:spPr/>
        <p:txBody>
          <a:bodyPr>
            <a:noAutofit/>
          </a:bodyPr>
          <a:lstStyle/>
          <a:p>
            <a:r>
              <a:rPr lang="en-US" altLang="zh-CN" sz="3000" dirty="0">
                <a:latin typeface="Times New Roman" panose="02020603050405020304" pitchFamily="18" charset="0"/>
                <a:cs typeface="Times New Roman" panose="02020603050405020304" pitchFamily="18" charset="0"/>
              </a:rPr>
              <a:t>6.2.1.1 Learning Conditional Distributions with Maximum Likelihood</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For example, as we saw in Sec. </a:t>
                </a:r>
                <a:r>
                  <a:rPr lang="en-US" altLang="zh-CN" sz="2600" dirty="0">
                    <a:solidFill>
                      <a:srgbClr val="FF0000"/>
                    </a:solidFill>
                  </a:rPr>
                  <a:t>5.5.1</a:t>
                </a:r>
                <a:r>
                  <a:rPr lang="en-US" altLang="zh-CN" sz="2600" dirty="0"/>
                  <a:t>, if </a:t>
                </a:r>
                <a14:m>
                  <m:oMath xmlns:m="http://schemas.openxmlformats.org/officeDocument/2006/math">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𝑝</m:t>
                        </m:r>
                      </m:e>
                      <m:sub>
                        <m:r>
                          <m:rPr>
                            <m:sty m:val="p"/>
                          </m:rPr>
                          <a:rPr lang="en-US" altLang="zh-CN" sz="2600">
                            <a:latin typeface="Cambria Math" panose="02040503050406030204" pitchFamily="18" charset="0"/>
                          </a:rPr>
                          <m:t>model</m:t>
                        </m:r>
                      </m:sub>
                    </m:sSub>
                    <m:d>
                      <m:dPr>
                        <m:ctrlPr>
                          <a:rPr lang="en-US" altLang="zh-CN" sz="2600" i="1">
                            <a:latin typeface="Cambria Math" panose="02040503050406030204" pitchFamily="18" charset="0"/>
                          </a:rPr>
                        </m:ctrlPr>
                      </m:dPr>
                      <m:e>
                        <m:r>
                          <a:rPr lang="en-US" altLang="zh-CN" sz="2600" b="1" i="1">
                            <a:latin typeface="Cambria Math" panose="02040503050406030204" pitchFamily="18" charset="0"/>
                          </a:rPr>
                          <m:t>𝒚</m:t>
                        </m:r>
                      </m:e>
                      <m:e>
                        <m:r>
                          <a:rPr lang="en-US" altLang="zh-CN" sz="2600" b="1" i="1">
                            <a:latin typeface="Cambria Math" panose="02040503050406030204" pitchFamily="18" charset="0"/>
                          </a:rPr>
                          <m:t>𝒙</m:t>
                        </m:r>
                      </m:e>
                    </m:d>
                    <m:r>
                      <a:rPr lang="en-US" altLang="zh-CN" sz="2600" i="1">
                        <a:latin typeface="Cambria Math" panose="02040503050406030204" pitchFamily="18" charset="0"/>
                      </a:rPr>
                      <m:t>=</m:t>
                    </m:r>
                    <m:r>
                      <a:rPr lang="zh-CN" altLang="en-US" sz="2600" i="1">
                        <a:latin typeface="Cambria Math" panose="02040503050406030204" pitchFamily="18" charset="0"/>
                      </a:rPr>
                      <m:t>𝒩</m:t>
                    </m:r>
                    <m:r>
                      <a:rPr lang="en-US" altLang="zh-CN" sz="2600" i="1">
                        <a:latin typeface="Cambria Math" panose="02040503050406030204" pitchFamily="18" charset="0"/>
                      </a:rPr>
                      <m:t>(</m:t>
                    </m:r>
                    <m:r>
                      <a:rPr lang="en-US" altLang="zh-CN" sz="2600" b="1" i="1">
                        <a:latin typeface="Cambria Math" panose="02040503050406030204" pitchFamily="18" charset="0"/>
                      </a:rPr>
                      <m:t>𝒚</m:t>
                    </m:r>
                    <m:r>
                      <a:rPr lang="en-US" altLang="zh-CN" sz="2600" i="1">
                        <a:latin typeface="Cambria Math" panose="02040503050406030204" pitchFamily="18" charset="0"/>
                      </a:rPr>
                      <m:t>;</m:t>
                    </m:r>
                    <m:r>
                      <a:rPr lang="en-US" altLang="zh-CN" sz="2600" i="1">
                        <a:latin typeface="Cambria Math" panose="02040503050406030204" pitchFamily="18" charset="0"/>
                      </a:rPr>
                      <m:t>𝑓</m:t>
                    </m:r>
                    <m:d>
                      <m:dPr>
                        <m:ctrlPr>
                          <a:rPr lang="en-US" altLang="zh-CN" sz="2600" i="1">
                            <a:latin typeface="Cambria Math" panose="02040503050406030204" pitchFamily="18" charset="0"/>
                          </a:rPr>
                        </m:ctrlPr>
                      </m:dPr>
                      <m:e>
                        <m:r>
                          <a:rPr lang="en-US" altLang="zh-CN" sz="2600" b="1" i="1">
                            <a:latin typeface="Cambria Math" panose="02040503050406030204" pitchFamily="18" charset="0"/>
                          </a:rPr>
                          <m:t>𝒙</m:t>
                        </m:r>
                        <m:r>
                          <a:rPr lang="en-US" altLang="zh-CN" sz="2600" b="1" i="1">
                            <a:latin typeface="Cambria Math" panose="02040503050406030204" pitchFamily="18" charset="0"/>
                          </a:rPr>
                          <m:t>;</m:t>
                        </m:r>
                        <m:r>
                          <a:rPr lang="zh-CN" altLang="en-US" sz="2600" b="1" i="1">
                            <a:latin typeface="Cambria Math" panose="02040503050406030204" pitchFamily="18" charset="0"/>
                          </a:rPr>
                          <m:t>𝜽</m:t>
                        </m:r>
                      </m:e>
                    </m:d>
                    <m:r>
                      <a:rPr lang="en-US" altLang="zh-CN" sz="2600" i="1">
                        <a:latin typeface="Cambria Math" panose="02040503050406030204" pitchFamily="18" charset="0"/>
                      </a:rPr>
                      <m:t>,</m:t>
                    </m:r>
                    <m:r>
                      <a:rPr lang="en-US" altLang="zh-CN" sz="2600" b="1" i="1">
                        <a:latin typeface="Cambria Math" panose="02040503050406030204" pitchFamily="18" charset="0"/>
                      </a:rPr>
                      <m:t>𝑰</m:t>
                    </m:r>
                    <m:r>
                      <a:rPr lang="en-US" altLang="zh-CN" sz="2600" i="1">
                        <a:latin typeface="Cambria Math" panose="02040503050406030204" pitchFamily="18" charset="0"/>
                      </a:rPr>
                      <m:t>)</m:t>
                    </m:r>
                  </m:oMath>
                </a14:m>
                <a:r>
                  <a:rPr lang="en-US" altLang="zh-CN" sz="2600" dirty="0"/>
                  <a:t>, then we recover the mean squared error cost,</a:t>
                </a:r>
              </a:p>
              <a:p>
                <a:pPr marL="0" lvl="0" indent="0" algn="just">
                  <a:lnSpc>
                    <a:spcPct val="125000"/>
                  </a:lnSpc>
                  <a:spcBef>
                    <a:spcPts val="0"/>
                  </a:spcBef>
                  <a:buClr>
                    <a:srgbClr val="FF0000"/>
                  </a:buClr>
                  <a:buNone/>
                </a:pPr>
                <a:endParaRPr lang="en-US" altLang="zh-CN" sz="2600" dirty="0"/>
              </a:p>
              <a:p>
                <a:pPr marL="0" lvl="0" indent="0" algn="just">
                  <a:lnSpc>
                    <a:spcPct val="125000"/>
                  </a:lnSpc>
                  <a:spcBef>
                    <a:spcPts val="0"/>
                  </a:spcBef>
                  <a:buClr>
                    <a:srgbClr val="FF0000"/>
                  </a:buClr>
                  <a:buNone/>
                </a:pPr>
                <a:endParaRPr lang="en-US" altLang="zh-CN" sz="2600" dirty="0"/>
              </a:p>
              <a:p>
                <a:pPr marL="0" lvl="0" indent="0" algn="just">
                  <a:lnSpc>
                    <a:spcPct val="125000"/>
                  </a:lnSpc>
                  <a:spcBef>
                    <a:spcPts val="0"/>
                  </a:spcBef>
                  <a:buClr>
                    <a:srgbClr val="FF0000"/>
                  </a:buClr>
                  <a:buNone/>
                </a:pPr>
                <a:r>
                  <a:rPr lang="en-US" altLang="zh-CN" sz="2600" dirty="0"/>
                  <a:t>up to a scaling factor of </a:t>
                </a:r>
                <a14:m>
                  <m:oMath xmlns:m="http://schemas.openxmlformats.org/officeDocument/2006/math">
                    <m:f>
                      <m:fPr>
                        <m:ctrlPr>
                          <a:rPr lang="en-US" altLang="zh-CN" sz="2600" i="1" dirty="0" smtClean="0">
                            <a:latin typeface="Cambria Math" panose="02040503050406030204" pitchFamily="18" charset="0"/>
                          </a:rPr>
                        </m:ctrlPr>
                      </m:fPr>
                      <m:num>
                        <m:r>
                          <a:rPr lang="en-US" altLang="zh-CN" sz="2600" b="0" i="1" dirty="0" smtClean="0">
                            <a:latin typeface="Cambria Math" panose="02040503050406030204" pitchFamily="18" charset="0"/>
                          </a:rPr>
                          <m:t>1</m:t>
                        </m:r>
                      </m:num>
                      <m:den>
                        <m:r>
                          <a:rPr lang="en-US" altLang="zh-CN" sz="2600" b="0" i="1" dirty="0" smtClean="0">
                            <a:latin typeface="Cambria Math" panose="02040503050406030204" pitchFamily="18" charset="0"/>
                          </a:rPr>
                          <m:t>2</m:t>
                        </m:r>
                      </m:den>
                    </m:f>
                  </m:oMath>
                </a14:m>
                <a:r>
                  <a:rPr lang="en-US" altLang="zh-CN" sz="2600" dirty="0"/>
                  <a:t> and a term that does not depend on </a:t>
                </a:r>
                <a:r>
                  <a:rPr lang="en-US" altLang="zh-CN" sz="2600" b="1" i="1" dirty="0"/>
                  <a:t>θ</a:t>
                </a:r>
                <a:r>
                  <a:rPr lang="en-US" altLang="zh-CN" sz="2600" dirty="0"/>
                  <a:t>. The discarded constant is based on the variance of the Gaussian distribution, which in this case we chose not to parametrize. Previously, we saw that the equivalence between maximum likelihood estimation with an output distribution and minimization of mean squared error holds for a linear model, but in fact, the equivalence holds regardless of the </a:t>
                </a:r>
                <a14:m>
                  <m:oMath xmlns:m="http://schemas.openxmlformats.org/officeDocument/2006/math">
                    <m:r>
                      <a:rPr lang="en-US" altLang="zh-CN" sz="2600" b="0" i="1" smtClean="0">
                        <a:latin typeface="Cambria Math" panose="02040503050406030204" pitchFamily="18" charset="0"/>
                      </a:rPr>
                      <m:t>𝑓</m:t>
                    </m:r>
                    <m:r>
                      <a:rPr lang="en-US" altLang="zh-CN" sz="2600" b="0" i="1" smtClean="0">
                        <a:latin typeface="Cambria Math" panose="02040503050406030204" pitchFamily="18" charset="0"/>
                      </a:rPr>
                      <m:t>(</m:t>
                    </m:r>
                    <m:r>
                      <a:rPr lang="en-US" altLang="zh-CN" sz="2600" b="1" i="1" smtClean="0">
                        <a:latin typeface="Cambria Math" panose="02040503050406030204" pitchFamily="18" charset="0"/>
                      </a:rPr>
                      <m:t>𝒙</m:t>
                    </m:r>
                    <m:r>
                      <a:rPr lang="en-US" altLang="zh-CN" sz="2600" b="1" i="1" smtClean="0">
                        <a:latin typeface="Cambria Math" panose="02040503050406030204" pitchFamily="18" charset="0"/>
                      </a:rPr>
                      <m:t>;</m:t>
                    </m:r>
                    <m:r>
                      <a:rPr lang="zh-CN" altLang="en-US" sz="2600" b="1" i="1" smtClean="0">
                        <a:latin typeface="Cambria Math" panose="02040503050406030204" pitchFamily="18" charset="0"/>
                      </a:rPr>
                      <m:t>𝜽</m:t>
                    </m:r>
                    <m:r>
                      <a:rPr lang="en-US" altLang="zh-CN" sz="2600" b="0" i="1" smtClean="0">
                        <a:latin typeface="Cambria Math" panose="02040503050406030204" pitchFamily="18" charset="0"/>
                      </a:rPr>
                      <m:t>)</m:t>
                    </m:r>
                  </m:oMath>
                </a14:m>
                <a:r>
                  <a:rPr lang="en-US" altLang="zh-CN" sz="2600" dirty="0"/>
                  <a:t> used to predict the mean of the Gaussian.</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2"/>
                <a:stretch>
                  <a:fillRect l="-962" r="-962" b="-4513"/>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9671DDD0-53E9-4083-85BB-4EF531F35D38}"/>
              </a:ext>
            </a:extLst>
          </p:cNvPr>
          <p:cNvPicPr>
            <a:picLocks noChangeAspect="1"/>
          </p:cNvPicPr>
          <p:nvPr/>
        </p:nvPicPr>
        <p:blipFill>
          <a:blip r:embed="rId3"/>
          <a:stretch>
            <a:fillRect/>
          </a:stretch>
        </p:blipFill>
        <p:spPr>
          <a:xfrm>
            <a:off x="10611066" y="5656006"/>
            <a:ext cx="1485468" cy="1119188"/>
          </a:xfrm>
          <a:prstGeom prst="rect">
            <a:avLst/>
          </a:prstGeom>
        </p:spPr>
      </p:pic>
      <p:pic>
        <p:nvPicPr>
          <p:cNvPr id="9" name="图片 8">
            <a:extLst>
              <a:ext uri="{FF2B5EF4-FFF2-40B4-BE49-F238E27FC236}">
                <a16:creationId xmlns:a16="http://schemas.microsoft.com/office/drawing/2014/main" id="{858714DC-1EEF-4339-9812-CE34D6422319}"/>
              </a:ext>
            </a:extLst>
          </p:cNvPr>
          <p:cNvPicPr>
            <a:picLocks noChangeAspect="1"/>
          </p:cNvPicPr>
          <p:nvPr/>
        </p:nvPicPr>
        <p:blipFill>
          <a:blip r:embed="rId4"/>
          <a:stretch>
            <a:fillRect/>
          </a:stretch>
        </p:blipFill>
        <p:spPr>
          <a:xfrm>
            <a:off x="2802825" y="2135169"/>
            <a:ext cx="7677150" cy="762000"/>
          </a:xfrm>
          <a:prstGeom prst="rect">
            <a:avLst/>
          </a:prstGeom>
        </p:spPr>
      </p:pic>
    </p:spTree>
    <p:extLst>
      <p:ext uri="{BB962C8B-B14F-4D97-AF65-F5344CB8AC3E}">
        <p14:creationId xmlns:p14="http://schemas.microsoft.com/office/powerpoint/2010/main" val="2411397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a:extLst>
              <a:ext uri="{FF2B5EF4-FFF2-40B4-BE49-F238E27FC236}">
                <a16:creationId xmlns:a16="http://schemas.microsoft.com/office/drawing/2014/main" id="{9E595D7F-D78E-49C3-8B9D-83E8F6B700E0}"/>
              </a:ext>
            </a:extLst>
          </p:cNvPr>
          <p:cNvSpPr>
            <a:spLocks noGrp="1"/>
          </p:cNvSpPr>
          <p:nvPr>
            <p:ph type="title"/>
          </p:nvPr>
        </p:nvSpPr>
        <p:spPr/>
        <p:txBody>
          <a:bodyPr>
            <a:noAutofit/>
          </a:bodyPr>
          <a:lstStyle/>
          <a:p>
            <a:r>
              <a:rPr lang="en-US" altLang="zh-CN" sz="3000" dirty="0">
                <a:latin typeface="Times New Roman" panose="02020603050405020304" pitchFamily="18" charset="0"/>
                <a:cs typeface="Times New Roman" panose="02020603050405020304" pitchFamily="18" charset="0"/>
              </a:rPr>
              <a:t>6.2.1.1 Learning Conditional Distributions with Maximum Likelihood</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         An advantage of this approach of deriving the cost function from maximum likelihood is that it removes the burden of designing cost functions for each model. Specifying a model </a:t>
                </a:r>
                <a14:m>
                  <m:oMath xmlns:m="http://schemas.openxmlformats.org/officeDocument/2006/math">
                    <m:r>
                      <a:rPr lang="en-US" altLang="zh-CN" sz="2600" b="0" i="1" smtClean="0">
                        <a:latin typeface="Cambria Math" panose="02040503050406030204" pitchFamily="18" charset="0"/>
                      </a:rPr>
                      <m:t>𝑝</m:t>
                    </m:r>
                    <m:r>
                      <a:rPr lang="en-US" altLang="zh-CN" sz="2600" b="0" i="1" smtClean="0">
                        <a:latin typeface="Cambria Math" panose="02040503050406030204" pitchFamily="18" charset="0"/>
                      </a:rPr>
                      <m:t>(</m:t>
                    </m:r>
                    <m:r>
                      <a:rPr lang="en-US" altLang="zh-CN" sz="2600" b="1" i="1" smtClean="0">
                        <a:latin typeface="Cambria Math" panose="02040503050406030204" pitchFamily="18" charset="0"/>
                      </a:rPr>
                      <m:t>𝒚</m:t>
                    </m:r>
                    <m:r>
                      <a:rPr lang="en-US" altLang="zh-CN" sz="2600" b="1" i="1" smtClean="0">
                        <a:latin typeface="Cambria Math" panose="02040503050406030204" pitchFamily="18" charset="0"/>
                      </a:rPr>
                      <m:t>|</m:t>
                    </m:r>
                    <m:r>
                      <a:rPr lang="en-US" altLang="zh-CN" sz="2600" b="1" i="1" smtClean="0">
                        <a:latin typeface="Cambria Math" panose="02040503050406030204" pitchFamily="18" charset="0"/>
                      </a:rPr>
                      <m:t>𝒙</m:t>
                    </m:r>
                    <m:r>
                      <a:rPr lang="en-US" altLang="zh-CN" sz="2600" b="0" i="1" smtClean="0">
                        <a:latin typeface="Cambria Math" panose="02040503050406030204" pitchFamily="18" charset="0"/>
                      </a:rPr>
                      <m:t>)</m:t>
                    </m:r>
                  </m:oMath>
                </a14:m>
                <a:r>
                  <a:rPr lang="en-US" altLang="zh-CN" sz="2600" dirty="0"/>
                  <a:t> automatically determines a cost function log </a:t>
                </a:r>
                <a14:m>
                  <m:oMath xmlns:m="http://schemas.openxmlformats.org/officeDocument/2006/math">
                    <m:r>
                      <a:rPr lang="en-US" altLang="zh-CN" sz="2600" i="1">
                        <a:latin typeface="Cambria Math" panose="02040503050406030204" pitchFamily="18" charset="0"/>
                      </a:rPr>
                      <m:t>𝑝</m:t>
                    </m:r>
                    <m:d>
                      <m:dPr>
                        <m:ctrlPr>
                          <a:rPr lang="en-US" altLang="zh-CN" sz="2600" i="1">
                            <a:latin typeface="Cambria Math" panose="02040503050406030204" pitchFamily="18" charset="0"/>
                          </a:rPr>
                        </m:ctrlPr>
                      </m:dPr>
                      <m:e>
                        <m:r>
                          <a:rPr lang="en-US" altLang="zh-CN" sz="2600" b="1" i="1">
                            <a:latin typeface="Cambria Math" panose="02040503050406030204" pitchFamily="18" charset="0"/>
                          </a:rPr>
                          <m:t>𝒚</m:t>
                        </m:r>
                      </m:e>
                      <m:e>
                        <m:r>
                          <a:rPr lang="en-US" altLang="zh-CN" sz="2600" b="1" i="1">
                            <a:latin typeface="Cambria Math" panose="02040503050406030204" pitchFamily="18" charset="0"/>
                          </a:rPr>
                          <m:t>𝒙</m:t>
                        </m:r>
                      </m:e>
                    </m:d>
                  </m:oMath>
                </a14:m>
                <a:r>
                  <a:rPr lang="en-US" altLang="zh-CN" sz="2600" dirty="0"/>
                  <a:t>.</a:t>
                </a:r>
              </a:p>
              <a:p>
                <a:pPr marL="0" lvl="0" indent="0" algn="just">
                  <a:lnSpc>
                    <a:spcPct val="125000"/>
                  </a:lnSpc>
                  <a:spcBef>
                    <a:spcPts val="0"/>
                  </a:spcBef>
                  <a:buClr>
                    <a:srgbClr val="FF0000"/>
                  </a:buClr>
                  <a:buNone/>
                </a:pPr>
                <a:r>
                  <a:rPr lang="en-US" altLang="zh-CN" sz="2600" dirty="0"/>
                  <a:t>        One recurring theme throughout neural network design is that the gradient of the cost function must be large and predictable enough to serve as a good guide for the learning algorithm. Functions that saturate (become very flat) undermine this objective because they make the gradient become very small. In many cases this happens because the activation functions used to produce the output of the hidden units or the output units saturate.</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9671DDD0-53E9-4083-85BB-4EF531F35D38}"/>
              </a:ext>
            </a:extLst>
          </p:cNvPr>
          <p:cNvPicPr>
            <a:picLocks noChangeAspect="1"/>
          </p:cNvPicPr>
          <p:nvPr/>
        </p:nvPicPr>
        <p:blipFill>
          <a:blip r:embed="rId3"/>
          <a:stretch>
            <a:fillRect/>
          </a:stretch>
        </p:blipFill>
        <p:spPr>
          <a:xfrm>
            <a:off x="10611066" y="5656006"/>
            <a:ext cx="1485468" cy="111918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a:extLst>
              <a:ext uri="{FF2B5EF4-FFF2-40B4-BE49-F238E27FC236}">
                <a16:creationId xmlns:a16="http://schemas.microsoft.com/office/drawing/2014/main" id="{FD72E91D-6EC1-4668-9658-A72054F0161E}"/>
              </a:ext>
            </a:extLst>
          </p:cNvPr>
          <p:cNvSpPr>
            <a:spLocks noGrp="1"/>
          </p:cNvSpPr>
          <p:nvPr>
            <p:ph type="title"/>
          </p:nvPr>
        </p:nvSpPr>
        <p:spPr/>
        <p:txBody>
          <a:bodyPr>
            <a:noAutofit/>
          </a:bodyPr>
          <a:lstStyle/>
          <a:p>
            <a:r>
              <a:rPr lang="en-US" altLang="zh-CN" sz="3000" dirty="0">
                <a:latin typeface="Times New Roman" panose="02020603050405020304" pitchFamily="18" charset="0"/>
                <a:cs typeface="Times New Roman" panose="02020603050405020304" pitchFamily="18" charset="0"/>
              </a:rPr>
              <a:t>6.2.1.1 Learning Conditional Distributions with Maximum Likelihood</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The negative log-likelihood helps to avoid this problem for many models. Many output units involve an </a:t>
            </a:r>
            <a:r>
              <a:rPr lang="en-US" altLang="zh-CN" sz="2600" dirty="0" err="1"/>
              <a:t>exp</a:t>
            </a:r>
            <a:r>
              <a:rPr lang="en-US" altLang="zh-CN" sz="2600" dirty="0"/>
              <a:t> function that can saturate when its argument is very negative. The log function in the negative log-likelihood cost function undoes the </a:t>
            </a:r>
            <a:r>
              <a:rPr lang="en-US" altLang="zh-CN" sz="2600" dirty="0" err="1"/>
              <a:t>exp</a:t>
            </a:r>
            <a:r>
              <a:rPr lang="en-US" altLang="zh-CN" sz="2600" dirty="0"/>
              <a:t> of some output units. We will discuss the interaction between the cost function and the choice of output unit in Sec. </a:t>
            </a:r>
            <a:r>
              <a:rPr lang="en-US" altLang="zh-CN" sz="2600" dirty="0">
                <a:solidFill>
                  <a:srgbClr val="FF0000"/>
                </a:solidFill>
              </a:rPr>
              <a:t>6.2.2</a:t>
            </a:r>
            <a:r>
              <a:rPr lang="en-US" altLang="zh-CN" sz="2600" dirty="0"/>
              <a:t>.</a:t>
            </a:r>
          </a:p>
          <a:p>
            <a:pPr marL="0" lvl="0" indent="0" algn="just">
              <a:lnSpc>
                <a:spcPct val="125000"/>
              </a:lnSpc>
              <a:spcBef>
                <a:spcPts val="0"/>
              </a:spcBef>
              <a:buClr>
                <a:srgbClr val="FF0000"/>
              </a:buClr>
              <a:buNone/>
            </a:pPr>
            <a:r>
              <a:rPr lang="en-US" altLang="zh-CN" sz="2600" dirty="0"/>
              <a:t>        One unusual property of the cross-entropy cost used to perform maximum likelihood estimation is that it usually does not have a minimum value when applied to the models commonly used in practice. For discrete output variables, most models are parametrized in such a way that they cannot represent a probability of zero or one, but can come arbitrarily close to doing so. </a:t>
            </a:r>
          </a:p>
        </p:txBody>
      </p:sp>
      <p:pic>
        <p:nvPicPr>
          <p:cNvPr id="5" name="图片 4" descr="u=1907756794,293736522&amp;fm=21&amp;gp=0.jpg">
            <a:extLst>
              <a:ext uri="{FF2B5EF4-FFF2-40B4-BE49-F238E27FC236}">
                <a16:creationId xmlns:a16="http://schemas.microsoft.com/office/drawing/2014/main" id="{AE376EF3-737C-4134-9A3C-AEA468F5DED2}"/>
              </a:ext>
            </a:extLst>
          </p:cNvPr>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2">
            <a:extLst>
              <a:ext uri="{FF2B5EF4-FFF2-40B4-BE49-F238E27FC236}">
                <a16:creationId xmlns:a16="http://schemas.microsoft.com/office/drawing/2014/main" id="{B22ED7D0-112B-4AB9-B3CA-6741AA0D45C1}"/>
              </a:ext>
            </a:extLst>
          </p:cNvPr>
          <p:cNvSpPr>
            <a:spLocks noGrp="1"/>
          </p:cNvSpPr>
          <p:nvPr>
            <p:ph type="title"/>
          </p:nvPr>
        </p:nvSpPr>
        <p:spPr/>
        <p:txBody>
          <a:bodyPr>
            <a:noAutofit/>
          </a:bodyPr>
          <a:lstStyle/>
          <a:p>
            <a:r>
              <a:rPr lang="en-US" altLang="zh-CN" sz="3000" dirty="0">
                <a:latin typeface="Times New Roman" panose="02020603050405020304" pitchFamily="18" charset="0"/>
                <a:cs typeface="Times New Roman" panose="02020603050405020304" pitchFamily="18" charset="0"/>
              </a:rPr>
              <a:t>6.2.1.1 Learning Conditional Distributions with Maximum Likelihood</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Logistic regression is an example of such a model. For real-valued output variables, if the model can control the density of the output distribution (for example, by learning the variance parameter of a Gaussian output distribution) then it becomes possible to assign extremely high density to the correct training set outputs, resulting in cross-entropy approaching negative infinity. Regularization techniques described in Chapter </a:t>
            </a:r>
            <a:r>
              <a:rPr lang="en-US" altLang="zh-CN" sz="2600" dirty="0">
                <a:solidFill>
                  <a:srgbClr val="FF0000"/>
                </a:solidFill>
              </a:rPr>
              <a:t>7</a:t>
            </a:r>
            <a:r>
              <a:rPr lang="en-US" altLang="zh-CN" sz="2600" dirty="0"/>
              <a:t> provide several different ways of modifying the learning problem so that the model cannot reap unlimited reward in this way.</a:t>
            </a:r>
          </a:p>
        </p:txBody>
      </p:sp>
      <p:pic>
        <p:nvPicPr>
          <p:cNvPr id="5" name="图片 4" descr="u=1907756794,293736522&amp;fm=21&amp;gp=0.jpg">
            <a:extLst>
              <a:ext uri="{FF2B5EF4-FFF2-40B4-BE49-F238E27FC236}">
                <a16:creationId xmlns:a16="http://schemas.microsoft.com/office/drawing/2014/main" id="{C6F5B071-FE15-452E-AEB1-22038178D9F6}"/>
              </a:ext>
            </a:extLst>
          </p:cNvPr>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Part II Deep Networks: Modern Practices</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dirty="0"/>
              <a:t>        These chapters are the most important for a practitioner—someone who wants to begin implementing and using deep learning algorithms to solve real-world problems today.</a:t>
            </a:r>
            <a:endParaRPr lang="en-US" altLang="zh-CN" dirty="0">
              <a:latin typeface="Times New Roman" panose="02020603050405020304" pitchFamily="18" charset="0"/>
              <a:cs typeface="Times New Roman" panose="02020603050405020304" pitchFamily="18" charset="0"/>
            </a:endParaRPr>
          </a:p>
        </p:txBody>
      </p:sp>
      <p:pic>
        <p:nvPicPr>
          <p:cNvPr id="5" name="图片 4" descr="u=1907756794,293736522&amp;fm=21&amp;gp=0.jpg">
            <a:extLst>
              <a:ext uri="{FF2B5EF4-FFF2-40B4-BE49-F238E27FC236}">
                <a16:creationId xmlns:a16="http://schemas.microsoft.com/office/drawing/2014/main" id="{A70D7EA7-7461-4238-8555-246BD9EABA35}"/>
              </a:ext>
            </a:extLst>
          </p:cNvPr>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6.2.1.2 Learning Conditional Statistics</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Instead of learning a full probability distribution </a:t>
            </a:r>
            <a:r>
              <a:rPr lang="zh-CN" altLang="en-US" sz="2600" dirty="0"/>
              <a:t>𝑝</a:t>
            </a:r>
            <a:r>
              <a:rPr lang="en-US" altLang="zh-CN" sz="2600" dirty="0"/>
              <a:t>(</a:t>
            </a:r>
            <a:r>
              <a:rPr lang="zh-CN" altLang="en-US" sz="2600" dirty="0"/>
              <a:t>𝒚</a:t>
            </a:r>
            <a:r>
              <a:rPr lang="en-US" altLang="zh-CN" sz="2600" dirty="0"/>
              <a:t>|</a:t>
            </a:r>
            <a:r>
              <a:rPr lang="zh-CN" altLang="en-US" sz="2600" dirty="0"/>
              <a:t>𝒙</a:t>
            </a:r>
            <a:r>
              <a:rPr lang="en-US" altLang="zh-CN" sz="2600" dirty="0"/>
              <a:t>;</a:t>
            </a:r>
            <a:r>
              <a:rPr lang="zh-CN" altLang="en-US" sz="2600" dirty="0"/>
              <a:t>𝜽</a:t>
            </a:r>
            <a:r>
              <a:rPr lang="en-US" altLang="zh-CN" sz="2600" dirty="0"/>
              <a:t>) we often want to learn just one conditional statistic of </a:t>
            </a:r>
            <a:r>
              <a:rPr lang="en-US" altLang="zh-CN" sz="2600" b="1" i="1" dirty="0"/>
              <a:t>y</a:t>
            </a:r>
            <a:r>
              <a:rPr lang="en-US" altLang="zh-CN" sz="2600" dirty="0"/>
              <a:t> given </a:t>
            </a:r>
            <a:r>
              <a:rPr lang="en-US" altLang="zh-CN" sz="2600" b="1" i="1" dirty="0"/>
              <a:t>x</a:t>
            </a:r>
            <a:r>
              <a:rPr lang="en-US" altLang="zh-CN" sz="2600" dirty="0"/>
              <a:t>. </a:t>
            </a:r>
          </a:p>
          <a:p>
            <a:pPr marL="0" lvl="0" indent="0" algn="just">
              <a:lnSpc>
                <a:spcPct val="125000"/>
              </a:lnSpc>
              <a:spcBef>
                <a:spcPts val="0"/>
              </a:spcBef>
              <a:buClr>
                <a:srgbClr val="FF0000"/>
              </a:buClr>
              <a:buNone/>
            </a:pPr>
            <a:r>
              <a:rPr lang="en-US" altLang="zh-CN" sz="2600" dirty="0"/>
              <a:t>        For example, we may have a predictor </a:t>
            </a:r>
            <a:r>
              <a:rPr lang="en-US" altLang="zh-CN" sz="2600" i="1" dirty="0"/>
              <a:t>f(</a:t>
            </a:r>
            <a:r>
              <a:rPr lang="en-US" altLang="zh-CN" sz="2600" b="1" i="1" dirty="0" err="1"/>
              <a:t>x;θ</a:t>
            </a:r>
            <a:r>
              <a:rPr lang="en-US" altLang="zh-CN" sz="2600" i="1" dirty="0"/>
              <a:t>) </a:t>
            </a:r>
            <a:r>
              <a:rPr lang="en-US" altLang="zh-CN" sz="2600" dirty="0"/>
              <a:t>that we wish to predict the mean of </a:t>
            </a:r>
            <a:r>
              <a:rPr lang="en-US" altLang="zh-CN" sz="2600" b="1" i="1" dirty="0"/>
              <a:t>y</a:t>
            </a:r>
            <a:r>
              <a:rPr lang="en-US" altLang="zh-CN" sz="2600" dirty="0"/>
              <a:t>.</a:t>
            </a:r>
          </a:p>
          <a:p>
            <a:pPr marL="0" lvl="0" indent="0" algn="just">
              <a:lnSpc>
                <a:spcPct val="125000"/>
              </a:lnSpc>
              <a:spcBef>
                <a:spcPts val="0"/>
              </a:spcBef>
              <a:buClr>
                <a:srgbClr val="FF0000"/>
              </a:buClr>
              <a:buNone/>
            </a:pPr>
            <a:r>
              <a:rPr lang="en-US" altLang="zh-CN" sz="2600" dirty="0"/>
              <a:t>        If we use a sufficiently powerful neural network, we can think of the neural network as being able to represent any function </a:t>
            </a:r>
            <a:r>
              <a:rPr lang="en-US" altLang="zh-CN" sz="2600" i="1" dirty="0"/>
              <a:t>f</a:t>
            </a:r>
            <a:r>
              <a:rPr lang="en-US" altLang="zh-CN" sz="2600" dirty="0"/>
              <a:t> from a wide class of functions, with this class being limited only by features such as continuity and boundedness rather than by having a specific parametric form. From this point of view, we can view the cost function as being a </a:t>
            </a:r>
            <a:r>
              <a:rPr lang="en-US" altLang="zh-CN" sz="2600" i="1" dirty="0"/>
              <a:t>functional</a:t>
            </a:r>
            <a:r>
              <a:rPr lang="en-US" altLang="zh-CN" sz="2600" dirty="0"/>
              <a:t> rather than just a function. A functional is a mapping from functions to real numbers. </a:t>
            </a:r>
          </a:p>
        </p:txBody>
      </p:sp>
      <p:pic>
        <p:nvPicPr>
          <p:cNvPr id="5" name="图片 4" descr="u=1907756794,293736522&amp;fm=21&amp;gp=0.jpg">
            <a:extLst>
              <a:ext uri="{FF2B5EF4-FFF2-40B4-BE49-F238E27FC236}">
                <a16:creationId xmlns:a16="http://schemas.microsoft.com/office/drawing/2014/main" id="{A211A70A-7AF1-458E-9AA6-6B9272B86667}"/>
              </a:ext>
            </a:extLst>
          </p:cNvPr>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6.2.1.2 Learning Conditional Statistics</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We can thus think of learning as choosing a function rather than merely choosing a set of parameters. We can design our cost functional to have its minimum occur at some specific function we desire. For example, we can design the cost functional to have its minimum lie on the function that maps </a:t>
            </a:r>
            <a:r>
              <a:rPr lang="en-US" altLang="zh-CN" sz="2600" b="1" i="1" dirty="0"/>
              <a:t>x</a:t>
            </a:r>
            <a:r>
              <a:rPr lang="en-US" altLang="zh-CN" sz="2600" dirty="0"/>
              <a:t> to the expected value of </a:t>
            </a:r>
            <a:r>
              <a:rPr lang="en-US" altLang="zh-CN" sz="2600" b="1" i="1" dirty="0"/>
              <a:t>y</a:t>
            </a:r>
            <a:r>
              <a:rPr lang="en-US" altLang="zh-CN" sz="2600" dirty="0"/>
              <a:t> given </a:t>
            </a:r>
            <a:r>
              <a:rPr lang="en-US" altLang="zh-CN" sz="2600" b="1" i="1" dirty="0"/>
              <a:t>x</a:t>
            </a:r>
            <a:r>
              <a:rPr lang="en-US" altLang="zh-CN" sz="2600" dirty="0"/>
              <a:t>. Solving an optimization problem with respect to a function requires a mathematical tool called </a:t>
            </a:r>
            <a:r>
              <a:rPr lang="en-US" altLang="zh-CN" sz="2600" i="1" dirty="0"/>
              <a:t>calculus of variations</a:t>
            </a:r>
            <a:r>
              <a:rPr lang="en-US" altLang="zh-CN" sz="2600" dirty="0"/>
              <a:t>, described in Sec. </a:t>
            </a:r>
            <a:r>
              <a:rPr lang="en-US" altLang="zh-CN" sz="2600" dirty="0">
                <a:solidFill>
                  <a:srgbClr val="FF0000"/>
                </a:solidFill>
              </a:rPr>
              <a:t>19.4.2</a:t>
            </a:r>
            <a:r>
              <a:rPr lang="en-US" altLang="zh-CN" sz="2600" dirty="0"/>
              <a:t>. It is not necessary to understand calculus of variations to understand the content of this chapter. At the moment, it is only necessary to understand that calculus of variations may be used to derive the following two results.</a:t>
            </a:r>
          </a:p>
        </p:txBody>
      </p:sp>
      <p:pic>
        <p:nvPicPr>
          <p:cNvPr id="5" name="图片 4" descr="u=1907756794,293736522&amp;fm=21&amp;gp=0.jpg">
            <a:extLst>
              <a:ext uri="{FF2B5EF4-FFF2-40B4-BE49-F238E27FC236}">
                <a16:creationId xmlns:a16="http://schemas.microsoft.com/office/drawing/2014/main" id="{A211A70A-7AF1-458E-9AA6-6B9272B86667}"/>
              </a:ext>
            </a:extLst>
          </p:cNvPr>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797939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6.2.1.2 Learning Conditional Statistics</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        Our first result derived using calculus of variations is that solving the optimization problem</a:t>
            </a:r>
          </a:p>
          <a:p>
            <a:pPr marL="0" lvl="0" indent="0" algn="just">
              <a:lnSpc>
                <a:spcPct val="125000"/>
              </a:lnSpc>
              <a:spcBef>
                <a:spcPts val="0"/>
              </a:spcBef>
              <a:buClr>
                <a:srgbClr val="FF0000"/>
              </a:buClr>
              <a:buNone/>
            </a:pPr>
            <a:endParaRPr lang="en-US" altLang="zh-CN" sz="2600" dirty="0"/>
          </a:p>
          <a:p>
            <a:pPr marL="0" lvl="0" indent="0" algn="just">
              <a:lnSpc>
                <a:spcPct val="125000"/>
              </a:lnSpc>
              <a:spcBef>
                <a:spcPts val="0"/>
              </a:spcBef>
              <a:buClr>
                <a:srgbClr val="FF0000"/>
              </a:buClr>
              <a:buNone/>
            </a:pPr>
            <a:endParaRPr lang="en-US" altLang="zh-CN" sz="2600" dirty="0"/>
          </a:p>
          <a:p>
            <a:pPr marL="0" lvl="0" indent="0" algn="just">
              <a:lnSpc>
                <a:spcPct val="125000"/>
              </a:lnSpc>
              <a:spcBef>
                <a:spcPts val="0"/>
              </a:spcBef>
              <a:buClr>
                <a:srgbClr val="FF0000"/>
              </a:buClr>
              <a:buNone/>
            </a:pPr>
            <a:r>
              <a:rPr lang="en-US" altLang="zh-CN" sz="2600" dirty="0"/>
              <a:t>yields</a:t>
            </a:r>
          </a:p>
          <a:p>
            <a:pPr lvl="0" algn="just">
              <a:lnSpc>
                <a:spcPct val="125000"/>
              </a:lnSpc>
              <a:spcBef>
                <a:spcPts val="0"/>
              </a:spcBef>
              <a:buClr>
                <a:srgbClr val="FF0000"/>
              </a:buClr>
            </a:pPr>
            <a:endParaRPr lang="en-US" altLang="zh-CN" sz="2600" dirty="0"/>
          </a:p>
          <a:p>
            <a:pPr marL="0" lvl="0" indent="0" algn="just">
              <a:lnSpc>
                <a:spcPct val="125000"/>
              </a:lnSpc>
              <a:spcBef>
                <a:spcPts val="0"/>
              </a:spcBef>
              <a:buClr>
                <a:srgbClr val="FF0000"/>
              </a:buClr>
              <a:buNone/>
            </a:pPr>
            <a:r>
              <a:rPr lang="en-US" altLang="zh-CN" sz="2600" dirty="0"/>
              <a:t>so long as this function lies within the class we optimize over. In other words, if we could train on infinitely many samples from the true data-generating distribution, minimizing the mean squared error cost function gives a function that predicts the mean of </a:t>
            </a:r>
            <a:r>
              <a:rPr lang="en-US" altLang="zh-CN" sz="2600" b="1" i="1" dirty="0"/>
              <a:t>y</a:t>
            </a:r>
            <a:r>
              <a:rPr lang="en-US" altLang="zh-CN" sz="2600" dirty="0"/>
              <a:t> for each value of </a:t>
            </a:r>
            <a:r>
              <a:rPr lang="en-US" altLang="zh-CN" sz="2600" b="1" i="1" dirty="0"/>
              <a:t>x</a:t>
            </a:r>
            <a:r>
              <a:rPr lang="en-US" altLang="zh-CN" sz="2600" dirty="0"/>
              <a:t>.</a:t>
            </a:r>
          </a:p>
        </p:txBody>
      </p:sp>
      <p:pic>
        <p:nvPicPr>
          <p:cNvPr id="2" name="图片 1"/>
          <p:cNvPicPr>
            <a:picLocks noChangeAspect="1"/>
          </p:cNvPicPr>
          <p:nvPr/>
        </p:nvPicPr>
        <p:blipFill>
          <a:blip r:embed="rId2"/>
          <a:stretch>
            <a:fillRect/>
          </a:stretch>
        </p:blipFill>
        <p:spPr>
          <a:xfrm>
            <a:off x="3715337" y="2215725"/>
            <a:ext cx="7315200" cy="695325"/>
          </a:xfrm>
          <a:prstGeom prst="rect">
            <a:avLst/>
          </a:prstGeom>
        </p:spPr>
      </p:pic>
      <p:pic>
        <p:nvPicPr>
          <p:cNvPr id="5" name="图片 4"/>
          <p:cNvPicPr>
            <a:picLocks noChangeAspect="1"/>
          </p:cNvPicPr>
          <p:nvPr/>
        </p:nvPicPr>
        <p:blipFill>
          <a:blip r:embed="rId3"/>
          <a:stretch>
            <a:fillRect/>
          </a:stretch>
        </p:blipFill>
        <p:spPr>
          <a:xfrm>
            <a:off x="3810587" y="3124200"/>
            <a:ext cx="7124700" cy="609600"/>
          </a:xfrm>
          <a:prstGeom prst="rect">
            <a:avLst/>
          </a:prstGeom>
        </p:spPr>
      </p:pic>
      <p:pic>
        <p:nvPicPr>
          <p:cNvPr id="6" name="图片 5" descr="u=1907756794,293736522&amp;fm=21&amp;gp=0.jpg">
            <a:extLst>
              <a:ext uri="{FF2B5EF4-FFF2-40B4-BE49-F238E27FC236}">
                <a16:creationId xmlns:a16="http://schemas.microsoft.com/office/drawing/2014/main" id="{83A836F5-6CF9-48EA-A2E2-9306B0DE9114}"/>
              </a:ext>
            </a:extLst>
          </p:cNvPr>
          <p:cNvPicPr>
            <a:picLocks noChangeAspect="1"/>
          </p:cNvPicPr>
          <p:nvPr/>
        </p:nvPicPr>
        <p:blipFill>
          <a:blip r:embed="rId4"/>
          <a:stretch>
            <a:fillRect/>
          </a:stretch>
        </p:blipFill>
        <p:spPr>
          <a:xfrm>
            <a:off x="10611066" y="5656006"/>
            <a:ext cx="1485468" cy="1119188"/>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7B1CD24E-0202-496D-A157-F718FEF46D82}"/>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6.2.1.2 Learning Conditional Statistics</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dirty="0"/>
              <a:t>        Different cost functions give different statistics. A second result derived using calculus of variations is that</a:t>
            </a:r>
          </a:p>
          <a:p>
            <a:pPr lvl="0" algn="just">
              <a:lnSpc>
                <a:spcPct val="125000"/>
              </a:lnSpc>
              <a:spcBef>
                <a:spcPts val="0"/>
              </a:spcBef>
              <a:buClr>
                <a:srgbClr val="FF0000"/>
              </a:buClr>
            </a:pPr>
            <a:endParaRPr lang="en-US" altLang="zh-CN" dirty="0"/>
          </a:p>
          <a:p>
            <a:pPr lvl="0" algn="just">
              <a:lnSpc>
                <a:spcPct val="125000"/>
              </a:lnSpc>
              <a:spcBef>
                <a:spcPts val="0"/>
              </a:spcBef>
              <a:buClr>
                <a:srgbClr val="FF0000"/>
              </a:buClr>
            </a:pPr>
            <a:endParaRPr lang="en-US" altLang="zh-CN" dirty="0"/>
          </a:p>
          <a:p>
            <a:pPr marL="0" lvl="0" indent="0" algn="just">
              <a:lnSpc>
                <a:spcPct val="125000"/>
              </a:lnSpc>
              <a:spcBef>
                <a:spcPts val="0"/>
              </a:spcBef>
              <a:buClr>
                <a:srgbClr val="FF0000"/>
              </a:buClr>
              <a:buNone/>
            </a:pPr>
            <a:r>
              <a:rPr lang="en-US" altLang="zh-CN" dirty="0"/>
              <a:t>yields a function that predicts the </a:t>
            </a:r>
            <a:r>
              <a:rPr lang="en-US" altLang="zh-CN" b="1" dirty="0"/>
              <a:t>median</a:t>
            </a:r>
            <a:r>
              <a:rPr lang="en-US" altLang="zh-CN" dirty="0"/>
              <a:t> value of </a:t>
            </a:r>
            <a:r>
              <a:rPr lang="en-US" altLang="zh-CN" b="1" i="1" dirty="0"/>
              <a:t>y</a:t>
            </a:r>
            <a:r>
              <a:rPr lang="en-US" altLang="zh-CN" dirty="0"/>
              <a:t> for each </a:t>
            </a:r>
            <a:r>
              <a:rPr lang="en-US" altLang="zh-CN" b="1" i="1" dirty="0"/>
              <a:t>x</a:t>
            </a:r>
            <a:r>
              <a:rPr lang="en-US" altLang="zh-CN" dirty="0"/>
              <a:t>, so long as such a function may be described by the family of functions we optimize over. This cost function is commonly called </a:t>
            </a:r>
            <a:r>
              <a:rPr lang="en-US" altLang="zh-CN" i="1" dirty="0"/>
              <a:t>mean absolute error</a:t>
            </a:r>
            <a:r>
              <a:rPr lang="en-US" altLang="zh-CN" dirty="0"/>
              <a:t>. </a:t>
            </a:r>
          </a:p>
        </p:txBody>
      </p:sp>
      <p:pic>
        <p:nvPicPr>
          <p:cNvPr id="6" name="图片 5"/>
          <p:cNvPicPr>
            <a:picLocks noChangeAspect="1"/>
          </p:cNvPicPr>
          <p:nvPr/>
        </p:nvPicPr>
        <p:blipFill>
          <a:blip r:embed="rId3"/>
          <a:stretch>
            <a:fillRect/>
          </a:stretch>
        </p:blipFill>
        <p:spPr>
          <a:xfrm>
            <a:off x="3829109" y="2245033"/>
            <a:ext cx="7305675" cy="67627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7B1CD24E-0202-496D-A157-F718FEF46D82}"/>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6.2.1.2 Learning Conditional Statistics</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dirty="0"/>
              <a:t>        Unfortunately, mean squared error and mean absolute error often lead to poor results when used with gradient-based optimization. Some output units that saturate produce very small gradients when combined with these cost functions. This is one reason that the cross-entropy cost function is more popular than mean squared error or mean absolute error, even when it is not necessary to estimate an entire distribution </a:t>
            </a:r>
            <a:r>
              <a:rPr lang="en-US" altLang="zh-CN" i="1" dirty="0"/>
              <a:t>p(</a:t>
            </a:r>
            <a:r>
              <a:rPr lang="en-US" altLang="zh-CN" b="1" i="1" dirty="0"/>
              <a:t>y</a:t>
            </a:r>
            <a:r>
              <a:rPr lang="en-US" altLang="zh-CN" i="1" dirty="0"/>
              <a:t> | </a:t>
            </a:r>
            <a:r>
              <a:rPr lang="en-US" altLang="zh-CN" b="1" i="1" dirty="0"/>
              <a:t>x</a:t>
            </a:r>
            <a:r>
              <a:rPr lang="en-US" altLang="zh-CN" i="1" dirty="0"/>
              <a:t>).</a:t>
            </a:r>
          </a:p>
          <a:p>
            <a:pPr>
              <a:spcBef>
                <a:spcPts val="0"/>
              </a:spcBef>
              <a:buClr>
                <a:srgbClr val="FF0000"/>
              </a:buClr>
            </a:pPr>
            <a:r>
              <a:rPr lang="en-US" altLang="zh-CN" dirty="0"/>
              <a:t>        The choice of cost function is tightly coupled with the choice of output unit. Most of the time, we simply use the cross-entropy between the data distribution and the model distribution. The choice of how to represent the output then determines the form of the cross-entropy function. </a:t>
            </a:r>
          </a:p>
        </p:txBody>
      </p:sp>
    </p:spTree>
    <p:extLst>
      <p:ext uri="{BB962C8B-B14F-4D97-AF65-F5344CB8AC3E}">
        <p14:creationId xmlns:p14="http://schemas.microsoft.com/office/powerpoint/2010/main" val="33804937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F9C59622-D01A-4A93-87EE-EEFEBC646AE5}"/>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 Output Units</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dirty="0"/>
              <a:t>        Any kind of neural network unit that may be used as an output can also be used as a hidden unit. Here, we focus on the use of these units as outputs of the model, but in principle they can be used internally as well. We revisit these units with additional detail about their use as hidden units in Sec. </a:t>
            </a:r>
            <a:r>
              <a:rPr lang="en-US" altLang="zh-CN" dirty="0">
                <a:solidFill>
                  <a:srgbClr val="FF0000"/>
                </a:solidFill>
              </a:rPr>
              <a:t>6.3</a:t>
            </a:r>
            <a:r>
              <a:rPr lang="en-US" altLang="zh-CN" dirty="0"/>
              <a:t>. </a:t>
            </a:r>
          </a:p>
          <a:p>
            <a:pPr marL="0" lvl="0" indent="0" algn="just">
              <a:lnSpc>
                <a:spcPct val="125000"/>
              </a:lnSpc>
              <a:spcBef>
                <a:spcPts val="0"/>
              </a:spcBef>
              <a:buClr>
                <a:srgbClr val="FF0000"/>
              </a:buClr>
              <a:buNone/>
            </a:pPr>
            <a:r>
              <a:rPr lang="en-US" altLang="zh-CN" dirty="0"/>
              <a:t>        Throughout this section, we suppose that the feedforward network provides a set of hidden features defined by </a:t>
            </a:r>
            <a:r>
              <a:rPr lang="en-US" altLang="zh-CN" b="1" i="1" dirty="0"/>
              <a:t>h</a:t>
            </a:r>
            <a:r>
              <a:rPr lang="en-US" altLang="zh-CN" i="1" dirty="0"/>
              <a:t> = f</a:t>
            </a:r>
            <a:r>
              <a:rPr lang="en-US" altLang="zh-CN" dirty="0"/>
              <a:t>(</a:t>
            </a:r>
            <a:r>
              <a:rPr lang="en-US" altLang="zh-CN" b="1" i="1" dirty="0"/>
              <a:t>x; θ</a:t>
            </a:r>
            <a:r>
              <a:rPr lang="en-US" altLang="zh-CN" dirty="0"/>
              <a:t>)</a:t>
            </a:r>
            <a:r>
              <a:rPr lang="en-US" altLang="zh-CN" i="1" dirty="0"/>
              <a:t>. </a:t>
            </a:r>
            <a:r>
              <a:rPr lang="en-US" altLang="zh-CN" dirty="0"/>
              <a:t>The role of the output layer is then to provide some additional transformation from the features to complete the task that the network must perform.</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6.2.2.1 Linear Units for Gaussian Output Distributions</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One simple kind of output unit is an output unit based on an affine transformation with no nonlinearity. These are often just called linear units. </a:t>
                </a:r>
              </a:p>
              <a:p>
                <a:pPr marL="0" lvl="0" indent="0" algn="just">
                  <a:lnSpc>
                    <a:spcPct val="125000"/>
                  </a:lnSpc>
                  <a:spcBef>
                    <a:spcPts val="0"/>
                  </a:spcBef>
                  <a:buClr>
                    <a:srgbClr val="FF0000"/>
                  </a:buClr>
                  <a:buNone/>
                </a:pPr>
                <a:r>
                  <a:rPr lang="en-US" altLang="zh-CN" sz="2600" dirty="0"/>
                  <a:t>        Given features </a:t>
                </a:r>
                <a:r>
                  <a:rPr lang="en-US" altLang="zh-CN" sz="2600" b="1" i="1" dirty="0"/>
                  <a:t>h</a:t>
                </a:r>
                <a:r>
                  <a:rPr lang="en-US" altLang="zh-CN" sz="2600" dirty="0"/>
                  <a:t>, a layer of linear output units produces a vector </a:t>
                </a:r>
                <a14:m>
                  <m:oMath xmlns:m="http://schemas.openxmlformats.org/officeDocument/2006/math">
                    <m:acc>
                      <m:accPr>
                        <m:chr m:val="̂"/>
                        <m:ctrlPr>
                          <a:rPr lang="en-US" altLang="zh-CN" sz="2600" i="1" smtClean="0">
                            <a:latin typeface="Cambria Math" panose="02040503050406030204" pitchFamily="18" charset="0"/>
                          </a:rPr>
                        </m:ctrlPr>
                      </m:accPr>
                      <m:e>
                        <m:r>
                          <a:rPr lang="en-US" altLang="zh-CN" sz="2600" b="1" i="1" smtClean="0">
                            <a:latin typeface="Cambria Math" panose="02040503050406030204" pitchFamily="18" charset="0"/>
                          </a:rPr>
                          <m:t>𝒚</m:t>
                        </m:r>
                      </m:e>
                    </m:acc>
                    <m:r>
                      <a:rPr lang="en-US" altLang="zh-CN" sz="2600" i="1">
                        <a:latin typeface="Cambria Math" panose="02040503050406030204" pitchFamily="18" charset="0"/>
                      </a:rPr>
                      <m:t>=</m:t>
                    </m:r>
                    <m:r>
                      <a:rPr lang="en-US" altLang="zh-CN" sz="2600" b="1" i="1" smtClean="0">
                        <a:latin typeface="Cambria Math" panose="02040503050406030204" pitchFamily="18" charset="0"/>
                      </a:rPr>
                      <m:t>𝑾</m:t>
                    </m:r>
                    <m:r>
                      <a:rPr lang="en-US" altLang="zh-CN" sz="2600" b="1" i="1" baseline="30000" dirty="0" smtClean="0">
                        <a:latin typeface="Cambria Math" panose="02040503050406030204" pitchFamily="18" charset="0"/>
                      </a:rPr>
                      <m:t>⊤</m:t>
                    </m:r>
                  </m:oMath>
                </a14:m>
                <a:r>
                  <a:rPr lang="en-US" altLang="zh-CN" sz="2600" b="1" i="1" dirty="0"/>
                  <a:t>h</a:t>
                </a:r>
                <a:r>
                  <a:rPr lang="en-US" altLang="zh-CN" sz="2600" i="1" dirty="0"/>
                  <a:t>+</a:t>
                </a:r>
                <a:r>
                  <a:rPr lang="en-US" altLang="zh-CN" sz="2600" b="1" i="1" dirty="0"/>
                  <a:t>b</a:t>
                </a:r>
                <a:r>
                  <a:rPr lang="en-US" altLang="zh-CN" sz="2600" dirty="0"/>
                  <a:t>.</a:t>
                </a:r>
              </a:p>
              <a:p>
                <a:pPr marL="0" lvl="0" indent="0" algn="just">
                  <a:lnSpc>
                    <a:spcPct val="125000"/>
                  </a:lnSpc>
                  <a:spcBef>
                    <a:spcPts val="0"/>
                  </a:spcBef>
                  <a:buClr>
                    <a:srgbClr val="FF0000"/>
                  </a:buClr>
                  <a:buNone/>
                </a:pPr>
                <a:r>
                  <a:rPr lang="en-US" altLang="zh-CN" sz="2600" dirty="0"/>
                  <a:t>        Linear output layers are often used to produce the mean of a conditional Gaussian distribution:</a:t>
                </a:r>
              </a:p>
              <a:p>
                <a:pPr lvl="0" algn="just">
                  <a:lnSpc>
                    <a:spcPct val="125000"/>
                  </a:lnSpc>
                  <a:spcBef>
                    <a:spcPts val="0"/>
                  </a:spcBef>
                  <a:buClr>
                    <a:srgbClr val="FF0000"/>
                  </a:buClr>
                </a:pPr>
                <a:endParaRPr lang="en-US" altLang="zh-CN" sz="2600" dirty="0">
                  <a:latin typeface="Times New Roman" panose="02020603050405020304" pitchFamily="18" charset="0"/>
                  <a:cs typeface="Times New Roman" panose="02020603050405020304" pitchFamily="18" charset="0"/>
                </a:endParaRPr>
              </a:p>
              <a:p>
                <a:pPr lvl="0" algn="just">
                  <a:lnSpc>
                    <a:spcPct val="125000"/>
                  </a:lnSpc>
                  <a:spcBef>
                    <a:spcPts val="0"/>
                  </a:spcBef>
                  <a:buClr>
                    <a:srgbClr val="FF0000"/>
                  </a:buClr>
                </a:pPr>
                <a:endParaRPr lang="en-US" altLang="zh-CN" sz="2600" dirty="0"/>
              </a:p>
              <a:p>
                <a:pPr marL="0" lvl="0" indent="0" algn="just">
                  <a:lnSpc>
                    <a:spcPct val="125000"/>
                  </a:lnSpc>
                  <a:spcBef>
                    <a:spcPts val="0"/>
                  </a:spcBef>
                  <a:buClr>
                    <a:srgbClr val="FF0000"/>
                  </a:buClr>
                  <a:buNone/>
                </a:pPr>
                <a:r>
                  <a:rPr lang="en-US" altLang="zh-CN" sz="2600" dirty="0"/>
                  <a:t>Maximizing the log-likelihood is then equivalent to minimizing the mean squared error.</a:t>
                </a: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2849364" y="3764280"/>
            <a:ext cx="7903377" cy="605266"/>
          </a:xfrm>
          <a:prstGeom prst="rect">
            <a:avLst/>
          </a:prstGeom>
        </p:spPr>
      </p:pic>
      <p:pic>
        <p:nvPicPr>
          <p:cNvPr id="5" name="图片 4" descr="u=1907756794,293736522&amp;fm=21&amp;gp=0.jpg">
            <a:extLst>
              <a:ext uri="{FF2B5EF4-FFF2-40B4-BE49-F238E27FC236}">
                <a16:creationId xmlns:a16="http://schemas.microsoft.com/office/drawing/2014/main" id="{ABE724FD-898E-42B0-9DFD-0134DD434031}"/>
              </a:ext>
            </a:extLst>
          </p:cNvPr>
          <p:cNvPicPr>
            <a:picLocks noChangeAspect="1"/>
          </p:cNvPicPr>
          <p:nvPr/>
        </p:nvPicPr>
        <p:blipFill>
          <a:blip r:embed="rId4"/>
          <a:stretch>
            <a:fillRect/>
          </a:stretch>
        </p:blipFill>
        <p:spPr>
          <a:xfrm>
            <a:off x="10611066" y="5656006"/>
            <a:ext cx="1485468" cy="1119188"/>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6.2.2.1 Linear Units for Gaussian Output Distributions</a:t>
            </a:r>
          </a:p>
        </p:txBody>
      </p:sp>
      <p:sp>
        <p:nvSpPr>
          <p:cNvPr id="4" name="内容占位符 3"/>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t>        The maximum likelihood framework makes it straightforward to learn the covariance of the Gaussian too, or to make the covariance of the Gaussian be a function of the input. However, the covariance must be constrained to be a positive definite matrix for all inputs. It is difficult to satisfy such constraints with a linear output layer, so typically other output units are used to parametrize the covariance. Approaches to modeling the covariance are described shortly, in Sec. </a:t>
            </a:r>
            <a:r>
              <a:rPr lang="en-US" altLang="zh-CN" sz="2600" dirty="0">
                <a:solidFill>
                  <a:srgbClr val="FF0000"/>
                </a:solidFill>
              </a:rPr>
              <a:t>6.2.2.4</a:t>
            </a:r>
            <a:r>
              <a:rPr lang="en-US" altLang="zh-CN" sz="2600" dirty="0"/>
              <a:t>. </a:t>
            </a:r>
          </a:p>
          <a:p>
            <a:pPr marL="0" lvl="0" indent="0" algn="just">
              <a:lnSpc>
                <a:spcPct val="125000"/>
              </a:lnSpc>
              <a:spcBef>
                <a:spcPts val="0"/>
              </a:spcBef>
              <a:buClr>
                <a:srgbClr val="FF0000"/>
              </a:buClr>
              <a:buNone/>
            </a:pPr>
            <a:r>
              <a:rPr lang="en-US" altLang="zh-CN" sz="2600" dirty="0"/>
              <a:t>        Because linear units do not saturate, they pose little difficulty for gradient-based optimization algorithms and may be used with a wide variety of optimization algorithms.</a:t>
            </a:r>
            <a:endParaRPr lang="en-US" altLang="zh-CN" sz="2600" dirty="0">
              <a:latin typeface="Times New Roman" panose="02020603050405020304" pitchFamily="18" charset="0"/>
              <a:cs typeface="Times New Roman" panose="02020603050405020304" pitchFamily="18" charset="0"/>
            </a:endParaRPr>
          </a:p>
        </p:txBody>
      </p:sp>
      <p:pic>
        <p:nvPicPr>
          <p:cNvPr id="5" name="图片 4" descr="u=1907756794,293736522&amp;fm=21&amp;gp=0.jpg">
            <a:extLst>
              <a:ext uri="{FF2B5EF4-FFF2-40B4-BE49-F238E27FC236}">
                <a16:creationId xmlns:a16="http://schemas.microsoft.com/office/drawing/2014/main" id="{0B6DFF85-8CB1-444C-AC27-5CF84A09EC63}"/>
              </a:ext>
            </a:extLst>
          </p:cNvPr>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6.2.2.2 Sigmoid Units for Bernoulli Output Distributions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Many tasks require predicting the value of a binary variable </a:t>
            </a:r>
            <a:r>
              <a:rPr lang="en-US" altLang="zh-CN" sz="2600" i="1" dirty="0">
                <a:latin typeface="Times New Roman" panose="02020603050405020304" pitchFamily="18" charset="0"/>
                <a:cs typeface="Times New Roman" panose="02020603050405020304" pitchFamily="18" charset="0"/>
              </a:rPr>
              <a:t>y</a:t>
            </a:r>
            <a:r>
              <a:rPr lang="en-US" altLang="zh-CN" sz="2600" dirty="0">
                <a:latin typeface="Times New Roman" panose="02020603050405020304" pitchFamily="18" charset="0"/>
                <a:cs typeface="Times New Roman" panose="02020603050405020304" pitchFamily="18" charset="0"/>
              </a:rPr>
              <a:t>. Classiﬁcation problems with two classes can be cast in this form.</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The maximum-likelihood approach is to deﬁne a Bernoulli distribution over </a:t>
            </a:r>
            <a:r>
              <a:rPr lang="en-US" altLang="zh-CN" sz="2600" i="1" dirty="0">
                <a:latin typeface="Times New Roman" panose="02020603050405020304" pitchFamily="18" charset="0"/>
                <a:cs typeface="Times New Roman" panose="02020603050405020304" pitchFamily="18" charset="0"/>
              </a:rPr>
              <a:t>y</a:t>
            </a:r>
            <a:r>
              <a:rPr lang="en-US" altLang="zh-CN" sz="2600" dirty="0">
                <a:latin typeface="Times New Roman" panose="02020603050405020304" pitchFamily="18" charset="0"/>
                <a:cs typeface="Times New Roman" panose="02020603050405020304" pitchFamily="18" charset="0"/>
              </a:rPr>
              <a:t> conditioned on </a:t>
            </a:r>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 Bernoulli distribution is deﬁned by just a single number. The neural net needs to predict only </a:t>
            </a:r>
            <a:r>
              <a:rPr lang="en-US" altLang="zh-CN" sz="2600" i="1" dirty="0">
                <a:latin typeface="Times New Roman" panose="02020603050405020304" pitchFamily="18" charset="0"/>
                <a:cs typeface="Times New Roman" panose="02020603050405020304" pitchFamily="18" charset="0"/>
              </a:rPr>
              <a:t>P</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y=</a:t>
            </a:r>
            <a:r>
              <a:rPr lang="en-US" altLang="zh-CN" sz="2600" dirty="0">
                <a:latin typeface="Times New Roman" panose="02020603050405020304" pitchFamily="18" charset="0"/>
                <a:cs typeface="Times New Roman" panose="02020603050405020304" pitchFamily="18" charset="0"/>
              </a:rPr>
              <a:t>1</a:t>
            </a:r>
            <a:r>
              <a:rPr lang="en-US" altLang="zh-CN" sz="2600" i="1" dirty="0">
                <a:latin typeface="Times New Roman" panose="02020603050405020304" pitchFamily="18" charset="0"/>
                <a:cs typeface="Times New Roman" panose="02020603050405020304" pitchFamily="18" charset="0"/>
              </a:rPr>
              <a:t> | </a:t>
            </a:r>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For this number to be a valid probability, it must lie in the interval [0, 1].</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Satisfying this constraint requires some careful design eﬀort. Suppose we were to use a linear unit, and threshold its value to obtain a valid probability:</a:t>
            </a:r>
            <a:endParaRPr lang="zh-CN" altLang="en-US"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309F2089-3315-471F-9B52-80790D9C6C6A}"/>
              </a:ext>
            </a:extLst>
          </p:cNvPr>
          <p:cNvPicPr>
            <a:picLocks noChangeAspect="1"/>
          </p:cNvPicPr>
          <p:nvPr/>
        </p:nvPicPr>
        <p:blipFill>
          <a:blip r:embed="rId3"/>
          <a:stretch>
            <a:fillRect/>
          </a:stretch>
        </p:blipFill>
        <p:spPr>
          <a:xfrm>
            <a:off x="1763447" y="5656006"/>
            <a:ext cx="8847619" cy="752381"/>
          </a:xfrm>
          <a:prstGeom prst="rect">
            <a:avLst/>
          </a:prstGeom>
        </p:spPr>
      </p:pic>
    </p:spTree>
    <p:extLst>
      <p:ext uri="{BB962C8B-B14F-4D97-AF65-F5344CB8AC3E}">
        <p14:creationId xmlns:p14="http://schemas.microsoft.com/office/powerpoint/2010/main" val="24007479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FFA9E1-0FEA-4BBB-8615-008BFA7CE7FD}"/>
              </a:ext>
            </a:extLst>
          </p:cNvPr>
          <p:cNvSpPr>
            <a:spLocks noGrp="1"/>
          </p:cNvSpPr>
          <p:nvPr>
            <p:ph type="title"/>
          </p:nvPr>
        </p:nvSpPr>
        <p:spPr/>
        <p:txBody>
          <a:bodyPr>
            <a:normAutofit/>
          </a:bodyPr>
          <a:lstStyle/>
          <a:p>
            <a:r>
              <a:rPr lang="en-US" altLang="zh-CN" dirty="0"/>
              <a:t>6.2.2.2 Sigmoid Units for Bernoulli Output Distributions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400" dirty="0"/>
                  <a:t>This would indeed deﬁne a valid conditional distribution, but we would not be able to train it very eﬀectively with gradient descent. Any time that </a:t>
                </a:r>
                <a14:m>
                  <m:oMath xmlns:m="http://schemas.openxmlformats.org/officeDocument/2006/math">
                    <m:sSup>
                      <m:sSupPr>
                        <m:ctrlPr>
                          <a:rPr lang="en-US" altLang="zh-CN" sz="2400" b="1" i="1" smtClean="0">
                            <a:latin typeface="Cambria Math" panose="02040503050406030204" pitchFamily="18" charset="0"/>
                          </a:rPr>
                        </m:ctrlPr>
                      </m:sSupPr>
                      <m:e>
                        <m:r>
                          <a:rPr lang="zh-CN" altLang="en-US" sz="2400" b="1" i="1" smtClean="0">
                            <a:latin typeface="Cambria Math" panose="02040503050406030204" pitchFamily="18" charset="0"/>
                          </a:rPr>
                          <m:t>𝝎</m:t>
                        </m:r>
                      </m:e>
                      <m:sup>
                        <m:r>
                          <a:rPr lang="zh-CN" altLang="en-US" sz="2400" b="1">
                            <a:latin typeface="Cambria Math" panose="02040503050406030204" pitchFamily="18" charset="0"/>
                          </a:rPr>
                          <m:t>⊤</m:t>
                        </m:r>
                        <m:r>
                          <m:rPr>
                            <m:nor/>
                          </m:rPr>
                          <a:rPr lang="zh-CN" altLang="en-US" sz="2400" b="1" dirty="0"/>
                          <m:t> </m:t>
                        </m:r>
                      </m:sup>
                    </m:sSup>
                    <m:r>
                      <a:rPr lang="en-US" altLang="zh-CN" sz="2400" b="1" i="1" smtClean="0">
                        <a:latin typeface="Cambria Math" panose="02040503050406030204" pitchFamily="18" charset="0"/>
                      </a:rPr>
                      <m:t>𝒉</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oMath>
                </a14:m>
                <a:r>
                  <a:rPr lang="en-US" altLang="zh-CN" sz="2400" i="1" dirty="0"/>
                  <a:t> </a:t>
                </a:r>
                <a:r>
                  <a:rPr lang="en-US" altLang="zh-CN" sz="2400" dirty="0"/>
                  <a:t>strayed outside the unit interval, the gradient of the output of the model with respect to its parameters would be </a:t>
                </a:r>
                <a:r>
                  <a:rPr lang="en-US" altLang="zh-CN" sz="2400" b="1" dirty="0"/>
                  <a:t>0</a:t>
                </a:r>
                <a:r>
                  <a:rPr lang="en-US" altLang="zh-CN" sz="2400" dirty="0"/>
                  <a:t>. A gradient of </a:t>
                </a:r>
                <a:r>
                  <a:rPr lang="en-US" altLang="zh-CN" sz="2400" b="1" dirty="0"/>
                  <a:t>0 </a:t>
                </a:r>
                <a:r>
                  <a:rPr lang="en-US" altLang="zh-CN" sz="2400" dirty="0"/>
                  <a:t>is typically problematic because the learning algorithm no longer has a guide for how to improve the corresponding parameters.</a:t>
                </a:r>
              </a:p>
              <a:p>
                <a:pPr marL="0" indent="0" algn="just">
                  <a:lnSpc>
                    <a:spcPct val="125000"/>
                  </a:lnSpc>
                  <a:spcBef>
                    <a:spcPts val="0"/>
                  </a:spcBef>
                  <a:buClr>
                    <a:srgbClr val="FF0000"/>
                  </a:buClr>
                  <a:buNone/>
                </a:pPr>
                <a:r>
                  <a:rPr lang="en-US" altLang="zh-CN" sz="2400" dirty="0"/>
                  <a:t>        Instead, it is better to use a diﬀerent approach that ensures there is always a strong gradient whenever the model has the wrong answer. This approach is based on using sigmoid output units combined with maximum likelihood.</a:t>
                </a:r>
              </a:p>
              <a:p>
                <a:pPr marL="0" indent="0" algn="just">
                  <a:lnSpc>
                    <a:spcPct val="125000"/>
                  </a:lnSpc>
                  <a:spcBef>
                    <a:spcPts val="0"/>
                  </a:spcBef>
                  <a:buClr>
                    <a:srgbClr val="FF0000"/>
                  </a:buClr>
                  <a:buNone/>
                </a:pPr>
                <a:r>
                  <a:rPr lang="en-US" altLang="zh-CN" sz="2400" dirty="0"/>
                  <a:t>        A sigmoid output unit is deﬁned by</a:t>
                </a:r>
              </a:p>
              <a:p>
                <a:pPr marL="0" indent="0" algn="just">
                  <a:lnSpc>
                    <a:spcPct val="125000"/>
                  </a:lnSpc>
                  <a:spcBef>
                    <a:spcPts val="0"/>
                  </a:spcBef>
                  <a:buClr>
                    <a:srgbClr val="FF0000"/>
                  </a:buClr>
                  <a:buNone/>
                </a:pPr>
                <a:endParaRPr lang="en-US" altLang="zh-CN" sz="2400" dirty="0"/>
              </a:p>
              <a:p>
                <a:pPr>
                  <a:spcBef>
                    <a:spcPts val="0"/>
                  </a:spcBef>
                  <a:buClr>
                    <a:srgbClr val="FF0000"/>
                  </a:buClr>
                </a:pPr>
                <a:r>
                  <a:rPr lang="en-US" altLang="zh-CN" sz="2400" dirty="0"/>
                  <a:t>where </a:t>
                </a:r>
                <a14:m>
                  <m:oMath xmlns:m="http://schemas.openxmlformats.org/officeDocument/2006/math">
                    <m:r>
                      <a:rPr lang="zh-CN" altLang="en-US" sz="2400" i="1">
                        <a:latin typeface="Cambria Math" panose="02040503050406030204" pitchFamily="18" charset="0"/>
                      </a:rPr>
                      <m:t>𝜎</m:t>
                    </m:r>
                  </m:oMath>
                </a14:m>
                <a:r>
                  <a:rPr lang="en-US" altLang="zh-CN" sz="2400" dirty="0"/>
                  <a:t> is the logistic sigmoid function described in Sec. </a:t>
                </a:r>
                <a:r>
                  <a:rPr lang="en-US" altLang="zh-CN" sz="2400" dirty="0">
                    <a:solidFill>
                      <a:srgbClr val="FF0000"/>
                    </a:solidFill>
                  </a:rPr>
                  <a:t>3.10</a:t>
                </a:r>
                <a:r>
                  <a:rPr lang="en-US" altLang="zh-CN" sz="2400"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855" r="-802" b="-1663"/>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graphicFrame>
        <p:nvGraphicFramePr>
          <p:cNvPr id="5" name="对象 4">
            <a:extLst>
              <a:ext uri="{FF2B5EF4-FFF2-40B4-BE49-F238E27FC236}">
                <a16:creationId xmlns:a16="http://schemas.microsoft.com/office/drawing/2014/main" id="{93517061-0786-4A7C-99DE-D423EB139E43}"/>
              </a:ext>
            </a:extLst>
          </p:cNvPr>
          <p:cNvGraphicFramePr>
            <a:graphicFrameLocks noChangeAspect="1"/>
          </p:cNvGraphicFramePr>
          <p:nvPr/>
        </p:nvGraphicFramePr>
        <p:xfrm>
          <a:off x="6546850" y="3362325"/>
          <a:ext cx="114300" cy="177800"/>
        </p:xfrm>
        <a:graphic>
          <a:graphicData uri="http://schemas.openxmlformats.org/presentationml/2006/ole">
            <mc:AlternateContent xmlns:mc="http://schemas.openxmlformats.org/markup-compatibility/2006">
              <mc:Choice xmlns:v="urn:schemas-microsoft-com:vml" Requires="v">
                <p:oleObj spid="_x0000_s131193" name="Equation" r:id="rId5" imgW="114120" imgH="177480" progId="Equation.DSMT4">
                  <p:embed/>
                </p:oleObj>
              </mc:Choice>
              <mc:Fallback>
                <p:oleObj name="Equation" r:id="rId5" imgW="114120" imgH="177480" progId="Equation.DSMT4">
                  <p:embed/>
                  <p:pic>
                    <p:nvPicPr>
                      <p:cNvPr id="5" name="对象 4">
                        <a:extLst>
                          <a:ext uri="{FF2B5EF4-FFF2-40B4-BE49-F238E27FC236}">
                            <a16:creationId xmlns:a16="http://schemas.microsoft.com/office/drawing/2014/main" id="{93517061-0786-4A7C-99DE-D423EB139E43}"/>
                          </a:ext>
                        </a:extLst>
                      </p:cNvPr>
                      <p:cNvPicPr/>
                      <p:nvPr/>
                    </p:nvPicPr>
                    <p:blipFill>
                      <a:blip r:embed="rId6"/>
                      <a:stretch>
                        <a:fillRect/>
                      </a:stretch>
                    </p:blipFill>
                    <p:spPr>
                      <a:xfrm>
                        <a:off x="6546850" y="3362325"/>
                        <a:ext cx="114300" cy="177800"/>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479C1B82-BD90-44B0-B669-A563E9E82CAD}"/>
              </a:ext>
            </a:extLst>
          </p:cNvPr>
          <p:cNvPicPr>
            <a:picLocks noChangeAspect="1"/>
          </p:cNvPicPr>
          <p:nvPr/>
        </p:nvPicPr>
        <p:blipFill rotWithShape="1">
          <a:blip r:embed="rId7"/>
          <a:srcRect t="13225" b="1156"/>
          <a:stretch/>
        </p:blipFill>
        <p:spPr>
          <a:xfrm>
            <a:off x="2439710" y="5189417"/>
            <a:ext cx="6572315" cy="537109"/>
          </a:xfrm>
          <a:prstGeom prst="rect">
            <a:avLst/>
          </a:prstGeom>
        </p:spPr>
      </p:pic>
    </p:spTree>
    <p:extLst>
      <p:ext uri="{BB962C8B-B14F-4D97-AF65-F5344CB8AC3E}">
        <p14:creationId xmlns:p14="http://schemas.microsoft.com/office/powerpoint/2010/main" val="3408683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idx="1" hasCustomPrompt="1"/>
          </p:nvPr>
        </p:nvSpPr>
        <p:spPr>
          <a:xfrm>
            <a:off x="387439" y="3696969"/>
            <a:ext cx="11409609" cy="2479993"/>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Ning Jiang</a:t>
            </a:r>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8" name="文本框 7"/>
          <p:cNvSpPr txBox="1"/>
          <p:nvPr/>
        </p:nvSpPr>
        <p:spPr>
          <a:xfrm>
            <a:off x="871220" y="554990"/>
            <a:ext cx="10449560" cy="768350"/>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6 Deep Feedforward Networks</a:t>
            </a:r>
          </a:p>
        </p:txBody>
      </p:sp>
      <p:sp>
        <p:nvSpPr>
          <p:cNvPr id="6" name="标题 6">
            <a:extLst>
              <a:ext uri="{FF2B5EF4-FFF2-40B4-BE49-F238E27FC236}">
                <a16:creationId xmlns:a16="http://schemas.microsoft.com/office/drawing/2014/main" id="{3A13ADB2-1F26-460C-B465-38913A87EA74}"/>
              </a:ext>
            </a:extLst>
          </p:cNvPr>
          <p:cNvSpPr txBox="1"/>
          <p:nvPr/>
        </p:nvSpPr>
        <p:spPr>
          <a:xfrm>
            <a:off x="1605915" y="2118995"/>
            <a:ext cx="8980170" cy="782320"/>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6 Deep Feedforward Networks</a:t>
            </a: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30390201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0EB911B0-4F2A-4345-872A-B4EDA2F5B778}"/>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6.2.2.2 Sigmoid Units for Bernoulli Output Distributions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We can think of the sigmoid output unit as having two components. First, it uses a linear layer to compute </a:t>
                </a:r>
                <a14:m>
                  <m:oMath xmlns:m="http://schemas.openxmlformats.org/officeDocument/2006/math">
                    <m:r>
                      <a:rPr lang="zh-CN" altLang="en-US" sz="2600" i="1" smtClean="0">
                        <a:latin typeface="Cambria Math" panose="02040503050406030204" pitchFamily="18" charset="0"/>
                        <a:cs typeface="Times New Roman" panose="02020603050405020304" pitchFamily="18" charset="0"/>
                      </a:rPr>
                      <m:t>𝓏</m:t>
                    </m:r>
                    <m:r>
                      <a:rPr lang="en-US" altLang="zh-CN" sz="2600" b="0" i="1" smtClean="0">
                        <a:latin typeface="Cambria Math" panose="02040503050406030204" pitchFamily="18" charset="0"/>
                        <a:cs typeface="Times New Roman" panose="02020603050405020304" pitchFamily="18" charset="0"/>
                      </a:rPr>
                      <m:t>=</m:t>
                    </m:r>
                    <m:sSup>
                      <m:sSupPr>
                        <m:ctrlPr>
                          <a:rPr lang="en-US" altLang="zh-CN" sz="2600" b="1" i="1">
                            <a:latin typeface="Cambria Math" panose="02040503050406030204" pitchFamily="18" charset="0"/>
                            <a:cs typeface="Times New Roman" panose="02020603050405020304" pitchFamily="18" charset="0"/>
                          </a:rPr>
                        </m:ctrlPr>
                      </m:sSupPr>
                      <m:e>
                        <m:r>
                          <a:rPr lang="zh-CN" altLang="en-US" sz="2600" b="1" i="1">
                            <a:latin typeface="Cambria Math" panose="02040503050406030204" pitchFamily="18" charset="0"/>
                            <a:cs typeface="Times New Roman" panose="02020603050405020304" pitchFamily="18" charset="0"/>
                          </a:rPr>
                          <m:t>𝝎</m:t>
                        </m:r>
                      </m:e>
                      <m:sup>
                        <m:r>
                          <a:rPr lang="zh-CN" altLang="en-US" sz="2600" b="1">
                            <a:latin typeface="Cambria Math" panose="02040503050406030204" pitchFamily="18" charset="0"/>
                          </a:rPr>
                          <m:t>⊤</m:t>
                        </m:r>
                        <m:r>
                          <m:rPr>
                            <m:nor/>
                          </m:rPr>
                          <a:rPr lang="zh-CN" altLang="en-US" sz="2600" b="1" dirty="0"/>
                          <m:t> </m:t>
                        </m:r>
                      </m:sup>
                    </m:sSup>
                    <m:r>
                      <a:rPr lang="en-US" altLang="zh-CN" sz="2600" b="1" i="1">
                        <a:latin typeface="Cambria Math" panose="02040503050406030204" pitchFamily="18" charset="0"/>
                        <a:cs typeface="Times New Roman" panose="02020603050405020304" pitchFamily="18" charset="0"/>
                      </a:rPr>
                      <m:t>𝒉</m:t>
                    </m:r>
                    <m:r>
                      <a:rPr lang="en-US" altLang="zh-CN" sz="2600" b="0" i="0"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𝑏</m:t>
                    </m:r>
                  </m:oMath>
                </a14:m>
                <a:r>
                  <a:rPr lang="en-US" altLang="zh-CN" sz="2600" dirty="0">
                    <a:latin typeface="Times New Roman" panose="02020603050405020304" pitchFamily="18" charset="0"/>
                    <a:cs typeface="Times New Roman" panose="02020603050405020304" pitchFamily="18" charset="0"/>
                  </a:rPr>
                  <a:t>. Next, it uses the sigmoid activation function to convert </a:t>
                </a:r>
                <a14:m>
                  <m:oMath xmlns:m="http://schemas.openxmlformats.org/officeDocument/2006/math">
                    <m:r>
                      <a:rPr lang="zh-CN" altLang="en-US" sz="2600" i="1" smtClean="0">
                        <a:latin typeface="Cambria Math" panose="02040503050406030204" pitchFamily="18" charset="0"/>
                        <a:cs typeface="Times New Roman" panose="02020603050405020304" pitchFamily="18" charset="0"/>
                      </a:rPr>
                      <m:t>𝓏</m:t>
                    </m:r>
                  </m:oMath>
                </a14:m>
                <a:r>
                  <a:rPr lang="en-US" altLang="zh-CN" sz="2600" dirty="0">
                    <a:latin typeface="Times New Roman" panose="02020603050405020304" pitchFamily="18" charset="0"/>
                    <a:cs typeface="Times New Roman" panose="02020603050405020304" pitchFamily="18" charset="0"/>
                  </a:rPr>
                  <a:t> into a probability.</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We omit the dependence on </a:t>
                </a:r>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for the moment to discuss how to deﬁne a probability distribution over </a:t>
                </a:r>
                <a:r>
                  <a:rPr lang="en-US" altLang="zh-CN" sz="2600" i="1" dirty="0">
                    <a:latin typeface="Times New Roman" panose="02020603050405020304" pitchFamily="18" charset="0"/>
                    <a:cs typeface="Times New Roman" panose="02020603050405020304" pitchFamily="18" charset="0"/>
                  </a:rPr>
                  <a:t>y</a:t>
                </a:r>
                <a:r>
                  <a:rPr lang="en-US" altLang="zh-CN" sz="2600" dirty="0">
                    <a:latin typeface="Times New Roman" panose="02020603050405020304" pitchFamily="18" charset="0"/>
                    <a:cs typeface="Times New Roman" panose="02020603050405020304" pitchFamily="18" charset="0"/>
                  </a:rPr>
                  <a:t> using the value </a:t>
                </a:r>
                <a14:m>
                  <m:oMath xmlns:m="http://schemas.openxmlformats.org/officeDocument/2006/math">
                    <m:r>
                      <a:rPr lang="zh-CN" altLang="en-US" sz="2600" i="1" smtClean="0">
                        <a:latin typeface="Cambria Math" panose="02040503050406030204" pitchFamily="18" charset="0"/>
                        <a:cs typeface="Times New Roman" panose="02020603050405020304" pitchFamily="18" charset="0"/>
                      </a:rPr>
                      <m:t>𝓏</m:t>
                    </m:r>
                  </m:oMath>
                </a14:m>
                <a:r>
                  <a:rPr lang="en-US" altLang="zh-CN" sz="2600" dirty="0">
                    <a:latin typeface="Times New Roman" panose="02020603050405020304" pitchFamily="18" charset="0"/>
                    <a:cs typeface="Times New Roman" panose="02020603050405020304" pitchFamily="18" charset="0"/>
                  </a:rPr>
                  <a:t>. The sigmoid can be motivated by constructing an unnormalized probability distribution </a:t>
                </a:r>
                <a14:m>
                  <m:oMath xmlns:m="http://schemas.openxmlformats.org/officeDocument/2006/math">
                    <m:acc>
                      <m:accPr>
                        <m:chr m:val="̃"/>
                        <m:ctrlPr>
                          <a:rPr lang="en-US" altLang="zh-CN" sz="2600" i="1" smtClean="0">
                            <a:latin typeface="Cambria Math" panose="02040503050406030204" pitchFamily="18" charset="0"/>
                            <a:cs typeface="Times New Roman" panose="02020603050405020304" pitchFamily="18" charset="0"/>
                          </a:rPr>
                        </m:ctrlPr>
                      </m:accPr>
                      <m:e>
                        <m:r>
                          <a:rPr lang="en-US" altLang="zh-CN" sz="2600" b="0" i="1" smtClean="0">
                            <a:latin typeface="Cambria Math" panose="02040503050406030204" pitchFamily="18" charset="0"/>
                            <a:cs typeface="Times New Roman" panose="02020603050405020304" pitchFamily="18" charset="0"/>
                          </a:rPr>
                          <m:t>𝑃</m:t>
                        </m:r>
                      </m:e>
                    </m:acc>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𝑦</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which does not sum to 1. We can then divide by an appropriate constant to obtain a valid probability distribution.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1710"/>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graphicFrame>
        <p:nvGraphicFramePr>
          <p:cNvPr id="5" name="对象 4">
            <a:extLst>
              <a:ext uri="{FF2B5EF4-FFF2-40B4-BE49-F238E27FC236}">
                <a16:creationId xmlns:a16="http://schemas.microsoft.com/office/drawing/2014/main" id="{93517061-0786-4A7C-99DE-D423EB139E43}"/>
              </a:ext>
            </a:extLst>
          </p:cNvPr>
          <p:cNvGraphicFramePr>
            <a:graphicFrameLocks noChangeAspect="1"/>
          </p:cNvGraphicFramePr>
          <p:nvPr/>
        </p:nvGraphicFramePr>
        <p:xfrm>
          <a:off x="6546850" y="3362325"/>
          <a:ext cx="114300" cy="177800"/>
        </p:xfrm>
        <a:graphic>
          <a:graphicData uri="http://schemas.openxmlformats.org/presentationml/2006/ole">
            <mc:AlternateContent xmlns:mc="http://schemas.openxmlformats.org/markup-compatibility/2006">
              <mc:Choice xmlns:v="urn:schemas-microsoft-com:vml" Requires="v">
                <p:oleObj spid="_x0000_s132220" name="Equation" r:id="rId5" imgW="114120" imgH="177480" progId="Equation.DSMT4">
                  <p:embed/>
                </p:oleObj>
              </mc:Choice>
              <mc:Fallback>
                <p:oleObj name="Equation" r:id="rId5" imgW="114120" imgH="177480" progId="Equation.DSMT4">
                  <p:embed/>
                  <p:pic>
                    <p:nvPicPr>
                      <p:cNvPr id="5" name="对象 4">
                        <a:extLst>
                          <a:ext uri="{FF2B5EF4-FFF2-40B4-BE49-F238E27FC236}">
                            <a16:creationId xmlns:a16="http://schemas.microsoft.com/office/drawing/2014/main" id="{93517061-0786-4A7C-99DE-D423EB139E43}"/>
                          </a:ext>
                        </a:extLst>
                      </p:cNvPr>
                      <p:cNvPicPr/>
                      <p:nvPr/>
                    </p:nvPicPr>
                    <p:blipFill>
                      <a:blip r:embed="rId6"/>
                      <a:stretch>
                        <a:fillRect/>
                      </a:stretch>
                    </p:blipFill>
                    <p:spPr>
                      <a:xfrm>
                        <a:off x="6546850" y="3362325"/>
                        <a:ext cx="114300" cy="1778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88848D37-1A4B-4670-BA6C-985A8A13CDC5}"/>
              </a:ext>
            </a:extLst>
          </p:cNvPr>
          <p:cNvGraphicFramePr>
            <a:graphicFrameLocks noChangeAspect="1"/>
          </p:cNvGraphicFramePr>
          <p:nvPr/>
        </p:nvGraphicFramePr>
        <p:xfrm>
          <a:off x="6159500" y="3479800"/>
          <a:ext cx="914400" cy="198438"/>
        </p:xfrm>
        <a:graphic>
          <a:graphicData uri="http://schemas.openxmlformats.org/presentationml/2006/ole">
            <mc:AlternateContent xmlns:mc="http://schemas.openxmlformats.org/markup-compatibility/2006">
              <mc:Choice xmlns:v="urn:schemas-microsoft-com:vml" Requires="v">
                <p:oleObj spid="_x0000_s132221" name="Equation" r:id="rId7" imgW="914400" imgH="198720" progId="Equation.DSMT4">
                  <p:embed/>
                </p:oleObj>
              </mc:Choice>
              <mc:Fallback>
                <p:oleObj name="Equation" r:id="rId7" imgW="914400" imgH="198720" progId="Equation.DSMT4">
                  <p:embed/>
                  <p:pic>
                    <p:nvPicPr>
                      <p:cNvPr id="8" name="对象 7">
                        <a:extLst>
                          <a:ext uri="{FF2B5EF4-FFF2-40B4-BE49-F238E27FC236}">
                            <a16:creationId xmlns:a16="http://schemas.microsoft.com/office/drawing/2014/main" id="{88848D37-1A4B-4670-BA6C-985A8A13CDC5}"/>
                          </a:ext>
                        </a:extLst>
                      </p:cNvPr>
                      <p:cNvPicPr/>
                      <p:nvPr/>
                    </p:nvPicPr>
                    <p:blipFill>
                      <a:blip r:embed="rId6"/>
                      <a:stretch>
                        <a:fillRect/>
                      </a:stretch>
                    </p:blipFill>
                    <p:spPr>
                      <a:xfrm>
                        <a:off x="6159500" y="34798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29035393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If we begin with the assumption that the unnormalized log probabilities are linear in </a:t>
                </a:r>
                <a:r>
                  <a:rPr lang="en-US" altLang="zh-CN" sz="2600" i="1" dirty="0">
                    <a:latin typeface="Times New Roman" panose="02020603050405020304" pitchFamily="18" charset="0"/>
                    <a:cs typeface="Times New Roman" panose="02020603050405020304" pitchFamily="18" charset="0"/>
                  </a:rPr>
                  <a:t>y </a:t>
                </a:r>
                <a:r>
                  <a:rPr lang="en-US" altLang="zh-CN" sz="2600" dirty="0">
                    <a:latin typeface="Times New Roman" panose="02020603050405020304" pitchFamily="18" charset="0"/>
                    <a:cs typeface="Times New Roman" panose="02020603050405020304" pitchFamily="18" charset="0"/>
                  </a:rPr>
                  <a:t>and </a:t>
                </a:r>
                <a14:m>
                  <m:oMath xmlns:m="http://schemas.openxmlformats.org/officeDocument/2006/math">
                    <m:r>
                      <a:rPr lang="zh-CN" altLang="en-US" sz="2600" i="1">
                        <a:latin typeface="Cambria Math" panose="02040503050406030204" pitchFamily="18" charset="0"/>
                        <a:cs typeface="Times New Roman" panose="02020603050405020304" pitchFamily="18" charset="0"/>
                      </a:rPr>
                      <m:t>𝓏</m:t>
                    </m:r>
                  </m:oMath>
                </a14:m>
                <a:r>
                  <a:rPr lang="en-US" altLang="zh-CN" sz="2600" dirty="0">
                    <a:latin typeface="Times New Roman" panose="02020603050405020304" pitchFamily="18" charset="0"/>
                    <a:cs typeface="Times New Roman" panose="02020603050405020304" pitchFamily="18" charset="0"/>
                  </a:rPr>
                  <a:t>, we can exponentiate to obtain the unnormalized probabilities. We then normalize to see that this yields a Bernoulli distribution controlled by a sigmoidal transformation of  </a:t>
                </a:r>
                <a14:m>
                  <m:oMath xmlns:m="http://schemas.openxmlformats.org/officeDocument/2006/math">
                    <m:r>
                      <a:rPr lang="zh-CN" altLang="en-US" sz="2600" i="1" smtClean="0">
                        <a:latin typeface="Cambria Math" panose="02040503050406030204" pitchFamily="18" charset="0"/>
                        <a:cs typeface="Times New Roman" panose="02020603050405020304" pitchFamily="18" charset="0"/>
                      </a:rPr>
                      <m:t>𝓏</m:t>
                    </m:r>
                  </m:oMath>
                </a14:m>
                <a:r>
                  <a:rPr lang="en-US" altLang="zh-CN" sz="2600" dirty="0">
                    <a:latin typeface="Times New Roman" panose="02020603050405020304" pitchFamily="18" charset="0"/>
                    <a:cs typeface="Times New Roman" panose="02020603050405020304" pitchFamily="18"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graphicFrame>
        <p:nvGraphicFramePr>
          <p:cNvPr id="5" name="对象 4">
            <a:extLst>
              <a:ext uri="{FF2B5EF4-FFF2-40B4-BE49-F238E27FC236}">
                <a16:creationId xmlns:a16="http://schemas.microsoft.com/office/drawing/2014/main" id="{93517061-0786-4A7C-99DE-D423EB139E43}"/>
              </a:ext>
            </a:extLst>
          </p:cNvPr>
          <p:cNvGraphicFramePr>
            <a:graphicFrameLocks noChangeAspect="1"/>
          </p:cNvGraphicFramePr>
          <p:nvPr/>
        </p:nvGraphicFramePr>
        <p:xfrm>
          <a:off x="6546850" y="3362325"/>
          <a:ext cx="114300" cy="177800"/>
        </p:xfrm>
        <a:graphic>
          <a:graphicData uri="http://schemas.openxmlformats.org/presentationml/2006/ole">
            <mc:AlternateContent xmlns:mc="http://schemas.openxmlformats.org/markup-compatibility/2006">
              <mc:Choice xmlns:v="urn:schemas-microsoft-com:vml" Requires="v">
                <p:oleObj spid="_x0000_s133362" name="Equation" r:id="rId5" imgW="114120" imgH="177480" progId="Equation.DSMT4">
                  <p:embed/>
                </p:oleObj>
              </mc:Choice>
              <mc:Fallback>
                <p:oleObj name="Equation" r:id="rId5" imgW="114120" imgH="177480" progId="Equation.DSMT4">
                  <p:embed/>
                  <p:pic>
                    <p:nvPicPr>
                      <p:cNvPr id="5" name="对象 4">
                        <a:extLst>
                          <a:ext uri="{FF2B5EF4-FFF2-40B4-BE49-F238E27FC236}">
                            <a16:creationId xmlns:a16="http://schemas.microsoft.com/office/drawing/2014/main" id="{93517061-0786-4A7C-99DE-D423EB139E43}"/>
                          </a:ext>
                        </a:extLst>
                      </p:cNvPr>
                      <p:cNvPicPr/>
                      <p:nvPr/>
                    </p:nvPicPr>
                    <p:blipFill>
                      <a:blip r:embed="rId6"/>
                      <a:stretch>
                        <a:fillRect/>
                      </a:stretch>
                    </p:blipFill>
                    <p:spPr>
                      <a:xfrm>
                        <a:off x="6546850" y="3362325"/>
                        <a:ext cx="114300" cy="17780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DEA4DD2-FE7A-4959-891F-6E3B88716A63}"/>
              </a:ext>
            </a:extLst>
          </p:cNvPr>
          <p:cNvGraphicFramePr>
            <a:graphicFrameLocks noChangeAspect="1"/>
          </p:cNvGraphicFramePr>
          <p:nvPr/>
        </p:nvGraphicFramePr>
        <p:xfrm>
          <a:off x="6521450" y="3368675"/>
          <a:ext cx="165100" cy="165100"/>
        </p:xfrm>
        <a:graphic>
          <a:graphicData uri="http://schemas.openxmlformats.org/presentationml/2006/ole">
            <mc:AlternateContent xmlns:mc="http://schemas.openxmlformats.org/markup-compatibility/2006">
              <mc:Choice xmlns:v="urn:schemas-microsoft-com:vml" Requires="v">
                <p:oleObj spid="_x0000_s133363" name="Equation" r:id="rId7" imgW="164880" imgH="164880" progId="Equation.DSMT4">
                  <p:embed/>
                </p:oleObj>
              </mc:Choice>
              <mc:Fallback>
                <p:oleObj name="Equation" r:id="rId7" imgW="164880" imgH="164880" progId="Equation.DSMT4">
                  <p:embed/>
                  <p:pic>
                    <p:nvPicPr>
                      <p:cNvPr id="6" name="对象 5">
                        <a:extLst>
                          <a:ext uri="{FF2B5EF4-FFF2-40B4-BE49-F238E27FC236}">
                            <a16:creationId xmlns:a16="http://schemas.microsoft.com/office/drawing/2014/main" id="{4DEA4DD2-FE7A-4959-891F-6E3B88716A63}"/>
                          </a:ext>
                        </a:extLst>
                      </p:cNvPr>
                      <p:cNvPicPr/>
                      <p:nvPr/>
                    </p:nvPicPr>
                    <p:blipFill>
                      <a:blip r:embed="rId8"/>
                      <a:stretch>
                        <a:fillRect/>
                      </a:stretch>
                    </p:blipFill>
                    <p:spPr>
                      <a:xfrm>
                        <a:off x="6521450" y="3368675"/>
                        <a:ext cx="165100" cy="1651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88848D37-1A4B-4670-BA6C-985A8A13CDC5}"/>
              </a:ext>
            </a:extLst>
          </p:cNvPr>
          <p:cNvGraphicFramePr>
            <a:graphicFrameLocks noChangeAspect="1"/>
          </p:cNvGraphicFramePr>
          <p:nvPr/>
        </p:nvGraphicFramePr>
        <p:xfrm>
          <a:off x="6159500" y="3479800"/>
          <a:ext cx="914400" cy="198438"/>
        </p:xfrm>
        <a:graphic>
          <a:graphicData uri="http://schemas.openxmlformats.org/presentationml/2006/ole">
            <mc:AlternateContent xmlns:mc="http://schemas.openxmlformats.org/markup-compatibility/2006">
              <mc:Choice xmlns:v="urn:schemas-microsoft-com:vml" Requires="v">
                <p:oleObj spid="_x0000_s133364" name="Equation" r:id="rId9" imgW="914400" imgH="198720" progId="Equation.DSMT4">
                  <p:embed/>
                </p:oleObj>
              </mc:Choice>
              <mc:Fallback>
                <p:oleObj name="Equation" r:id="rId9" imgW="914400" imgH="198720" progId="Equation.DSMT4">
                  <p:embed/>
                  <p:pic>
                    <p:nvPicPr>
                      <p:cNvPr id="8" name="对象 7">
                        <a:extLst>
                          <a:ext uri="{FF2B5EF4-FFF2-40B4-BE49-F238E27FC236}">
                            <a16:creationId xmlns:a16="http://schemas.microsoft.com/office/drawing/2014/main" id="{88848D37-1A4B-4670-BA6C-985A8A13CDC5}"/>
                          </a:ext>
                        </a:extLst>
                      </p:cNvPr>
                      <p:cNvPicPr/>
                      <p:nvPr/>
                    </p:nvPicPr>
                    <p:blipFill>
                      <a:blip r:embed="rId6"/>
                      <a:stretch>
                        <a:fillRect/>
                      </a:stretch>
                    </p:blipFill>
                    <p:spPr>
                      <a:xfrm>
                        <a:off x="6159500" y="3479800"/>
                        <a:ext cx="914400" cy="198438"/>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B537D962-BFC0-408D-84DE-B53D3BF7F648}"/>
              </a:ext>
            </a:extLst>
          </p:cNvPr>
          <p:cNvGraphicFramePr>
            <a:graphicFrameLocks noChangeAspect="1"/>
          </p:cNvGraphicFramePr>
          <p:nvPr/>
        </p:nvGraphicFramePr>
        <p:xfrm>
          <a:off x="6527800" y="3381375"/>
          <a:ext cx="152400" cy="139700"/>
        </p:xfrm>
        <a:graphic>
          <a:graphicData uri="http://schemas.openxmlformats.org/presentationml/2006/ole">
            <mc:AlternateContent xmlns:mc="http://schemas.openxmlformats.org/markup-compatibility/2006">
              <mc:Choice xmlns:v="urn:schemas-microsoft-com:vml" Requires="v">
                <p:oleObj spid="_x0000_s133365" name="Equation" r:id="rId10" imgW="152280" imgH="139680" progId="Equation.DSMT4">
                  <p:embed/>
                </p:oleObj>
              </mc:Choice>
              <mc:Fallback>
                <p:oleObj name="Equation" r:id="rId10" imgW="152280" imgH="139680" progId="Equation.DSMT4">
                  <p:embed/>
                  <p:pic>
                    <p:nvPicPr>
                      <p:cNvPr id="7" name="对象 6">
                        <a:extLst>
                          <a:ext uri="{FF2B5EF4-FFF2-40B4-BE49-F238E27FC236}">
                            <a16:creationId xmlns:a16="http://schemas.microsoft.com/office/drawing/2014/main" id="{B537D962-BFC0-408D-84DE-B53D3BF7F648}"/>
                          </a:ext>
                        </a:extLst>
                      </p:cNvPr>
                      <p:cNvPicPr/>
                      <p:nvPr/>
                    </p:nvPicPr>
                    <p:blipFill>
                      <a:blip r:embed="rId11"/>
                      <a:stretch>
                        <a:fillRect/>
                      </a:stretch>
                    </p:blipFill>
                    <p:spPr>
                      <a:xfrm>
                        <a:off x="6527800" y="3381375"/>
                        <a:ext cx="152400" cy="139700"/>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80D968FF-B64B-4BBD-AA15-1EA33AC9DB74}"/>
              </a:ext>
            </a:extLst>
          </p:cNvPr>
          <p:cNvPicPr>
            <a:picLocks noChangeAspect="1"/>
          </p:cNvPicPr>
          <p:nvPr/>
        </p:nvPicPr>
        <p:blipFill>
          <a:blip r:embed="rId12"/>
          <a:stretch>
            <a:fillRect/>
          </a:stretch>
        </p:blipFill>
        <p:spPr>
          <a:xfrm>
            <a:off x="1980882" y="3173585"/>
            <a:ext cx="8222722" cy="2784425"/>
          </a:xfrm>
          <a:prstGeom prst="rect">
            <a:avLst/>
          </a:prstGeom>
        </p:spPr>
      </p:pic>
      <p:sp>
        <p:nvSpPr>
          <p:cNvPr id="12" name="标题 1">
            <a:extLst>
              <a:ext uri="{FF2B5EF4-FFF2-40B4-BE49-F238E27FC236}">
                <a16:creationId xmlns:a16="http://schemas.microsoft.com/office/drawing/2014/main" id="{12DDE0D4-4862-489A-B3AB-F21756092578}"/>
              </a:ext>
            </a:extLst>
          </p:cNvPr>
          <p:cNvSpPr txBox="1">
            <a:spLocks/>
          </p:cNvSpPr>
          <p:nvPr/>
        </p:nvSpPr>
        <p:spPr>
          <a:xfrm>
            <a:off x="387439" y="133306"/>
            <a:ext cx="10842536"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6.2.2.2 Sigmoid Units for Bernoulli Output Distributions</a:t>
            </a:r>
            <a:endParaRPr lang="zh-CN"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49467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Probability distributions based on exponentiation and normalization are common throughout the statistical modeling literature. The </a:t>
                </a:r>
                <a14:m>
                  <m:oMath xmlns:m="http://schemas.openxmlformats.org/officeDocument/2006/math">
                    <m:r>
                      <a:rPr lang="zh-CN" altLang="en-US" sz="2600" i="1" smtClean="0">
                        <a:latin typeface="Cambria Math" panose="02040503050406030204" pitchFamily="18" charset="0"/>
                        <a:cs typeface="Times New Roman" panose="02020603050405020304" pitchFamily="18" charset="0"/>
                      </a:rPr>
                      <m:t>𝓏</m:t>
                    </m:r>
                  </m:oMath>
                </a14:m>
                <a:r>
                  <a:rPr lang="en-US" altLang="zh-CN" sz="2600" dirty="0">
                    <a:latin typeface="Times New Roman" panose="02020603050405020304" pitchFamily="18" charset="0"/>
                    <a:cs typeface="Times New Roman" panose="02020603050405020304" pitchFamily="18" charset="0"/>
                  </a:rPr>
                  <a:t> variable deﬁning such a distribution over binary variables is called a </a:t>
                </a:r>
                <a:r>
                  <a:rPr lang="en-US" altLang="zh-CN" sz="2600" i="1" dirty="0">
                    <a:latin typeface="Times New Roman" panose="02020603050405020304" pitchFamily="18" charset="0"/>
                    <a:cs typeface="Times New Roman" panose="02020603050405020304" pitchFamily="18" charset="0"/>
                  </a:rPr>
                  <a:t>logit</a:t>
                </a:r>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This approach to predicting the probabilities in log-space is natural to use with maximum likelihood learning. Because the cost function used with maximum likelihood is </a:t>
                </a:r>
                <a14:m>
                  <m:oMath xmlns:m="http://schemas.openxmlformats.org/officeDocument/2006/math">
                    <m:r>
                      <a:rPr lang="zh-CN" altLang="en-US" sz="2600">
                        <a:latin typeface="Cambria Math" panose="02040503050406030204" pitchFamily="18" charset="0"/>
                      </a:rPr>
                      <m:t>−</m:t>
                    </m:r>
                    <m:r>
                      <m:rPr>
                        <m:sty m:val="p"/>
                      </m:rPr>
                      <a:rPr lang="en-US" altLang="zh-CN" sz="2600" b="0" i="0" smtClean="0">
                        <a:latin typeface="Cambria Math" panose="02040503050406030204" pitchFamily="18" charset="0"/>
                      </a:rPr>
                      <m:t>log</m:t>
                    </m:r>
                    <m:r>
                      <a:rPr lang="en-US" altLang="zh-CN" sz="2600" b="0" i="1" smtClean="0">
                        <a:latin typeface="Cambria Math" panose="02040503050406030204" pitchFamily="18" charset="0"/>
                      </a:rPr>
                      <m:t>𝑃</m:t>
                    </m:r>
                    <m:d>
                      <m:dPr>
                        <m:endChr m:val="|"/>
                        <m:ctrlPr>
                          <a:rPr lang="en-US" altLang="zh-CN" sz="2600" b="0" i="1" smtClean="0">
                            <a:latin typeface="Cambria Math" panose="02040503050406030204" pitchFamily="18" charset="0"/>
                          </a:rPr>
                        </m:ctrlPr>
                      </m:dPr>
                      <m:e>
                        <m:r>
                          <a:rPr lang="en-US" altLang="zh-CN" sz="2600" b="0" i="1" smtClean="0">
                            <a:latin typeface="Cambria Math" panose="02040503050406030204" pitchFamily="18" charset="0"/>
                          </a:rPr>
                          <m:t>𝑦</m:t>
                        </m:r>
                        <m:r>
                          <a:rPr lang="en-US" altLang="zh-CN" sz="2600" b="0" i="1" smtClean="0">
                            <a:latin typeface="Cambria Math" panose="02040503050406030204" pitchFamily="18" charset="0"/>
                          </a:rPr>
                          <m:t> </m:t>
                        </m:r>
                      </m:e>
                    </m:d>
                    <m:r>
                      <a:rPr lang="en-US" altLang="zh-CN" sz="2600" b="0" i="1" smtClean="0">
                        <a:latin typeface="Cambria Math" panose="02040503050406030204" pitchFamily="18" charset="0"/>
                      </a:rPr>
                      <m:t> </m:t>
                    </m:r>
                    <m:r>
                      <a:rPr lang="en-US" altLang="zh-CN" sz="2600" b="0" i="1" smtClean="0">
                        <a:latin typeface="Cambria Math" panose="02040503050406030204" pitchFamily="18" charset="0"/>
                      </a:rPr>
                      <m:t>𝑥</m:t>
                    </m:r>
                    <m:r>
                      <a:rPr lang="en-US" altLang="zh-CN" sz="2600" b="0" i="1" smtClean="0">
                        <a:latin typeface="Cambria Math" panose="02040503050406030204" pitchFamily="18" charset="0"/>
                      </a:rPr>
                      <m:t>)</m:t>
                    </m:r>
                  </m:oMath>
                </a14:m>
                <a:r>
                  <a:rPr lang="en-US" altLang="zh-CN" sz="2600" dirty="0">
                    <a:latin typeface="Times New Roman" panose="02020603050405020304" pitchFamily="18" charset="0"/>
                    <a:cs typeface="Times New Roman" panose="02020603050405020304" pitchFamily="18" charset="0"/>
                  </a:rPr>
                  <a:t>, the login the cost function undoes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exp</m:t>
                    </m:r>
                  </m:oMath>
                </a14:m>
                <a:r>
                  <a:rPr lang="en-US" altLang="zh-CN" sz="2600" dirty="0">
                    <a:latin typeface="Times New Roman" panose="02020603050405020304" pitchFamily="18" charset="0"/>
                    <a:cs typeface="Times New Roman" panose="02020603050405020304" pitchFamily="18" charset="0"/>
                  </a:rPr>
                  <a:t> of the sigmoid. Without this eﬀect, the saturation of the sigmoid could prevent gradient-based learning from making good progress.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1710"/>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graphicFrame>
        <p:nvGraphicFramePr>
          <p:cNvPr id="5" name="对象 4">
            <a:extLst>
              <a:ext uri="{FF2B5EF4-FFF2-40B4-BE49-F238E27FC236}">
                <a16:creationId xmlns:a16="http://schemas.microsoft.com/office/drawing/2014/main" id="{93517061-0786-4A7C-99DE-D423EB139E43}"/>
              </a:ext>
            </a:extLst>
          </p:cNvPr>
          <p:cNvGraphicFramePr>
            <a:graphicFrameLocks noChangeAspect="1"/>
          </p:cNvGraphicFramePr>
          <p:nvPr/>
        </p:nvGraphicFramePr>
        <p:xfrm>
          <a:off x="6546850" y="3362325"/>
          <a:ext cx="114300" cy="177800"/>
        </p:xfrm>
        <a:graphic>
          <a:graphicData uri="http://schemas.openxmlformats.org/presentationml/2006/ole">
            <mc:AlternateContent xmlns:mc="http://schemas.openxmlformats.org/markup-compatibility/2006">
              <mc:Choice xmlns:v="urn:schemas-microsoft-com:vml" Requires="v">
                <p:oleObj spid="_x0000_s134268" name="Equation" r:id="rId5" imgW="114120" imgH="177480" progId="Equation.DSMT4">
                  <p:embed/>
                </p:oleObj>
              </mc:Choice>
              <mc:Fallback>
                <p:oleObj name="Equation" r:id="rId5" imgW="114120" imgH="177480" progId="Equation.DSMT4">
                  <p:embed/>
                  <p:pic>
                    <p:nvPicPr>
                      <p:cNvPr id="5" name="对象 4">
                        <a:extLst>
                          <a:ext uri="{FF2B5EF4-FFF2-40B4-BE49-F238E27FC236}">
                            <a16:creationId xmlns:a16="http://schemas.microsoft.com/office/drawing/2014/main" id="{93517061-0786-4A7C-99DE-D423EB139E43}"/>
                          </a:ext>
                        </a:extLst>
                      </p:cNvPr>
                      <p:cNvPicPr/>
                      <p:nvPr/>
                    </p:nvPicPr>
                    <p:blipFill>
                      <a:blip r:embed="rId6"/>
                      <a:stretch>
                        <a:fillRect/>
                      </a:stretch>
                    </p:blipFill>
                    <p:spPr>
                      <a:xfrm>
                        <a:off x="6546850" y="3362325"/>
                        <a:ext cx="114300" cy="1778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88848D37-1A4B-4670-BA6C-985A8A13CDC5}"/>
              </a:ext>
            </a:extLst>
          </p:cNvPr>
          <p:cNvGraphicFramePr>
            <a:graphicFrameLocks noChangeAspect="1"/>
          </p:cNvGraphicFramePr>
          <p:nvPr/>
        </p:nvGraphicFramePr>
        <p:xfrm>
          <a:off x="6159500" y="3479800"/>
          <a:ext cx="914400" cy="198438"/>
        </p:xfrm>
        <a:graphic>
          <a:graphicData uri="http://schemas.openxmlformats.org/presentationml/2006/ole">
            <mc:AlternateContent xmlns:mc="http://schemas.openxmlformats.org/markup-compatibility/2006">
              <mc:Choice xmlns:v="urn:schemas-microsoft-com:vml" Requires="v">
                <p:oleObj spid="_x0000_s134269" name="Equation" r:id="rId7" imgW="914400" imgH="198720" progId="Equation.DSMT4">
                  <p:embed/>
                </p:oleObj>
              </mc:Choice>
              <mc:Fallback>
                <p:oleObj name="Equation" r:id="rId7" imgW="914400" imgH="198720" progId="Equation.DSMT4">
                  <p:embed/>
                  <p:pic>
                    <p:nvPicPr>
                      <p:cNvPr id="8" name="对象 7">
                        <a:extLst>
                          <a:ext uri="{FF2B5EF4-FFF2-40B4-BE49-F238E27FC236}">
                            <a16:creationId xmlns:a16="http://schemas.microsoft.com/office/drawing/2014/main" id="{88848D37-1A4B-4670-BA6C-985A8A13CDC5}"/>
                          </a:ext>
                        </a:extLst>
                      </p:cNvPr>
                      <p:cNvPicPr/>
                      <p:nvPr/>
                    </p:nvPicPr>
                    <p:blipFill>
                      <a:blip r:embed="rId6"/>
                      <a:stretch>
                        <a:fillRect/>
                      </a:stretch>
                    </p:blipFill>
                    <p:spPr>
                      <a:xfrm>
                        <a:off x="6159500" y="3479800"/>
                        <a:ext cx="914400" cy="198438"/>
                      </a:xfrm>
                      <a:prstGeom prst="rect">
                        <a:avLst/>
                      </a:prstGeom>
                    </p:spPr>
                  </p:pic>
                </p:oleObj>
              </mc:Fallback>
            </mc:AlternateContent>
          </a:graphicData>
        </a:graphic>
      </p:graphicFrame>
      <p:sp>
        <p:nvSpPr>
          <p:cNvPr id="9" name="标题 1">
            <a:extLst>
              <a:ext uri="{FF2B5EF4-FFF2-40B4-BE49-F238E27FC236}">
                <a16:creationId xmlns:a16="http://schemas.microsoft.com/office/drawing/2014/main" id="{1C426768-6952-4EA8-AC12-44CCC1B47AAA}"/>
              </a:ext>
            </a:extLst>
          </p:cNvPr>
          <p:cNvSpPr txBox="1">
            <a:spLocks/>
          </p:cNvSpPr>
          <p:nvPr/>
        </p:nvSpPr>
        <p:spPr>
          <a:xfrm>
            <a:off x="387439" y="133306"/>
            <a:ext cx="10842536"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6.2.2.2 Sigmoid Units for Bernoulli Output Distributions</a:t>
            </a:r>
            <a:endParaRPr lang="zh-CN"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56553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marL="0" indent="0" algn="just">
                  <a:lnSpc>
                    <a:spcPct val="135000"/>
                  </a:lnSpc>
                  <a:buClr>
                    <a:srgbClr val="FF0000"/>
                  </a:buClr>
                  <a:buNone/>
                </a:pPr>
                <a:r>
                  <a:rPr lang="en-US" altLang="zh-CN" dirty="0"/>
                  <a:t>The loss function for maximum likelihood learning of a Bernoulli parametrized by a sigmoid is</a:t>
                </a:r>
              </a:p>
              <a:p>
                <a:pPr algn="just">
                  <a:lnSpc>
                    <a:spcPct val="135000"/>
                  </a:lnSpc>
                  <a:buClr>
                    <a:srgbClr val="FF0000"/>
                  </a:buClr>
                </a:pPr>
                <a:endParaRPr lang="en-US" altLang="zh-CN" dirty="0"/>
              </a:p>
              <a:p>
                <a:pPr marL="0" indent="0" algn="just">
                  <a:lnSpc>
                    <a:spcPct val="135000"/>
                  </a:lnSpc>
                  <a:buClr>
                    <a:srgbClr val="FF0000"/>
                  </a:buClr>
                  <a:buNone/>
                </a:pPr>
                <a:endParaRPr lang="en-US" altLang="zh-CN" dirty="0"/>
              </a:p>
              <a:p>
                <a:pPr marL="0" indent="0" algn="just">
                  <a:lnSpc>
                    <a:spcPct val="135000"/>
                  </a:lnSpc>
                  <a:buClr>
                    <a:srgbClr val="FF0000"/>
                  </a:buClr>
                  <a:buNone/>
                </a:pPr>
                <a:r>
                  <a:rPr lang="en-US" altLang="zh-CN" dirty="0"/>
                  <a:t>        This derivation makes use of some properties from Sec. </a:t>
                </a:r>
                <a:r>
                  <a:rPr lang="en-US" altLang="zh-CN" dirty="0">
                    <a:solidFill>
                      <a:srgbClr val="FF0000"/>
                    </a:solidFill>
                  </a:rPr>
                  <a:t>3.10</a:t>
                </a:r>
                <a:r>
                  <a:rPr lang="en-US" altLang="zh-CN" dirty="0"/>
                  <a:t>. By rewriting the loss in terms of the </a:t>
                </a:r>
                <a14:m>
                  <m:oMath xmlns:m="http://schemas.openxmlformats.org/officeDocument/2006/math">
                    <m:r>
                      <m:rPr>
                        <m:sty m:val="p"/>
                      </m:rPr>
                      <a:rPr lang="en-US" altLang="zh-CN">
                        <a:latin typeface="Cambria Math" panose="02040503050406030204" pitchFamily="18" charset="0"/>
                      </a:rPr>
                      <m:t>softplus</m:t>
                    </m:r>
                  </m:oMath>
                </a14:m>
                <a:r>
                  <a:rPr lang="en-US" altLang="zh-CN" dirty="0"/>
                  <a:t> function, we can see that it saturates only when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1−2</m:t>
                        </m:r>
                        <m:r>
                          <a:rPr lang="en-US" altLang="zh-CN" i="1">
                            <a:latin typeface="Cambria Math" panose="02040503050406030204" pitchFamily="18" charset="0"/>
                          </a:rPr>
                          <m:t>𝑦</m:t>
                        </m:r>
                      </m:e>
                    </m:d>
                    <m:r>
                      <a:rPr lang="zh-CN" altLang="en-US" i="1">
                        <a:latin typeface="Cambria Math" panose="02040503050406030204" pitchFamily="18" charset="0"/>
                      </a:rPr>
                      <m:t>𝓏</m:t>
                    </m:r>
                  </m:oMath>
                </a14:m>
                <a:r>
                  <a:rPr lang="en-US" altLang="zh-CN" dirty="0"/>
                  <a:t> is very negative. Saturation thus occurs only when the model already has the right answer—when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=1</m:t>
                    </m:r>
                  </m:oMath>
                </a14:m>
                <a:r>
                  <a:rPr lang="en-US" altLang="zh-CN" dirty="0"/>
                  <a:t> and </a:t>
                </a:r>
                <a14:m>
                  <m:oMath xmlns:m="http://schemas.openxmlformats.org/officeDocument/2006/math">
                    <m:r>
                      <a:rPr lang="zh-CN" altLang="en-US" i="1">
                        <a:latin typeface="Cambria Math" panose="02040503050406030204" pitchFamily="18" charset="0"/>
                      </a:rPr>
                      <m:t>𝓏</m:t>
                    </m:r>
                  </m:oMath>
                </a14:m>
                <a:r>
                  <a:rPr lang="en-US" altLang="zh-CN" dirty="0"/>
                  <a:t> is very positive, or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=0</m:t>
                    </m:r>
                  </m:oMath>
                </a14:m>
                <a:r>
                  <a:rPr lang="en-US" altLang="zh-CN" dirty="0"/>
                  <a:t> and </a:t>
                </a:r>
                <a14:m>
                  <m:oMath xmlns:m="http://schemas.openxmlformats.org/officeDocument/2006/math">
                    <m:r>
                      <a:rPr lang="zh-CN" altLang="en-US" i="1">
                        <a:latin typeface="Cambria Math" panose="02040503050406030204" pitchFamily="18" charset="0"/>
                      </a:rPr>
                      <m:t>𝓏</m:t>
                    </m:r>
                  </m:oMath>
                </a14:m>
                <a:r>
                  <a:rPr lang="en-US" altLang="zh-CN" dirty="0"/>
                  <a:t> is very negative.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4988"/>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graphicFrame>
        <p:nvGraphicFramePr>
          <p:cNvPr id="5" name="对象 4">
            <a:extLst>
              <a:ext uri="{FF2B5EF4-FFF2-40B4-BE49-F238E27FC236}">
                <a16:creationId xmlns:a16="http://schemas.microsoft.com/office/drawing/2014/main" id="{93517061-0786-4A7C-99DE-D423EB139E43}"/>
              </a:ext>
            </a:extLst>
          </p:cNvPr>
          <p:cNvGraphicFramePr>
            <a:graphicFrameLocks noChangeAspect="1"/>
          </p:cNvGraphicFramePr>
          <p:nvPr/>
        </p:nvGraphicFramePr>
        <p:xfrm>
          <a:off x="6546850" y="3362325"/>
          <a:ext cx="114300" cy="177800"/>
        </p:xfrm>
        <a:graphic>
          <a:graphicData uri="http://schemas.openxmlformats.org/presentationml/2006/ole">
            <mc:AlternateContent xmlns:mc="http://schemas.openxmlformats.org/markup-compatibility/2006">
              <mc:Choice xmlns:v="urn:schemas-microsoft-com:vml" Requires="v">
                <p:oleObj spid="_x0000_s135294" name="Equation" r:id="rId5" imgW="114120" imgH="177480" progId="Equation.DSMT4">
                  <p:embed/>
                </p:oleObj>
              </mc:Choice>
              <mc:Fallback>
                <p:oleObj name="Equation" r:id="rId5" imgW="114120" imgH="177480" progId="Equation.DSMT4">
                  <p:embed/>
                  <p:pic>
                    <p:nvPicPr>
                      <p:cNvPr id="5" name="对象 4">
                        <a:extLst>
                          <a:ext uri="{FF2B5EF4-FFF2-40B4-BE49-F238E27FC236}">
                            <a16:creationId xmlns:a16="http://schemas.microsoft.com/office/drawing/2014/main" id="{93517061-0786-4A7C-99DE-D423EB139E43}"/>
                          </a:ext>
                        </a:extLst>
                      </p:cNvPr>
                      <p:cNvPicPr/>
                      <p:nvPr/>
                    </p:nvPicPr>
                    <p:blipFill>
                      <a:blip r:embed="rId6"/>
                      <a:stretch>
                        <a:fillRect/>
                      </a:stretch>
                    </p:blipFill>
                    <p:spPr>
                      <a:xfrm>
                        <a:off x="6546850" y="3362325"/>
                        <a:ext cx="114300" cy="1778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88848D37-1A4B-4670-BA6C-985A8A13CDC5}"/>
              </a:ext>
            </a:extLst>
          </p:cNvPr>
          <p:cNvGraphicFramePr>
            <a:graphicFrameLocks noChangeAspect="1"/>
          </p:cNvGraphicFramePr>
          <p:nvPr/>
        </p:nvGraphicFramePr>
        <p:xfrm>
          <a:off x="6159500" y="3479800"/>
          <a:ext cx="914400" cy="198438"/>
        </p:xfrm>
        <a:graphic>
          <a:graphicData uri="http://schemas.openxmlformats.org/presentationml/2006/ole">
            <mc:AlternateContent xmlns:mc="http://schemas.openxmlformats.org/markup-compatibility/2006">
              <mc:Choice xmlns:v="urn:schemas-microsoft-com:vml" Requires="v">
                <p:oleObj spid="_x0000_s135295" name="Equation" r:id="rId7" imgW="914400" imgH="198720" progId="Equation.DSMT4">
                  <p:embed/>
                </p:oleObj>
              </mc:Choice>
              <mc:Fallback>
                <p:oleObj name="Equation" r:id="rId7" imgW="914400" imgH="198720" progId="Equation.DSMT4">
                  <p:embed/>
                  <p:pic>
                    <p:nvPicPr>
                      <p:cNvPr id="8" name="对象 7">
                        <a:extLst>
                          <a:ext uri="{FF2B5EF4-FFF2-40B4-BE49-F238E27FC236}">
                            <a16:creationId xmlns:a16="http://schemas.microsoft.com/office/drawing/2014/main" id="{88848D37-1A4B-4670-BA6C-985A8A13CDC5}"/>
                          </a:ext>
                        </a:extLst>
                      </p:cNvPr>
                      <p:cNvPicPr/>
                      <p:nvPr/>
                    </p:nvPicPr>
                    <p:blipFill>
                      <a:blip r:embed="rId6"/>
                      <a:stretch>
                        <a:fillRect/>
                      </a:stretch>
                    </p:blipFill>
                    <p:spPr>
                      <a:xfrm>
                        <a:off x="6159500" y="3479800"/>
                        <a:ext cx="914400" cy="198438"/>
                      </a:xfrm>
                      <a:prstGeom prst="rect">
                        <a:avLst/>
                      </a:prstGeom>
                    </p:spPr>
                  </p:pic>
                </p:oleObj>
              </mc:Fallback>
            </mc:AlternateContent>
          </a:graphicData>
        </a:graphic>
      </p:graphicFrame>
      <p:sp>
        <p:nvSpPr>
          <p:cNvPr id="9" name="标题 1">
            <a:extLst>
              <a:ext uri="{FF2B5EF4-FFF2-40B4-BE49-F238E27FC236}">
                <a16:creationId xmlns:a16="http://schemas.microsoft.com/office/drawing/2014/main" id="{1C426768-6952-4EA8-AC12-44CCC1B47AAA}"/>
              </a:ext>
            </a:extLst>
          </p:cNvPr>
          <p:cNvSpPr txBox="1">
            <a:spLocks/>
          </p:cNvSpPr>
          <p:nvPr/>
        </p:nvSpPr>
        <p:spPr>
          <a:xfrm>
            <a:off x="387439" y="133306"/>
            <a:ext cx="10842536"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6.2.2.2 Sigmoid Units for Bernoulli Output Distributions</a:t>
            </a:r>
            <a:endParaRPr lang="zh-CN" altLang="en-US" sz="3600" dirty="0">
              <a:latin typeface="Times New Roman" panose="02020603050405020304" pitchFamily="18" charset="0"/>
              <a:cs typeface="Times New Roman" panose="02020603050405020304" pitchFamily="18" charset="0"/>
            </a:endParaRPr>
          </a:p>
        </p:txBody>
      </p:sp>
      <p:pic>
        <p:nvPicPr>
          <p:cNvPr id="7" name="内容占位符 8">
            <a:extLst>
              <a:ext uri="{FF2B5EF4-FFF2-40B4-BE49-F238E27FC236}">
                <a16:creationId xmlns:a16="http://schemas.microsoft.com/office/drawing/2014/main" id="{BF9C1C59-1C24-46C2-8D37-687FC4B326DA}"/>
              </a:ext>
            </a:extLst>
          </p:cNvPr>
          <p:cNvPicPr>
            <a:picLocks noChangeAspect="1"/>
          </p:cNvPicPr>
          <p:nvPr/>
        </p:nvPicPr>
        <p:blipFill rotWithShape="1">
          <a:blip r:embed="rId8"/>
          <a:srcRect t="9848" b="14457"/>
          <a:stretch/>
        </p:blipFill>
        <p:spPr>
          <a:xfrm>
            <a:off x="2056381" y="1922190"/>
            <a:ext cx="9095238" cy="1427407"/>
          </a:xfrm>
          <a:prstGeom prst="rect">
            <a:avLst/>
          </a:prstGeom>
        </p:spPr>
      </p:pic>
    </p:spTree>
    <p:extLst>
      <p:ext uri="{BB962C8B-B14F-4D97-AF65-F5344CB8AC3E}">
        <p14:creationId xmlns:p14="http://schemas.microsoft.com/office/powerpoint/2010/main" val="35272228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marL="0" indent="0" algn="just">
                  <a:lnSpc>
                    <a:spcPct val="135000"/>
                  </a:lnSpc>
                  <a:spcBef>
                    <a:spcPts val="0"/>
                  </a:spcBef>
                  <a:buClr>
                    <a:srgbClr val="FF0000"/>
                  </a:buClr>
                  <a:buNone/>
                </a:pPr>
                <a:r>
                  <a:rPr lang="en-US" altLang="zh-CN" sz="2600" dirty="0"/>
                  <a:t>When </a:t>
                </a:r>
                <a14:m>
                  <m:oMath xmlns:m="http://schemas.openxmlformats.org/officeDocument/2006/math">
                    <m:r>
                      <a:rPr lang="zh-CN" altLang="en-US" sz="2600" i="1">
                        <a:latin typeface="Cambria Math" panose="02040503050406030204" pitchFamily="18" charset="0"/>
                      </a:rPr>
                      <m:t>𝓏</m:t>
                    </m:r>
                  </m:oMath>
                </a14:m>
                <a:r>
                  <a:rPr lang="en-US" altLang="zh-CN" sz="2600" dirty="0"/>
                  <a:t> has the wrong sign, the argument to the </a:t>
                </a:r>
                <a14:m>
                  <m:oMath xmlns:m="http://schemas.openxmlformats.org/officeDocument/2006/math">
                    <m:r>
                      <m:rPr>
                        <m:sty m:val="p"/>
                      </m:rPr>
                      <a:rPr lang="en-US" altLang="zh-CN" sz="2600">
                        <a:latin typeface="Cambria Math" panose="02040503050406030204" pitchFamily="18" charset="0"/>
                      </a:rPr>
                      <m:t>softplus</m:t>
                    </m:r>
                  </m:oMath>
                </a14:m>
                <a:r>
                  <a:rPr lang="en-US" altLang="zh-CN" sz="2600" dirty="0"/>
                  <a:t> function, </a:t>
                </a:r>
                <a14:m>
                  <m:oMath xmlns:m="http://schemas.openxmlformats.org/officeDocument/2006/math">
                    <m:d>
                      <m:dPr>
                        <m:ctrlPr>
                          <a:rPr lang="en-US" altLang="zh-CN" sz="2600" i="1" smtClean="0">
                            <a:latin typeface="Cambria Math" panose="02040503050406030204" pitchFamily="18" charset="0"/>
                          </a:rPr>
                        </m:ctrlPr>
                      </m:dPr>
                      <m:e>
                        <m:r>
                          <a:rPr lang="en-US" altLang="zh-CN" sz="2600" i="1">
                            <a:latin typeface="Cambria Math" panose="02040503050406030204" pitchFamily="18" charset="0"/>
                          </a:rPr>
                          <m:t>1−2</m:t>
                        </m:r>
                        <m:r>
                          <a:rPr lang="en-US" altLang="zh-CN" sz="2600" i="1">
                            <a:latin typeface="Cambria Math" panose="02040503050406030204" pitchFamily="18" charset="0"/>
                          </a:rPr>
                          <m:t>𝑦</m:t>
                        </m:r>
                      </m:e>
                    </m:d>
                    <m:r>
                      <a:rPr lang="zh-CN" altLang="en-US" sz="2600" i="1">
                        <a:latin typeface="Cambria Math" panose="02040503050406030204" pitchFamily="18" charset="0"/>
                      </a:rPr>
                      <m:t>𝓏</m:t>
                    </m:r>
                  </m:oMath>
                </a14:m>
                <a:r>
                  <a:rPr lang="en-US" altLang="zh-CN" sz="2600" dirty="0"/>
                  <a:t>, may be simpliﬁed to |</a:t>
                </a:r>
                <a14:m>
                  <m:oMath xmlns:m="http://schemas.openxmlformats.org/officeDocument/2006/math">
                    <m:r>
                      <a:rPr lang="zh-CN" altLang="en-US" sz="2600" i="1">
                        <a:latin typeface="Cambria Math" panose="02040503050406030204" pitchFamily="18" charset="0"/>
                      </a:rPr>
                      <m:t>𝓏</m:t>
                    </m:r>
                  </m:oMath>
                </a14:m>
                <a:r>
                  <a:rPr lang="en-US" altLang="zh-CN" sz="2600" dirty="0"/>
                  <a:t>|. As |</a:t>
                </a:r>
                <a14:m>
                  <m:oMath xmlns:m="http://schemas.openxmlformats.org/officeDocument/2006/math">
                    <m:r>
                      <a:rPr lang="zh-CN" altLang="en-US" sz="2600" i="1">
                        <a:latin typeface="Cambria Math" panose="02040503050406030204" pitchFamily="18" charset="0"/>
                      </a:rPr>
                      <m:t>𝓏</m:t>
                    </m:r>
                  </m:oMath>
                </a14:m>
                <a:r>
                  <a:rPr lang="en-US" altLang="zh-CN" sz="2600" dirty="0"/>
                  <a:t>| becomes large while </a:t>
                </a:r>
                <a14:m>
                  <m:oMath xmlns:m="http://schemas.openxmlformats.org/officeDocument/2006/math">
                    <m:r>
                      <a:rPr lang="zh-CN" altLang="en-US" sz="2600" i="1">
                        <a:latin typeface="Cambria Math" panose="02040503050406030204" pitchFamily="18" charset="0"/>
                      </a:rPr>
                      <m:t>𝓏</m:t>
                    </m:r>
                  </m:oMath>
                </a14:m>
                <a:r>
                  <a:rPr lang="en-US" altLang="zh-CN" sz="2600" dirty="0"/>
                  <a:t> has the wrong sign, the </a:t>
                </a:r>
                <a14:m>
                  <m:oMath xmlns:m="http://schemas.openxmlformats.org/officeDocument/2006/math">
                    <m:r>
                      <m:rPr>
                        <m:sty m:val="p"/>
                      </m:rPr>
                      <a:rPr lang="en-US" altLang="zh-CN" sz="2600">
                        <a:latin typeface="Cambria Math" panose="02040503050406030204" pitchFamily="18" charset="0"/>
                      </a:rPr>
                      <m:t>softplus</m:t>
                    </m:r>
                    <m:r>
                      <a:rPr lang="en-US" altLang="zh-CN" sz="2600" i="1">
                        <a:latin typeface="Cambria Math" panose="02040503050406030204" pitchFamily="18" charset="0"/>
                      </a:rPr>
                      <m:t> </m:t>
                    </m:r>
                  </m:oMath>
                </a14:m>
                <a:r>
                  <a:rPr lang="en-US" altLang="zh-CN" sz="2600" dirty="0"/>
                  <a:t>function asymptotes toward simply returning its argument |</a:t>
                </a:r>
                <a14:m>
                  <m:oMath xmlns:m="http://schemas.openxmlformats.org/officeDocument/2006/math">
                    <m:r>
                      <a:rPr lang="zh-CN" altLang="en-US" sz="2600" i="1">
                        <a:latin typeface="Cambria Math" panose="02040503050406030204" pitchFamily="18" charset="0"/>
                      </a:rPr>
                      <m:t>𝓏</m:t>
                    </m:r>
                  </m:oMath>
                </a14:m>
                <a:r>
                  <a:rPr lang="en-US" altLang="zh-CN" sz="2600" dirty="0"/>
                  <a:t>|. The derivative with respect to </a:t>
                </a:r>
                <a14:m>
                  <m:oMath xmlns:m="http://schemas.openxmlformats.org/officeDocument/2006/math">
                    <m:r>
                      <a:rPr lang="zh-CN" altLang="en-US" sz="2600" i="1">
                        <a:latin typeface="Cambria Math" panose="02040503050406030204" pitchFamily="18" charset="0"/>
                      </a:rPr>
                      <m:t>𝓏</m:t>
                    </m:r>
                  </m:oMath>
                </a14:m>
                <a:r>
                  <a:rPr lang="en-US" altLang="zh-CN" sz="2600" dirty="0"/>
                  <a:t> asymptotes to sign(</a:t>
                </a:r>
                <a14:m>
                  <m:oMath xmlns:m="http://schemas.openxmlformats.org/officeDocument/2006/math">
                    <m:r>
                      <a:rPr lang="zh-CN" altLang="en-US" sz="2600" i="1">
                        <a:latin typeface="Cambria Math" panose="02040503050406030204" pitchFamily="18" charset="0"/>
                      </a:rPr>
                      <m:t>𝓏</m:t>
                    </m:r>
                  </m:oMath>
                </a14:m>
                <a:r>
                  <a:rPr lang="en-US" altLang="zh-CN" sz="2600" dirty="0"/>
                  <a:t>), so, in the limit of extremely incorrect </a:t>
                </a:r>
                <a14:m>
                  <m:oMath xmlns:m="http://schemas.openxmlformats.org/officeDocument/2006/math">
                    <m:r>
                      <a:rPr lang="zh-CN" altLang="en-US" sz="2600" i="1">
                        <a:latin typeface="Cambria Math" panose="02040503050406030204" pitchFamily="18" charset="0"/>
                      </a:rPr>
                      <m:t>𝓏</m:t>
                    </m:r>
                  </m:oMath>
                </a14:m>
                <a:r>
                  <a:rPr lang="en-US" altLang="zh-CN" sz="2600" dirty="0"/>
                  <a:t>, the </a:t>
                </a:r>
                <a14:m>
                  <m:oMath xmlns:m="http://schemas.openxmlformats.org/officeDocument/2006/math">
                    <m:r>
                      <m:rPr>
                        <m:sty m:val="p"/>
                      </m:rPr>
                      <a:rPr lang="en-US" altLang="zh-CN" sz="2600">
                        <a:latin typeface="Cambria Math" panose="02040503050406030204" pitchFamily="18" charset="0"/>
                      </a:rPr>
                      <m:t>softplus</m:t>
                    </m:r>
                    <m:r>
                      <a:rPr lang="en-US" altLang="zh-CN" sz="2600" i="1">
                        <a:latin typeface="Cambria Math" panose="02040503050406030204" pitchFamily="18" charset="0"/>
                      </a:rPr>
                      <m:t> </m:t>
                    </m:r>
                  </m:oMath>
                </a14:m>
                <a:r>
                  <a:rPr lang="en-US" altLang="zh-CN" sz="2600" dirty="0"/>
                  <a:t>function does not shrink the gradient at all. This property is very useful because it means that gradient-based learning can act to quickly correct a mistaken </a:t>
                </a:r>
                <a14:m>
                  <m:oMath xmlns:m="http://schemas.openxmlformats.org/officeDocument/2006/math">
                    <m:r>
                      <a:rPr lang="zh-CN" altLang="en-US" sz="2600" i="1">
                        <a:latin typeface="Cambria Math" panose="02040503050406030204" pitchFamily="18" charset="0"/>
                      </a:rPr>
                      <m:t>𝓏</m:t>
                    </m:r>
                  </m:oMath>
                </a14:m>
                <a:r>
                  <a:rPr lang="en-US" altLang="zh-CN" sz="2600" dirty="0"/>
                  <a:t>.</a:t>
                </a:r>
              </a:p>
              <a:p>
                <a:pPr marL="0" indent="0" algn="just">
                  <a:lnSpc>
                    <a:spcPct val="135000"/>
                  </a:lnSpc>
                  <a:spcBef>
                    <a:spcPts val="0"/>
                  </a:spcBef>
                  <a:buClr>
                    <a:srgbClr val="FF0000"/>
                  </a:buClr>
                  <a:buNone/>
                </a:pPr>
                <a:r>
                  <a:rPr lang="en-US" altLang="zh-CN" sz="2600" dirty="0"/>
                  <a:t>        When we use other loss functions, such as mean squared error, the loss can saturate anytime </a:t>
                </a:r>
                <a14:m>
                  <m:oMath xmlns:m="http://schemas.openxmlformats.org/officeDocument/2006/math">
                    <m:r>
                      <a:rPr lang="zh-CN" altLang="en-US" sz="2600" i="1" smtClean="0">
                        <a:latin typeface="Cambria Math" panose="02040503050406030204" pitchFamily="18" charset="0"/>
                      </a:rPr>
                      <m:t>𝜎</m:t>
                    </m:r>
                    <m:r>
                      <a:rPr lang="en-US" altLang="zh-CN" sz="2600" b="0" i="1" smtClean="0">
                        <a:latin typeface="Cambria Math" panose="02040503050406030204" pitchFamily="18" charset="0"/>
                      </a:rPr>
                      <m:t>(</m:t>
                    </m:r>
                    <m:r>
                      <a:rPr lang="zh-CN" altLang="en-US" sz="2600" b="0" i="1" smtClean="0">
                        <a:latin typeface="Cambria Math" panose="02040503050406030204" pitchFamily="18" charset="0"/>
                      </a:rPr>
                      <m:t>𝓏</m:t>
                    </m:r>
                    <m:r>
                      <a:rPr lang="en-US" altLang="zh-CN" sz="2600" b="0" i="1" smtClean="0">
                        <a:latin typeface="Cambria Math" panose="02040503050406030204" pitchFamily="18" charset="0"/>
                      </a:rPr>
                      <m:t>)</m:t>
                    </m:r>
                  </m:oMath>
                </a14:m>
                <a:r>
                  <a:rPr lang="en-US" altLang="zh-CN" sz="2600" dirty="0"/>
                  <a:t> saturates. The sigmoid activation function saturates to 0 when </a:t>
                </a:r>
                <a14:m>
                  <m:oMath xmlns:m="http://schemas.openxmlformats.org/officeDocument/2006/math">
                    <m:r>
                      <a:rPr lang="zh-CN" altLang="en-US" sz="2600" i="1">
                        <a:latin typeface="Cambria Math" panose="02040503050406030204" pitchFamily="18" charset="0"/>
                      </a:rPr>
                      <m:t>𝓏</m:t>
                    </m:r>
                  </m:oMath>
                </a14:m>
                <a:r>
                  <a:rPr lang="en-US" altLang="zh-CN" sz="2600" dirty="0"/>
                  <a:t> becomes very negative and saturates to 1when </a:t>
                </a:r>
                <a14:m>
                  <m:oMath xmlns:m="http://schemas.openxmlformats.org/officeDocument/2006/math">
                    <m:r>
                      <a:rPr lang="zh-CN" altLang="en-US" sz="2600" i="1">
                        <a:latin typeface="Cambria Math" panose="02040503050406030204" pitchFamily="18" charset="0"/>
                      </a:rPr>
                      <m:t>𝓏</m:t>
                    </m:r>
                  </m:oMath>
                </a14:m>
                <a:r>
                  <a:rPr lang="en-US" altLang="zh-CN" sz="2600" dirty="0"/>
                  <a:t> becomes very positive.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graphicFrame>
        <p:nvGraphicFramePr>
          <p:cNvPr id="5" name="对象 4">
            <a:extLst>
              <a:ext uri="{FF2B5EF4-FFF2-40B4-BE49-F238E27FC236}">
                <a16:creationId xmlns:a16="http://schemas.microsoft.com/office/drawing/2014/main" id="{93517061-0786-4A7C-99DE-D423EB139E43}"/>
              </a:ext>
            </a:extLst>
          </p:cNvPr>
          <p:cNvGraphicFramePr>
            <a:graphicFrameLocks noChangeAspect="1"/>
          </p:cNvGraphicFramePr>
          <p:nvPr/>
        </p:nvGraphicFramePr>
        <p:xfrm>
          <a:off x="6546850" y="3362325"/>
          <a:ext cx="114300" cy="177800"/>
        </p:xfrm>
        <a:graphic>
          <a:graphicData uri="http://schemas.openxmlformats.org/presentationml/2006/ole">
            <mc:AlternateContent xmlns:mc="http://schemas.openxmlformats.org/markup-compatibility/2006">
              <mc:Choice xmlns:v="urn:schemas-microsoft-com:vml" Requires="v">
                <p:oleObj spid="_x0000_s136314" name="Equation" r:id="rId5" imgW="114120" imgH="177480" progId="Equation.DSMT4">
                  <p:embed/>
                </p:oleObj>
              </mc:Choice>
              <mc:Fallback>
                <p:oleObj name="Equation" r:id="rId5" imgW="114120" imgH="177480" progId="Equation.DSMT4">
                  <p:embed/>
                  <p:pic>
                    <p:nvPicPr>
                      <p:cNvPr id="5" name="对象 4">
                        <a:extLst>
                          <a:ext uri="{FF2B5EF4-FFF2-40B4-BE49-F238E27FC236}">
                            <a16:creationId xmlns:a16="http://schemas.microsoft.com/office/drawing/2014/main" id="{93517061-0786-4A7C-99DE-D423EB139E43}"/>
                          </a:ext>
                        </a:extLst>
                      </p:cNvPr>
                      <p:cNvPicPr/>
                      <p:nvPr/>
                    </p:nvPicPr>
                    <p:blipFill>
                      <a:blip r:embed="rId6"/>
                      <a:stretch>
                        <a:fillRect/>
                      </a:stretch>
                    </p:blipFill>
                    <p:spPr>
                      <a:xfrm>
                        <a:off x="6546850" y="3362325"/>
                        <a:ext cx="114300" cy="1778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88848D37-1A4B-4670-BA6C-985A8A13CDC5}"/>
              </a:ext>
            </a:extLst>
          </p:cNvPr>
          <p:cNvGraphicFramePr>
            <a:graphicFrameLocks noChangeAspect="1"/>
          </p:cNvGraphicFramePr>
          <p:nvPr/>
        </p:nvGraphicFramePr>
        <p:xfrm>
          <a:off x="6159500" y="3479800"/>
          <a:ext cx="914400" cy="198438"/>
        </p:xfrm>
        <a:graphic>
          <a:graphicData uri="http://schemas.openxmlformats.org/presentationml/2006/ole">
            <mc:AlternateContent xmlns:mc="http://schemas.openxmlformats.org/markup-compatibility/2006">
              <mc:Choice xmlns:v="urn:schemas-microsoft-com:vml" Requires="v">
                <p:oleObj spid="_x0000_s136315" name="Equation" r:id="rId7" imgW="914400" imgH="198720" progId="Equation.DSMT4">
                  <p:embed/>
                </p:oleObj>
              </mc:Choice>
              <mc:Fallback>
                <p:oleObj name="Equation" r:id="rId7" imgW="914400" imgH="198720" progId="Equation.DSMT4">
                  <p:embed/>
                  <p:pic>
                    <p:nvPicPr>
                      <p:cNvPr id="8" name="对象 7">
                        <a:extLst>
                          <a:ext uri="{FF2B5EF4-FFF2-40B4-BE49-F238E27FC236}">
                            <a16:creationId xmlns:a16="http://schemas.microsoft.com/office/drawing/2014/main" id="{88848D37-1A4B-4670-BA6C-985A8A13CDC5}"/>
                          </a:ext>
                        </a:extLst>
                      </p:cNvPr>
                      <p:cNvPicPr/>
                      <p:nvPr/>
                    </p:nvPicPr>
                    <p:blipFill>
                      <a:blip r:embed="rId6"/>
                      <a:stretch>
                        <a:fillRect/>
                      </a:stretch>
                    </p:blipFill>
                    <p:spPr>
                      <a:xfrm>
                        <a:off x="6159500" y="3479800"/>
                        <a:ext cx="914400" cy="198438"/>
                      </a:xfrm>
                      <a:prstGeom prst="rect">
                        <a:avLst/>
                      </a:prstGeom>
                    </p:spPr>
                  </p:pic>
                </p:oleObj>
              </mc:Fallback>
            </mc:AlternateContent>
          </a:graphicData>
        </a:graphic>
      </p:graphicFrame>
      <p:sp>
        <p:nvSpPr>
          <p:cNvPr id="9" name="标题 1">
            <a:extLst>
              <a:ext uri="{FF2B5EF4-FFF2-40B4-BE49-F238E27FC236}">
                <a16:creationId xmlns:a16="http://schemas.microsoft.com/office/drawing/2014/main" id="{6D86E0CD-CC45-4735-9B69-0526CD7747CD}"/>
              </a:ext>
            </a:extLst>
          </p:cNvPr>
          <p:cNvSpPr txBox="1">
            <a:spLocks/>
          </p:cNvSpPr>
          <p:nvPr/>
        </p:nvSpPr>
        <p:spPr>
          <a:xfrm>
            <a:off x="387439" y="133306"/>
            <a:ext cx="10842536"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6.2.2.2 Sigmoid Units for Bernoulli Output Distributions</a:t>
            </a:r>
            <a:endParaRPr lang="zh-CN"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09720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t>The gradient can shrink too small to be useful for learning whenever </a:t>
                </a:r>
                <a:r>
                  <a:rPr lang="en-US" altLang="zh-CN" sz="2600" dirty="0">
                    <a:latin typeface="Times New Roman" panose="02020603050405020304" pitchFamily="18" charset="0"/>
                    <a:cs typeface="Times New Roman" panose="02020603050405020304" pitchFamily="18" charset="0"/>
                  </a:rPr>
                  <a:t>this happens, whether the model has the correct answer or the incorrect answer. For this reason, maximum likelihood is almost always the preferred approach to training sigmoid output units.</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Analytically, the logarithm of the sigmoid is always deﬁned and ﬁnite, because the sigmoid returns values restricted to the open interval (0,1), rather than using the entire closed interval of valid probabilities [0,1]. In software implementations, to avoid numerical problems, it is best to write the negative log-likelihood as a function of </a:t>
                </a:r>
                <a14:m>
                  <m:oMath xmlns:m="http://schemas.openxmlformats.org/officeDocument/2006/math">
                    <m:r>
                      <a:rPr lang="zh-CN" altLang="en-US" sz="2600" i="1">
                        <a:latin typeface="Cambria Math" panose="02040503050406030204" pitchFamily="18" charset="0"/>
                        <a:cs typeface="Times New Roman" panose="02020603050405020304" pitchFamily="18" charset="0"/>
                      </a:rPr>
                      <m:t>𝓏</m:t>
                    </m:r>
                  </m:oMath>
                </a14:m>
                <a:r>
                  <a:rPr lang="en-US" altLang="zh-CN" sz="2600" dirty="0">
                    <a:latin typeface="Times New Roman" panose="02020603050405020304" pitchFamily="18" charset="0"/>
                    <a:cs typeface="Times New Roman" panose="02020603050405020304" pitchFamily="18" charset="0"/>
                  </a:rPr>
                  <a:t>, rather than as a function of </a:t>
                </a:r>
                <a14:m>
                  <m:oMath xmlns:m="http://schemas.openxmlformats.org/officeDocument/2006/math">
                    <m:acc>
                      <m:accPr>
                        <m:chr m:val="̂"/>
                        <m:ctrlPr>
                          <a:rPr lang="en-US" altLang="zh-CN" sz="2600" i="1" smtClean="0">
                            <a:latin typeface="Cambria Math" panose="02040503050406030204" pitchFamily="18" charset="0"/>
                            <a:cs typeface="Times New Roman" panose="02020603050405020304" pitchFamily="18" charset="0"/>
                          </a:rPr>
                        </m:ctrlPr>
                      </m:accPr>
                      <m:e>
                        <m:r>
                          <a:rPr lang="en-US" altLang="zh-CN" sz="2600" b="0" i="1" smtClean="0">
                            <a:latin typeface="Cambria Math" panose="02040503050406030204" pitchFamily="18" charset="0"/>
                            <a:cs typeface="Times New Roman" panose="02020603050405020304" pitchFamily="18" charset="0"/>
                          </a:rPr>
                          <m:t>𝑦</m:t>
                        </m:r>
                      </m:e>
                    </m:acc>
                    <m:r>
                      <a:rPr lang="en-US" altLang="zh-CN" sz="2600" b="0" i="1" smtClean="0">
                        <a:latin typeface="Cambria Math" panose="02040503050406030204" pitchFamily="18" charset="0"/>
                        <a:cs typeface="Times New Roman" panose="02020603050405020304" pitchFamily="18" charset="0"/>
                      </a:rPr>
                      <m:t>=</m:t>
                    </m:r>
                    <m:r>
                      <a:rPr lang="zh-CN" altLang="en-US" sz="2600" b="0" i="1" smtClean="0">
                        <a:latin typeface="Cambria Math" panose="02040503050406030204" pitchFamily="18" charset="0"/>
                        <a:cs typeface="Times New Roman" panose="02020603050405020304" pitchFamily="18" charset="0"/>
                      </a:rPr>
                      <m:t>𝜎</m:t>
                    </m:r>
                    <m:r>
                      <a:rPr lang="en-US" altLang="zh-CN" sz="2600" b="0" i="1" smtClean="0">
                        <a:latin typeface="Cambria Math" panose="02040503050406030204" pitchFamily="18" charset="0"/>
                        <a:cs typeface="Times New Roman" panose="02020603050405020304" pitchFamily="18" charset="0"/>
                      </a:rPr>
                      <m:t>(</m:t>
                    </m:r>
                    <m:r>
                      <a:rPr lang="zh-CN" altLang="en-US" sz="2600" b="0" i="1" smtClean="0">
                        <a:latin typeface="Cambria Math" panose="02040503050406030204" pitchFamily="18" charset="0"/>
                        <a:cs typeface="Times New Roman" panose="02020603050405020304" pitchFamily="18" charset="0"/>
                      </a:rPr>
                      <m:t>𝓏</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If the sigmoid function underﬂows to zero, then taking the logarithm of </a:t>
                </a:r>
                <a14:m>
                  <m:oMath xmlns:m="http://schemas.openxmlformats.org/officeDocument/2006/math">
                    <m:acc>
                      <m:accPr>
                        <m:chr m:val="̂"/>
                        <m:ctrlPr>
                          <a:rPr lang="en-US" altLang="zh-CN" sz="2600" i="1">
                            <a:latin typeface="Cambria Math" panose="02040503050406030204" pitchFamily="18" charset="0"/>
                            <a:cs typeface="Times New Roman" panose="02020603050405020304" pitchFamily="18" charset="0"/>
                          </a:rPr>
                        </m:ctrlPr>
                      </m:accPr>
                      <m:e>
                        <m:r>
                          <a:rPr lang="en-US" altLang="zh-CN" sz="2600" i="1">
                            <a:latin typeface="Cambria Math" panose="02040503050406030204" pitchFamily="18" charset="0"/>
                            <a:cs typeface="Times New Roman" panose="02020603050405020304" pitchFamily="18" charset="0"/>
                          </a:rPr>
                          <m:t>𝑦</m:t>
                        </m:r>
                      </m:e>
                    </m:acc>
                    <m:r>
                      <a:rPr lang="en-US" altLang="zh-CN" sz="2600" i="1">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 yields negative inﬁnity.</a:t>
                </a:r>
                <a:endParaRPr lang="zh-CN" altLang="en-US"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475"/>
                </a:stretch>
              </a:blipFill>
            </p:spPr>
            <p:txBody>
              <a:bodyPr/>
              <a:lstStyle/>
              <a:p>
                <a:r>
                  <a:rPr lang="zh-CN" altLang="en-US">
                    <a:noFill/>
                  </a:rPr>
                  <a:t> </a:t>
                </a:r>
              </a:p>
            </p:txBody>
          </p:sp>
        </mc:Fallback>
      </mc:AlternateContent>
      <p:sp>
        <p:nvSpPr>
          <p:cNvPr id="7" name="标题 1">
            <a:extLst>
              <a:ext uri="{FF2B5EF4-FFF2-40B4-BE49-F238E27FC236}">
                <a16:creationId xmlns:a16="http://schemas.microsoft.com/office/drawing/2014/main" id="{EBC388A8-B5FA-4AD0-A32F-C9C045C1F7AF}"/>
              </a:ext>
            </a:extLst>
          </p:cNvPr>
          <p:cNvSpPr txBox="1">
            <a:spLocks/>
          </p:cNvSpPr>
          <p:nvPr/>
        </p:nvSpPr>
        <p:spPr>
          <a:xfrm>
            <a:off x="387439" y="133306"/>
            <a:ext cx="10842536"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6.2.2.2 Sigmoid Units for Bernoulli Output Distributions</a:t>
            </a:r>
            <a:endParaRPr lang="zh-CN"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495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6.2.2.3 </a:t>
            </a:r>
            <a:r>
              <a:rPr lang="en-US" altLang="zh-CN" sz="3600" dirty="0" err="1">
                <a:latin typeface="Times New Roman" panose="02020603050405020304" pitchFamily="18" charset="0"/>
                <a:cs typeface="Times New Roman" panose="02020603050405020304" pitchFamily="18" charset="0"/>
              </a:rPr>
              <a:t>Softmax</a:t>
            </a:r>
            <a:r>
              <a:rPr lang="en-US" altLang="zh-CN" sz="3600" dirty="0">
                <a:latin typeface="Times New Roman" panose="02020603050405020304" pitchFamily="18" charset="0"/>
                <a:cs typeface="Times New Roman" panose="02020603050405020304" pitchFamily="18" charset="0"/>
              </a:rPr>
              <a:t> Units for </a:t>
            </a:r>
            <a:r>
              <a:rPr lang="en-US" altLang="zh-CN" sz="3600" dirty="0" err="1">
                <a:latin typeface="Times New Roman" panose="02020603050405020304" pitchFamily="18" charset="0"/>
                <a:cs typeface="Times New Roman" panose="02020603050405020304" pitchFamily="18" charset="0"/>
              </a:rPr>
              <a:t>Multinoulli</a:t>
            </a:r>
            <a:r>
              <a:rPr lang="en-US" altLang="zh-CN" sz="3600" dirty="0">
                <a:latin typeface="Times New Roman" panose="02020603050405020304" pitchFamily="18" charset="0"/>
                <a:cs typeface="Times New Roman" panose="02020603050405020304" pitchFamily="18" charset="0"/>
              </a:rPr>
              <a:t> Output Distributions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Any time we wish to represent a probability distribution over a discrete variable with </a:t>
                </a:r>
                <a:r>
                  <a:rPr lang="en-US" altLang="zh-CN" sz="2600" i="1" dirty="0">
                    <a:latin typeface="Times New Roman" panose="02020603050405020304" pitchFamily="18" charset="0"/>
                    <a:cs typeface="Times New Roman" panose="02020603050405020304" pitchFamily="18" charset="0"/>
                  </a:rPr>
                  <a:t>n </a:t>
                </a:r>
                <a:r>
                  <a:rPr lang="en-US" altLang="zh-CN" sz="2600" dirty="0">
                    <a:latin typeface="Times New Roman" panose="02020603050405020304" pitchFamily="18" charset="0"/>
                    <a:cs typeface="Times New Roman" panose="02020603050405020304" pitchFamily="18" charset="0"/>
                  </a:rPr>
                  <a:t>possible values, we may use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function. This can be seen as a generalization of the sigmoid function which was used to represent a probability distribution over a binary variable.</a:t>
                </a:r>
              </a:p>
              <a:p>
                <a:pPr marL="0" indent="0" algn="just">
                  <a:lnSpc>
                    <a:spcPct val="125000"/>
                  </a:lnSpc>
                  <a:spcBef>
                    <a:spcPts val="0"/>
                  </a:spcBef>
                  <a:buClr>
                    <a:srgbClr val="FF0000"/>
                  </a:buClr>
                  <a:buNone/>
                </a:pPr>
                <a:r>
                  <a:rPr lang="en-US" altLang="zh-CN" sz="2600" dirty="0">
                    <a:cs typeface="Times New Roman" panose="02020603050405020304" pitchFamily="18" charset="0"/>
                  </a:rPr>
                  <a:t>        </a:t>
                </a:r>
                <a:r>
                  <a:rPr lang="en-US" altLang="zh-CN" sz="2600" i="0" dirty="0" err="1"/>
                  <a:t>Softmax</a:t>
                </a:r>
                <a:r>
                  <a:rPr lang="en-US" altLang="zh-CN" sz="2600" dirty="0"/>
                  <a:t> </a:t>
                </a:r>
                <a:r>
                  <a:rPr lang="en-US" altLang="zh-CN" sz="2600" dirty="0">
                    <a:latin typeface="Times New Roman" panose="02020603050405020304" pitchFamily="18" charset="0"/>
                    <a:cs typeface="Times New Roman" panose="02020603050405020304" pitchFamily="18" charset="0"/>
                  </a:rPr>
                  <a:t>functions are most often used as the output of a classiﬁer, to represent the probability distribution over </a:t>
                </a:r>
                <a:r>
                  <a:rPr lang="en-US" altLang="zh-CN" sz="2600" i="1" dirty="0">
                    <a:latin typeface="Times New Roman" panose="02020603050405020304" pitchFamily="18" charset="0"/>
                    <a:cs typeface="Times New Roman" panose="02020603050405020304" pitchFamily="18" charset="0"/>
                  </a:rPr>
                  <a:t>n </a:t>
                </a:r>
                <a:r>
                  <a:rPr lang="en-US" altLang="zh-CN" sz="2600" dirty="0">
                    <a:latin typeface="Times New Roman" panose="02020603050405020304" pitchFamily="18" charset="0"/>
                    <a:cs typeface="Times New Roman" panose="02020603050405020304" pitchFamily="18" charset="0"/>
                  </a:rPr>
                  <a:t>diﬀerent classes. More rarely, </a:t>
                </a:r>
                <a14:m>
                  <m:oMath xmlns:m="http://schemas.openxmlformats.org/officeDocument/2006/math">
                    <m:r>
                      <m:rPr>
                        <m:sty m:val="p"/>
                      </m:rPr>
                      <a:rPr lang="en-US" altLang="zh-CN" sz="260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functions can be used inside the model itself, if we wish the model to choose between one of </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 diﬀerent options for some internal variable.</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In the case of binary variables, we wished to produce a single number</a:t>
                </a:r>
                <a:endParaRPr lang="zh-CN" altLang="en-US"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2034E9A2-FFC3-4749-B036-B8894C184C94}"/>
              </a:ext>
            </a:extLst>
          </p:cNvPr>
          <p:cNvPicPr>
            <a:picLocks noChangeAspect="1"/>
          </p:cNvPicPr>
          <p:nvPr/>
        </p:nvPicPr>
        <p:blipFill>
          <a:blip r:embed="rId4"/>
          <a:stretch>
            <a:fillRect/>
          </a:stretch>
        </p:blipFill>
        <p:spPr>
          <a:xfrm>
            <a:off x="1337585" y="5595695"/>
            <a:ext cx="8603498" cy="761572"/>
          </a:xfrm>
          <a:prstGeom prst="rect">
            <a:avLst/>
          </a:prstGeom>
        </p:spPr>
      </p:pic>
    </p:spTree>
    <p:extLst>
      <p:ext uri="{BB962C8B-B14F-4D97-AF65-F5344CB8AC3E}">
        <p14:creationId xmlns:p14="http://schemas.microsoft.com/office/powerpoint/2010/main" val="980648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2AD60C2A-418C-4CEF-B3C2-F6381AA1EDEA}"/>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6.2.2.3 </a:t>
            </a:r>
            <a:r>
              <a:rPr lang="en-US" altLang="zh-CN" sz="3600" dirty="0" err="1">
                <a:latin typeface="Times New Roman" panose="02020603050405020304" pitchFamily="18" charset="0"/>
                <a:cs typeface="Times New Roman" panose="02020603050405020304" pitchFamily="18" charset="0"/>
              </a:rPr>
              <a:t>Softmax</a:t>
            </a:r>
            <a:r>
              <a:rPr lang="en-US" altLang="zh-CN" sz="3600" dirty="0">
                <a:latin typeface="Times New Roman" panose="02020603050405020304" pitchFamily="18" charset="0"/>
                <a:cs typeface="Times New Roman" panose="02020603050405020304" pitchFamily="18" charset="0"/>
              </a:rPr>
              <a:t> Units for </a:t>
            </a:r>
            <a:r>
              <a:rPr lang="en-US" altLang="zh-CN" sz="3600" dirty="0" err="1">
                <a:latin typeface="Times New Roman" panose="02020603050405020304" pitchFamily="18" charset="0"/>
                <a:cs typeface="Times New Roman" panose="02020603050405020304" pitchFamily="18" charset="0"/>
              </a:rPr>
              <a:t>Multinoulli</a:t>
            </a:r>
            <a:r>
              <a:rPr lang="en-US" altLang="zh-CN" sz="3600" dirty="0">
                <a:latin typeface="Times New Roman" panose="02020603050405020304" pitchFamily="18" charset="0"/>
                <a:cs typeface="Times New Roman" panose="02020603050405020304" pitchFamily="18" charset="0"/>
              </a:rPr>
              <a:t> Output Distributions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Because this number needed to lie between 0 and 1, and because we wanted the logarithm of the number to be well-behaved for gradient-based optimization of</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log-likelihood, we chose to instead predict a number </a:t>
                </a:r>
                <a14:m>
                  <m:oMath xmlns:m="http://schemas.openxmlformats.org/officeDocument/2006/math">
                    <m:r>
                      <a:rPr lang="zh-CN" altLang="en-US" sz="2600" i="1" smtClean="0">
                        <a:latin typeface="Cambria Math" panose="02040503050406030204" pitchFamily="18" charset="0"/>
                        <a:cs typeface="Times New Roman" panose="02020603050405020304" pitchFamily="18" charset="0"/>
                      </a:rPr>
                      <m:t>𝓏</m:t>
                    </m:r>
                    <m:r>
                      <a:rPr lang="en-US" altLang="zh-CN" sz="2600" b="0" i="1" smtClean="0">
                        <a:latin typeface="Cambria Math" panose="02040503050406030204" pitchFamily="18" charset="0"/>
                        <a:cs typeface="Times New Roman" panose="02020603050405020304" pitchFamily="18" charset="0"/>
                      </a:rPr>
                      <m:t>=</m:t>
                    </m:r>
                    <m:r>
                      <m:rPr>
                        <m:sty m:val="p"/>
                      </m:rPr>
                      <a:rPr lang="en-US" altLang="zh-CN" sz="2600" b="0" i="0" smtClean="0">
                        <a:latin typeface="Cambria Math" panose="02040503050406030204" pitchFamily="18" charset="0"/>
                        <a:cs typeface="Times New Roman" panose="02020603050405020304" pitchFamily="18" charset="0"/>
                      </a:rPr>
                      <m:t>log</m:t>
                    </m:r>
                    <m:acc>
                      <m:accPr>
                        <m:chr m:val="̃"/>
                        <m:ctrlPr>
                          <a:rPr lang="en-US" altLang="zh-CN" sz="2600" b="0" i="1" smtClean="0">
                            <a:latin typeface="Cambria Math" panose="02040503050406030204" pitchFamily="18" charset="0"/>
                            <a:cs typeface="Times New Roman" panose="02020603050405020304" pitchFamily="18" charset="0"/>
                          </a:rPr>
                        </m:ctrlPr>
                      </m:accPr>
                      <m:e>
                        <m:r>
                          <a:rPr lang="en-US" altLang="zh-CN" sz="2600" b="0" i="1" smtClean="0">
                            <a:latin typeface="Cambria Math" panose="02040503050406030204" pitchFamily="18" charset="0"/>
                            <a:cs typeface="Times New Roman" panose="02020603050405020304" pitchFamily="18" charset="0"/>
                          </a:rPr>
                          <m:t>𝑃</m:t>
                        </m:r>
                      </m:e>
                    </m:acc>
                    <m:d>
                      <m:dPr>
                        <m:endChr m:val="|"/>
                        <m:ctrlPr>
                          <a:rPr lang="en-US" altLang="zh-CN" sz="2600" b="0" i="1" smtClean="0">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𝑦</m:t>
                        </m:r>
                        <m:r>
                          <a:rPr lang="en-US" altLang="zh-CN" sz="2600" b="0" i="1" smtClean="0">
                            <a:latin typeface="Cambria Math" panose="02040503050406030204" pitchFamily="18" charset="0"/>
                            <a:cs typeface="Times New Roman" panose="02020603050405020304" pitchFamily="18" charset="0"/>
                          </a:rPr>
                          <m:t>=1 </m:t>
                        </m:r>
                      </m:e>
                    </m:d>
                    <m:r>
                      <a:rPr lang="en-US" altLang="zh-CN" sz="2600" b="0" i="1" smtClean="0">
                        <a:latin typeface="Cambria Math" panose="02040503050406030204" pitchFamily="18" charset="0"/>
                        <a:cs typeface="Times New Roman" panose="02020603050405020304" pitchFamily="18" charset="0"/>
                      </a:rPr>
                      <m:t> </m:t>
                    </m:r>
                    <m:r>
                      <a:rPr lang="en-US" altLang="zh-CN" sz="2600" b="1" i="1" smtClean="0">
                        <a:latin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Exponentiating and normalizing gave us a Bernoulli distribution controlled by the sigmoid function.</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To generalize to the case of a discrete variable with </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 values, we now need to produce a vector </a:t>
                </a:r>
                <a14:m>
                  <m:oMath xmlns:m="http://schemas.openxmlformats.org/officeDocument/2006/math">
                    <m:acc>
                      <m:accPr>
                        <m:chr m:val="̂"/>
                        <m:ctrlPr>
                          <a:rPr lang="en-US" altLang="zh-CN" sz="2600" b="1" i="1" smtClean="0">
                            <a:latin typeface="Cambria Math" panose="02040503050406030204" pitchFamily="18" charset="0"/>
                            <a:cs typeface="Times New Roman" panose="02020603050405020304" pitchFamily="18" charset="0"/>
                          </a:rPr>
                        </m:ctrlPr>
                      </m:accPr>
                      <m:e>
                        <m:r>
                          <a:rPr lang="en-US" altLang="zh-CN" sz="2600" b="1" i="1" smtClean="0">
                            <a:latin typeface="Cambria Math" panose="02040503050406030204" pitchFamily="18" charset="0"/>
                            <a:cs typeface="Times New Roman" panose="02020603050405020304" pitchFamily="18" charset="0"/>
                          </a:rPr>
                          <m:t>𝒚</m:t>
                        </m:r>
                      </m:e>
                    </m:acc>
                  </m:oMath>
                </a14:m>
                <a:r>
                  <a:rPr lang="en-US" altLang="zh-CN" sz="2600" dirty="0">
                    <a:latin typeface="Times New Roman" panose="02020603050405020304" pitchFamily="18" charset="0"/>
                    <a:cs typeface="Times New Roman" panose="02020603050405020304" pitchFamily="18" charset="0"/>
                  </a:rPr>
                  <a:t>, with </a:t>
                </a:r>
                <a14:m>
                  <m:oMath xmlns:m="http://schemas.openxmlformats.org/officeDocument/2006/math">
                    <m:acc>
                      <m:accPr>
                        <m:chr m:val="̂"/>
                        <m:ctrlPr>
                          <a:rPr lang="en-US" altLang="zh-CN" sz="2600" i="1" smtClean="0">
                            <a:latin typeface="Cambria Math" panose="02040503050406030204" pitchFamily="18" charset="0"/>
                            <a:cs typeface="Times New Roman" panose="02020603050405020304" pitchFamily="18" charset="0"/>
                          </a:rPr>
                        </m:ctrlPr>
                      </m:accPr>
                      <m:e>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𝑦</m:t>
                            </m:r>
                          </m:e>
                          <m:sub>
                            <m:r>
                              <a:rPr lang="en-US" altLang="zh-CN" sz="2600" b="0" i="1" smtClean="0">
                                <a:latin typeface="Cambria Math" panose="02040503050406030204" pitchFamily="18" charset="0"/>
                                <a:cs typeface="Times New Roman" panose="02020603050405020304" pitchFamily="18" charset="0"/>
                              </a:rPr>
                              <m:t>𝑖</m:t>
                            </m:r>
                          </m:sub>
                        </m:sSub>
                      </m:e>
                    </m:acc>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𝑃</m:t>
                    </m:r>
                    <m:d>
                      <m:dPr>
                        <m:endChr m:val="|"/>
                        <m:ctrlPr>
                          <a:rPr lang="en-US" altLang="zh-CN" sz="2600" b="0" i="1" smtClean="0">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𝑦</m:t>
                        </m:r>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𝑖</m:t>
                        </m:r>
                        <m:r>
                          <a:rPr lang="en-US" altLang="zh-CN" sz="2600" b="0" i="1" smtClean="0">
                            <a:latin typeface="Cambria Math" panose="02040503050406030204" pitchFamily="18" charset="0"/>
                            <a:cs typeface="Times New Roman" panose="02020603050405020304" pitchFamily="18" charset="0"/>
                          </a:rPr>
                          <m:t> </m:t>
                        </m:r>
                      </m:e>
                    </m:d>
                    <m:r>
                      <a:rPr lang="en-US" altLang="zh-CN" sz="2600" b="0" i="1" smtClean="0">
                        <a:latin typeface="Cambria Math" panose="02040503050406030204" pitchFamily="18" charset="0"/>
                        <a:cs typeface="Times New Roman" panose="02020603050405020304" pitchFamily="18" charset="0"/>
                      </a:rPr>
                      <m:t> </m:t>
                    </m:r>
                    <m:r>
                      <a:rPr lang="en-US" altLang="zh-CN" sz="2600" b="1" i="1" smtClean="0">
                        <a:latin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We require not only that each element of </a:t>
                </a:r>
                <a14:m>
                  <m:oMath xmlns:m="http://schemas.openxmlformats.org/officeDocument/2006/math">
                    <m:acc>
                      <m:accPr>
                        <m:chr m:val="̂"/>
                        <m:ctrlPr>
                          <a:rPr lang="en-US" altLang="zh-CN" sz="2600" i="1" smtClean="0">
                            <a:latin typeface="Cambria Math" panose="02040503050406030204" pitchFamily="18" charset="0"/>
                            <a:cs typeface="Times New Roman" panose="02020603050405020304" pitchFamily="18" charset="0"/>
                          </a:rPr>
                        </m:ctrlPr>
                      </m:accPr>
                      <m:e>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𝑦</m:t>
                            </m:r>
                          </m:e>
                          <m:sub>
                            <m:r>
                              <a:rPr lang="en-US" altLang="zh-CN" sz="2600" b="0" i="1" smtClean="0">
                                <a:latin typeface="Cambria Math" panose="02040503050406030204" pitchFamily="18" charset="0"/>
                                <a:cs typeface="Times New Roman" panose="02020603050405020304" pitchFamily="18" charset="0"/>
                              </a:rPr>
                              <m:t>𝑖</m:t>
                            </m:r>
                          </m:sub>
                        </m:sSub>
                      </m:e>
                    </m:acc>
                  </m:oMath>
                </a14:m>
                <a:r>
                  <a:rPr lang="en-US" altLang="zh-CN" sz="2600" dirty="0">
                    <a:latin typeface="Times New Roman" panose="02020603050405020304" pitchFamily="18" charset="0"/>
                    <a:cs typeface="Times New Roman" panose="02020603050405020304" pitchFamily="18" charset="0"/>
                  </a:rPr>
                  <a:t> be between 0 and 1, but also that the entire vector sums to 1so that it represents a valid probability distribution. The same approach that worked for the Bernoulli distribution generalizes to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multinoulli</m:t>
                    </m:r>
                  </m:oMath>
                </a14:m>
                <a:r>
                  <a:rPr lang="en-US" altLang="zh-CN" sz="2600" dirty="0">
                    <a:latin typeface="Times New Roman" panose="02020603050405020304" pitchFamily="18" charset="0"/>
                    <a:cs typeface="Times New Roman" panose="02020603050405020304" pitchFamily="18" charset="0"/>
                  </a:rPr>
                  <a:t> distribution.</a:t>
                </a:r>
                <a:endParaRPr lang="zh-CN" altLang="en-US"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713"/>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0107441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6F6F45FB-5B46-4BE6-8063-833B87E775CC}"/>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6.2.2.3 </a:t>
            </a:r>
            <a:r>
              <a:rPr lang="en-US" altLang="zh-CN" sz="3600" dirty="0" err="1">
                <a:latin typeface="Times New Roman" panose="02020603050405020304" pitchFamily="18" charset="0"/>
                <a:cs typeface="Times New Roman" panose="02020603050405020304" pitchFamily="18" charset="0"/>
              </a:rPr>
              <a:t>Softmax</a:t>
            </a:r>
            <a:r>
              <a:rPr lang="en-US" altLang="zh-CN" sz="3600" dirty="0">
                <a:latin typeface="Times New Roman" panose="02020603050405020304" pitchFamily="18" charset="0"/>
                <a:cs typeface="Times New Roman" panose="02020603050405020304" pitchFamily="18" charset="0"/>
              </a:rPr>
              <a:t> Units for </a:t>
            </a:r>
            <a:r>
              <a:rPr lang="en-US" altLang="zh-CN" sz="3600" dirty="0" err="1">
                <a:latin typeface="Times New Roman" panose="02020603050405020304" pitchFamily="18" charset="0"/>
                <a:cs typeface="Times New Roman" panose="02020603050405020304" pitchFamily="18" charset="0"/>
              </a:rPr>
              <a:t>Multinoulli</a:t>
            </a:r>
            <a:r>
              <a:rPr lang="en-US" altLang="zh-CN" sz="3600" dirty="0">
                <a:latin typeface="Times New Roman" panose="02020603050405020304" pitchFamily="18" charset="0"/>
                <a:cs typeface="Times New Roman" panose="02020603050405020304" pitchFamily="18" charset="0"/>
              </a:rPr>
              <a:t> Output Distributions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First, a linear layer predicts unnormalized log probabilities:</a:t>
                </a:r>
              </a:p>
              <a:p>
                <a:pPr marL="0" indent="0" algn="just">
                  <a:lnSpc>
                    <a:spcPct val="125000"/>
                  </a:lnSpc>
                  <a:spcBef>
                    <a:spcPts val="0"/>
                  </a:spcBef>
                  <a:buClr>
                    <a:srgbClr val="FF0000"/>
                  </a:buClr>
                  <a:buNone/>
                </a:pPr>
                <a:endParaRPr lang="en-US" altLang="zh-CN" sz="2600" dirty="0"/>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r>
                  <a:rPr lang="en-US" altLang="zh-CN" sz="2600" dirty="0"/>
                  <a:t>w</a:t>
                </a:r>
                <a:r>
                  <a:rPr lang="zh-CN" altLang="en-US" sz="2600" dirty="0"/>
                  <a:t>here </a:t>
                </a:r>
                <a14:m>
                  <m:oMath xmlns:m="http://schemas.openxmlformats.org/officeDocument/2006/math">
                    <m:sSub>
                      <m:sSubPr>
                        <m:ctrlPr>
                          <a:rPr lang="en-US" altLang="zh-CN" sz="2600" i="1">
                            <a:latin typeface="Cambria Math" panose="02040503050406030204" pitchFamily="18" charset="0"/>
                          </a:rPr>
                        </m:ctrlPr>
                      </m:sSubPr>
                      <m:e>
                        <m:r>
                          <a:rPr lang="zh-CN" altLang="en-US" sz="2600" i="1">
                            <a:latin typeface="Cambria Math" panose="02040503050406030204" pitchFamily="18" charset="0"/>
                          </a:rPr>
                          <m:t>𝓏</m:t>
                        </m:r>
                      </m:e>
                      <m:sub>
                        <m:r>
                          <a:rPr lang="en-US" altLang="zh-CN" sz="2600" i="1">
                            <a:latin typeface="Cambria Math" panose="02040503050406030204" pitchFamily="18" charset="0"/>
                          </a:rPr>
                          <m:t>𝑖</m:t>
                        </m:r>
                      </m:sub>
                    </m:sSub>
                    <m:r>
                      <a:rPr lang="en-US" altLang="zh-CN" sz="2600">
                        <a:latin typeface="Cambria Math" panose="02040503050406030204" pitchFamily="18" charset="0"/>
                      </a:rPr>
                      <m:t>=</m:t>
                    </m:r>
                    <m:r>
                      <m:rPr>
                        <m:sty m:val="p"/>
                      </m:rPr>
                      <a:rPr lang="en-US" altLang="zh-CN" sz="2600">
                        <a:latin typeface="Cambria Math" panose="02040503050406030204" pitchFamily="18" charset="0"/>
                      </a:rPr>
                      <m:t>log</m:t>
                    </m:r>
                    <m:acc>
                      <m:accPr>
                        <m:chr m:val="̃"/>
                        <m:ctrlPr>
                          <a:rPr lang="en-US" altLang="zh-CN" sz="2600" i="1">
                            <a:latin typeface="Cambria Math" panose="02040503050406030204" pitchFamily="18" charset="0"/>
                          </a:rPr>
                        </m:ctrlPr>
                      </m:accPr>
                      <m:e>
                        <m:r>
                          <a:rPr lang="en-US" altLang="zh-CN" sz="2600" i="1">
                            <a:latin typeface="Cambria Math" panose="02040503050406030204" pitchFamily="18" charset="0"/>
                          </a:rPr>
                          <m:t>𝑃</m:t>
                        </m:r>
                      </m:e>
                    </m:acc>
                    <m:d>
                      <m:dPr>
                        <m:endChr m:val="|"/>
                        <m:ctrlPr>
                          <a:rPr lang="en-US" altLang="zh-CN" sz="2600" i="1">
                            <a:latin typeface="Cambria Math" panose="02040503050406030204" pitchFamily="18" charset="0"/>
                          </a:rPr>
                        </m:ctrlPr>
                      </m:dPr>
                      <m:e>
                        <m:r>
                          <a:rPr lang="en-US" altLang="zh-CN" sz="2600" i="1">
                            <a:latin typeface="Cambria Math" panose="02040503050406030204" pitchFamily="18" charset="0"/>
                          </a:rPr>
                          <m:t>𝑦</m:t>
                        </m:r>
                        <m:r>
                          <a:rPr lang="en-US" altLang="zh-CN" sz="2600" i="1">
                            <a:latin typeface="Cambria Math" panose="02040503050406030204" pitchFamily="18" charset="0"/>
                          </a:rPr>
                          <m:t>=</m:t>
                        </m:r>
                        <m:r>
                          <a:rPr lang="en-US" altLang="zh-CN" sz="2600" i="1">
                            <a:latin typeface="Cambria Math" panose="02040503050406030204" pitchFamily="18" charset="0"/>
                          </a:rPr>
                          <m:t>𝑖</m:t>
                        </m:r>
                        <m:r>
                          <a:rPr lang="en-US" altLang="zh-CN" sz="2600" i="1">
                            <a:latin typeface="Cambria Math" panose="02040503050406030204" pitchFamily="18" charset="0"/>
                          </a:rPr>
                          <m:t> </m:t>
                        </m:r>
                      </m:e>
                    </m:d>
                    <m:r>
                      <a:rPr lang="en-US" altLang="zh-CN" sz="2600" i="1">
                        <a:latin typeface="Cambria Math" panose="02040503050406030204" pitchFamily="18" charset="0"/>
                      </a:rPr>
                      <m:t> </m:t>
                    </m:r>
                    <m:r>
                      <a:rPr lang="en-US" altLang="zh-CN" sz="2600" b="1" i="1">
                        <a:latin typeface="Cambria Math" panose="02040503050406030204" pitchFamily="18" charset="0"/>
                      </a:rPr>
                      <m:t>𝒙</m:t>
                    </m:r>
                    <m:r>
                      <a:rPr lang="en-US" altLang="zh-CN" sz="2600" i="1">
                        <a:latin typeface="Cambria Math" panose="02040503050406030204" pitchFamily="18" charset="0"/>
                      </a:rPr>
                      <m:t>)</m:t>
                    </m:r>
                  </m:oMath>
                </a14:m>
                <a:r>
                  <a:rPr lang="zh-CN" altLang="en-US" sz="2600" dirty="0"/>
                  <a:t>.The softmax function can then exponentiate and </a:t>
                </a:r>
                <a:r>
                  <a:rPr lang="en-US" altLang="zh-CN" sz="2600" dirty="0"/>
                  <a:t>n</a:t>
                </a:r>
                <a:r>
                  <a:rPr lang="zh-CN" altLang="en-US" sz="2600" dirty="0"/>
                  <a:t>ormalize </a:t>
                </a:r>
                <a14:m>
                  <m:oMath xmlns:m="http://schemas.openxmlformats.org/officeDocument/2006/math">
                    <m:r>
                      <a:rPr lang="zh-CN" altLang="en-US" sz="2600" b="1" i="1">
                        <a:latin typeface="Cambria Math" panose="02040503050406030204" pitchFamily="18" charset="0"/>
                      </a:rPr>
                      <m:t>𝔃</m:t>
                    </m:r>
                  </m:oMath>
                </a14:m>
                <a:r>
                  <a:rPr lang="zh-CN" altLang="en-US" sz="2600" dirty="0"/>
                  <a:t> to obtain the desired </a:t>
                </a:r>
                <a14:m>
                  <m:oMath xmlns:m="http://schemas.openxmlformats.org/officeDocument/2006/math">
                    <m:acc>
                      <m:accPr>
                        <m:chr m:val="̂"/>
                        <m:ctrlPr>
                          <a:rPr lang="zh-CN" altLang="en-US" sz="2600" b="1" i="1">
                            <a:latin typeface="Cambria Math" panose="02040503050406030204" pitchFamily="18" charset="0"/>
                          </a:rPr>
                        </m:ctrlPr>
                      </m:accPr>
                      <m:e>
                        <m:r>
                          <a:rPr lang="en-US" altLang="zh-CN" sz="2600" b="1" i="1">
                            <a:latin typeface="Cambria Math" panose="02040503050406030204" pitchFamily="18" charset="0"/>
                          </a:rPr>
                          <m:t>𝒚</m:t>
                        </m:r>
                      </m:e>
                    </m:acc>
                  </m:oMath>
                </a14:m>
                <a:r>
                  <a:rPr lang="zh-CN" altLang="en-US" sz="2600" dirty="0"/>
                  <a:t>. Formally, the softmax function is given by</a:t>
                </a:r>
                <a:endParaRPr lang="en-US" altLang="zh-CN" sz="2600" dirty="0"/>
              </a:p>
              <a:p>
                <a:pPr marL="0" indent="0" algn="just">
                  <a:lnSpc>
                    <a:spcPct val="125000"/>
                  </a:lnSpc>
                  <a:spcBef>
                    <a:spcPts val="0"/>
                  </a:spcBef>
                  <a:buClr>
                    <a:srgbClr val="FF0000"/>
                  </a:buClr>
                  <a:buNone/>
                </a:pPr>
                <a:endParaRPr lang="en-US" altLang="zh-CN" sz="2600" dirty="0"/>
              </a:p>
              <a:p>
                <a:pPr marL="0" indent="0" algn="just">
                  <a:lnSpc>
                    <a:spcPct val="125000"/>
                  </a:lnSpc>
                  <a:spcBef>
                    <a:spcPts val="0"/>
                  </a:spcBef>
                  <a:buClr>
                    <a:srgbClr val="FF0000"/>
                  </a:buClr>
                  <a:buNone/>
                </a:pPr>
                <a:endParaRPr lang="en-US" altLang="zh-CN" sz="2600" dirty="0"/>
              </a:p>
              <a:p>
                <a:pPr marL="0" indent="0" algn="just">
                  <a:lnSpc>
                    <a:spcPct val="125000"/>
                  </a:lnSpc>
                  <a:spcBef>
                    <a:spcPts val="0"/>
                  </a:spcBef>
                  <a:buClr>
                    <a:srgbClr val="FF0000"/>
                  </a:buClr>
                  <a:buNone/>
                </a:pPr>
                <a:r>
                  <a:rPr lang="en-US" altLang="zh-CN" sz="2600" dirty="0"/>
                  <a:t>        </a:t>
                </a:r>
                <a:r>
                  <a:rPr lang="zh-CN" altLang="en-US" sz="2600" dirty="0"/>
                  <a:t>As with the logistic sigmoid, the use of the exp function works very well when training the softmax to output a target value y using maximum log-likelihood. In this case, we wish to maximize </a:t>
                </a:r>
                <a14:m>
                  <m:oMath xmlns:m="http://schemas.openxmlformats.org/officeDocument/2006/math">
                    <m:r>
                      <m:rPr>
                        <m:sty m:val="p"/>
                      </m:rPr>
                      <a:rPr lang="en-US" altLang="zh-CN" sz="2600">
                        <a:latin typeface="Cambria Math" panose="02040503050406030204" pitchFamily="18" charset="0"/>
                      </a:rPr>
                      <m:t>log</m:t>
                    </m:r>
                    <m:r>
                      <a:rPr lang="en-US" altLang="zh-CN" sz="2600" i="1">
                        <a:latin typeface="Cambria Math" panose="02040503050406030204" pitchFamily="18" charset="0"/>
                      </a:rPr>
                      <m:t>𝑃</m:t>
                    </m:r>
                    <m:d>
                      <m:dPr>
                        <m:ctrlPr>
                          <a:rPr lang="en-US" altLang="zh-CN" sz="2600" i="1">
                            <a:latin typeface="Cambria Math" panose="02040503050406030204" pitchFamily="18" charset="0"/>
                          </a:rPr>
                        </m:ctrlPr>
                      </m:dPr>
                      <m:e>
                        <m:r>
                          <m:rPr>
                            <m:sty m:val="p"/>
                          </m:rPr>
                          <a:rPr lang="en-US" altLang="zh-CN" sz="2600">
                            <a:latin typeface="Cambria Math" panose="02040503050406030204" pitchFamily="18" charset="0"/>
                          </a:rPr>
                          <m:t>y</m:t>
                        </m:r>
                        <m:r>
                          <a:rPr lang="en-US" altLang="zh-CN" sz="2600">
                            <a:latin typeface="Cambria Math" panose="02040503050406030204" pitchFamily="18" charset="0"/>
                          </a:rPr>
                          <m:t>=</m:t>
                        </m:r>
                        <m:r>
                          <a:rPr lang="en-US" altLang="zh-CN" sz="2600" i="1">
                            <a:latin typeface="Cambria Math" panose="02040503050406030204" pitchFamily="18" charset="0"/>
                          </a:rPr>
                          <m:t>𝑖</m:t>
                        </m:r>
                        <m:r>
                          <a:rPr lang="en-US" altLang="zh-CN" sz="2600" i="1">
                            <a:latin typeface="Cambria Math" panose="02040503050406030204" pitchFamily="18" charset="0"/>
                          </a:rPr>
                          <m:t>;</m:t>
                        </m:r>
                        <m:r>
                          <a:rPr lang="zh-CN" altLang="en-US" sz="2600" b="1" i="1">
                            <a:latin typeface="Cambria Math" panose="02040503050406030204" pitchFamily="18" charset="0"/>
                          </a:rPr>
                          <m:t>𝔃</m:t>
                        </m:r>
                      </m:e>
                    </m:d>
                    <m:r>
                      <a:rPr lang="en-US" altLang="zh-CN" sz="2600" i="1">
                        <a:latin typeface="Cambria Math" panose="02040503050406030204" pitchFamily="18" charset="0"/>
                      </a:rPr>
                      <m:t>=</m:t>
                    </m:r>
                    <m:r>
                      <m:rPr>
                        <m:sty m:val="p"/>
                      </m:rPr>
                      <a:rPr lang="en-US" altLang="zh-CN" sz="2600">
                        <a:latin typeface="Cambria Math" panose="02040503050406030204" pitchFamily="18" charset="0"/>
                      </a:rPr>
                      <m:t>log</m:t>
                    </m:r>
                    <m:r>
                      <a:rPr lang="en-US" altLang="zh-CN" sz="2600">
                        <a:latin typeface="Cambria Math" panose="02040503050406030204" pitchFamily="18" charset="0"/>
                      </a:rPr>
                      <m:t> </m:t>
                    </m:r>
                    <m:r>
                      <m:rPr>
                        <m:sty m:val="p"/>
                      </m:rPr>
                      <a:rPr lang="en-US" altLang="zh-CN" sz="2600">
                        <a:latin typeface="Cambria Math" panose="02040503050406030204" pitchFamily="18" charset="0"/>
                      </a:rPr>
                      <m:t>softmax</m:t>
                    </m:r>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m:t>
                        </m:r>
                        <m:r>
                          <a:rPr lang="zh-CN" altLang="en-US" sz="2600" b="1" i="1">
                            <a:latin typeface="Cambria Math" panose="02040503050406030204" pitchFamily="18" charset="0"/>
                          </a:rPr>
                          <m:t>𝔃</m:t>
                        </m:r>
                        <m:r>
                          <a:rPr lang="en-US" altLang="zh-CN" sz="2600" i="1">
                            <a:latin typeface="Cambria Math" panose="02040503050406030204" pitchFamily="18" charset="0"/>
                          </a:rPr>
                          <m:t>)</m:t>
                        </m:r>
                      </m:e>
                      <m:sub>
                        <m:r>
                          <a:rPr lang="en-US" altLang="zh-CN" sz="2600" i="1">
                            <a:latin typeface="Cambria Math" panose="02040503050406030204" pitchFamily="18" charset="0"/>
                          </a:rPr>
                          <m:t>𝑖</m:t>
                        </m:r>
                      </m:sub>
                    </m:sSub>
                  </m:oMath>
                </a14:m>
                <a:r>
                  <a:rPr lang="zh-CN" altLang="en-US" sz="2600" dirty="0"/>
                  <a:t>.</a:t>
                </a:r>
              </a:p>
              <a:p>
                <a:pPr marL="0" indent="0" algn="just">
                  <a:lnSpc>
                    <a:spcPct val="125000"/>
                  </a:lnSpc>
                  <a:spcBef>
                    <a:spcPts val="0"/>
                  </a:spcBef>
                  <a:buClr>
                    <a:srgbClr val="FF0000"/>
                  </a:buClr>
                  <a:buNone/>
                </a:pPr>
                <a:endParaRPr lang="zh-CN" altLang="en-US"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713"/>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6" name="图片 5">
            <a:extLst>
              <a:ext uri="{FF2B5EF4-FFF2-40B4-BE49-F238E27FC236}">
                <a16:creationId xmlns:a16="http://schemas.microsoft.com/office/drawing/2014/main" id="{EE42D724-6EBD-4FA9-BB67-B634624034F7}"/>
              </a:ext>
            </a:extLst>
          </p:cNvPr>
          <p:cNvPicPr>
            <a:picLocks noChangeAspect="1"/>
          </p:cNvPicPr>
          <p:nvPr/>
        </p:nvPicPr>
        <p:blipFill rotWithShape="1">
          <a:blip r:embed="rId4"/>
          <a:srcRect l="24755" t="1419" r="-5013" b="2078"/>
          <a:stretch/>
        </p:blipFill>
        <p:spPr>
          <a:xfrm>
            <a:off x="2428982" y="1725738"/>
            <a:ext cx="9667552" cy="687670"/>
          </a:xfrm>
          <a:prstGeom prst="rect">
            <a:avLst/>
          </a:prstGeom>
        </p:spPr>
      </p:pic>
      <p:pic>
        <p:nvPicPr>
          <p:cNvPr id="9" name="图片 8">
            <a:extLst>
              <a:ext uri="{FF2B5EF4-FFF2-40B4-BE49-F238E27FC236}">
                <a16:creationId xmlns:a16="http://schemas.microsoft.com/office/drawing/2014/main" id="{4A12731D-9896-4170-8CE0-2C048F4C5A2E}"/>
              </a:ext>
            </a:extLst>
          </p:cNvPr>
          <p:cNvPicPr>
            <a:picLocks noChangeAspect="1"/>
          </p:cNvPicPr>
          <p:nvPr/>
        </p:nvPicPr>
        <p:blipFill rotWithShape="1">
          <a:blip r:embed="rId5"/>
          <a:srcRect t="13767" b="9207"/>
          <a:stretch/>
        </p:blipFill>
        <p:spPr>
          <a:xfrm>
            <a:off x="630172" y="3666068"/>
            <a:ext cx="10582989" cy="914400"/>
          </a:xfrm>
          <a:prstGeom prst="rect">
            <a:avLst/>
          </a:prstGeom>
        </p:spPr>
      </p:pic>
    </p:spTree>
    <p:extLst>
      <p:ext uri="{BB962C8B-B14F-4D97-AF65-F5344CB8AC3E}">
        <p14:creationId xmlns:p14="http://schemas.microsoft.com/office/powerpoint/2010/main" val="26226557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930E098D-D1C0-4FEA-808B-FA123471E190}"/>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6.2.2.3 </a:t>
            </a:r>
            <a:r>
              <a:rPr lang="en-US" altLang="zh-CN" sz="3600" dirty="0" err="1">
                <a:latin typeface="Times New Roman" panose="02020603050405020304" pitchFamily="18" charset="0"/>
                <a:cs typeface="Times New Roman" panose="02020603050405020304" pitchFamily="18" charset="0"/>
              </a:rPr>
              <a:t>Softmax</a:t>
            </a:r>
            <a:r>
              <a:rPr lang="en-US" altLang="zh-CN" sz="3600" dirty="0">
                <a:latin typeface="Times New Roman" panose="02020603050405020304" pitchFamily="18" charset="0"/>
                <a:cs typeface="Times New Roman" panose="02020603050405020304" pitchFamily="18" charset="0"/>
              </a:rPr>
              <a:t> Units for </a:t>
            </a:r>
            <a:r>
              <a:rPr lang="en-US" altLang="zh-CN" sz="3600" dirty="0" err="1">
                <a:latin typeface="Times New Roman" panose="02020603050405020304" pitchFamily="18" charset="0"/>
                <a:cs typeface="Times New Roman" panose="02020603050405020304" pitchFamily="18" charset="0"/>
              </a:rPr>
              <a:t>Multinoulli</a:t>
            </a:r>
            <a:r>
              <a:rPr lang="en-US" altLang="zh-CN" sz="3600" dirty="0">
                <a:latin typeface="Times New Roman" panose="02020603050405020304" pitchFamily="18" charset="0"/>
                <a:cs typeface="Times New Roman" panose="02020603050405020304" pitchFamily="18" charset="0"/>
              </a:rPr>
              <a:t> Output Distributions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Deﬁning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in terms of exp is natural because the log in the log-likelihood can undo the exp of the </a:t>
                </a:r>
                <a14:m>
                  <m:oMath xmlns:m="http://schemas.openxmlformats.org/officeDocument/2006/math">
                    <m:r>
                      <m:rPr>
                        <m:sty m:val="p"/>
                      </m:rPr>
                      <a:rPr lang="en-US" altLang="zh-CN" sz="260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endParaRPr lang="en-US" altLang="zh-CN" sz="2600" dirty="0"/>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r>
                  <a:rPr lang="en-US" altLang="zh-CN" sz="2600" dirty="0"/>
                  <a:t>        </a:t>
                </a:r>
                <a:r>
                  <a:rPr lang="zh-CN" altLang="en-US" sz="2600" dirty="0"/>
                  <a:t>The ﬁrst term of Eq. </a:t>
                </a:r>
                <a:r>
                  <a:rPr lang="zh-CN" altLang="en-US" sz="2600" dirty="0">
                    <a:solidFill>
                      <a:srgbClr val="FF0000"/>
                    </a:solidFill>
                  </a:rPr>
                  <a:t>6.30</a:t>
                </a:r>
                <a:r>
                  <a:rPr lang="zh-CN" altLang="en-US" sz="2600" dirty="0"/>
                  <a:t> shows that the input </a:t>
                </a:r>
                <a14:m>
                  <m:oMath xmlns:m="http://schemas.openxmlformats.org/officeDocument/2006/math">
                    <m:sSub>
                      <m:sSubPr>
                        <m:ctrlPr>
                          <a:rPr lang="en-US" altLang="zh-CN" sz="2600" i="1">
                            <a:latin typeface="Cambria Math" panose="02040503050406030204" pitchFamily="18" charset="0"/>
                          </a:rPr>
                        </m:ctrlPr>
                      </m:sSubPr>
                      <m:e>
                        <m:r>
                          <a:rPr lang="zh-CN" altLang="en-US" sz="2600" i="1">
                            <a:latin typeface="Cambria Math" panose="02040503050406030204" pitchFamily="18" charset="0"/>
                          </a:rPr>
                          <m:t>𝓏</m:t>
                        </m:r>
                      </m:e>
                      <m:sub>
                        <m:r>
                          <a:rPr lang="en-US" altLang="zh-CN" sz="2600" i="1">
                            <a:latin typeface="Cambria Math" panose="02040503050406030204" pitchFamily="18" charset="0"/>
                          </a:rPr>
                          <m:t>𝑖</m:t>
                        </m:r>
                      </m:sub>
                    </m:sSub>
                  </m:oMath>
                </a14:m>
                <a:r>
                  <a:rPr lang="zh-CN" altLang="en-US" sz="2600" dirty="0"/>
                  <a:t> always has a direct contribution to the cost function. Because this term cannot saturate, we know that learning can proceed, even if the contribution of </a:t>
                </a:r>
                <a14:m>
                  <m:oMath xmlns:m="http://schemas.openxmlformats.org/officeDocument/2006/math">
                    <m:sSub>
                      <m:sSubPr>
                        <m:ctrlPr>
                          <a:rPr lang="en-US" altLang="zh-CN" sz="2600" i="1">
                            <a:latin typeface="Cambria Math" panose="02040503050406030204" pitchFamily="18" charset="0"/>
                          </a:rPr>
                        </m:ctrlPr>
                      </m:sSubPr>
                      <m:e>
                        <m:r>
                          <a:rPr lang="zh-CN" altLang="en-US" sz="2600" i="1">
                            <a:latin typeface="Cambria Math" panose="02040503050406030204" pitchFamily="18" charset="0"/>
                          </a:rPr>
                          <m:t>𝓏</m:t>
                        </m:r>
                      </m:e>
                      <m:sub>
                        <m:r>
                          <a:rPr lang="en-US" altLang="zh-CN" sz="2600" i="1">
                            <a:latin typeface="Cambria Math" panose="02040503050406030204" pitchFamily="18" charset="0"/>
                          </a:rPr>
                          <m:t>𝑖</m:t>
                        </m:r>
                      </m:sub>
                    </m:sSub>
                  </m:oMath>
                </a14:m>
                <a:r>
                  <a:rPr lang="zh-CN" altLang="en-US" sz="2600" dirty="0"/>
                  <a:t> to the second term of Eq. </a:t>
                </a:r>
                <a:r>
                  <a:rPr lang="zh-CN" altLang="en-US" sz="2600" dirty="0">
                    <a:solidFill>
                      <a:srgbClr val="FF0000"/>
                    </a:solidFill>
                  </a:rPr>
                  <a:t>6.30</a:t>
                </a:r>
                <a:r>
                  <a:rPr lang="zh-CN" altLang="en-US" sz="2600" dirty="0"/>
                  <a:t> becomes very small. When maximizing the log-likelihood, the ﬁrst term encourages </a:t>
                </a:r>
                <a14:m>
                  <m:oMath xmlns:m="http://schemas.openxmlformats.org/officeDocument/2006/math">
                    <m:sSub>
                      <m:sSubPr>
                        <m:ctrlPr>
                          <a:rPr lang="en-US" altLang="zh-CN" sz="2600" i="1">
                            <a:latin typeface="Cambria Math" panose="02040503050406030204" pitchFamily="18" charset="0"/>
                          </a:rPr>
                        </m:ctrlPr>
                      </m:sSubPr>
                      <m:e>
                        <m:r>
                          <a:rPr lang="zh-CN" altLang="en-US" sz="2600" i="1">
                            <a:latin typeface="Cambria Math" panose="02040503050406030204" pitchFamily="18" charset="0"/>
                          </a:rPr>
                          <m:t>𝓏</m:t>
                        </m:r>
                      </m:e>
                      <m:sub>
                        <m:r>
                          <a:rPr lang="en-US" altLang="zh-CN" sz="2600" i="1">
                            <a:latin typeface="Cambria Math" panose="02040503050406030204" pitchFamily="18" charset="0"/>
                          </a:rPr>
                          <m:t>𝑖</m:t>
                        </m:r>
                      </m:sub>
                    </m:sSub>
                  </m:oMath>
                </a14:m>
                <a:r>
                  <a:rPr lang="zh-CN" altLang="en-US" sz="2600" dirty="0"/>
                  <a:t> to be pushed up, while the second term enco ages all of  </a:t>
                </a:r>
                <a14:m>
                  <m:oMath xmlns:m="http://schemas.openxmlformats.org/officeDocument/2006/math">
                    <m:r>
                      <a:rPr lang="zh-CN" altLang="en-US" sz="2600" b="1" i="1">
                        <a:latin typeface="Cambria Math" panose="02040503050406030204" pitchFamily="18" charset="0"/>
                      </a:rPr>
                      <m:t>𝔃</m:t>
                    </m:r>
                  </m:oMath>
                </a14:m>
                <a:r>
                  <a:rPr lang="zh-CN" altLang="en-US" sz="2600" dirty="0"/>
                  <a:t> to be pushed down.</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A74FC037-2EB9-454C-BF56-E8DA518AF4D1}"/>
              </a:ext>
            </a:extLst>
          </p:cNvPr>
          <p:cNvPicPr>
            <a:picLocks noChangeAspect="1"/>
          </p:cNvPicPr>
          <p:nvPr/>
        </p:nvPicPr>
        <p:blipFill>
          <a:blip r:embed="rId4"/>
          <a:stretch>
            <a:fillRect/>
          </a:stretch>
        </p:blipFill>
        <p:spPr>
          <a:xfrm>
            <a:off x="1851256" y="2092866"/>
            <a:ext cx="9388387" cy="1010285"/>
          </a:xfrm>
          <a:prstGeom prst="rect">
            <a:avLst/>
          </a:prstGeom>
        </p:spPr>
      </p:pic>
    </p:spTree>
    <p:extLst>
      <p:ext uri="{BB962C8B-B14F-4D97-AF65-F5344CB8AC3E}">
        <p14:creationId xmlns:p14="http://schemas.microsoft.com/office/powerpoint/2010/main" val="3459184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p:txBody>
          <a:bodyPr>
            <a:normAutofit/>
          </a:bodyPr>
          <a:lstStyle/>
          <a:p>
            <a:pPr algn="ctr"/>
            <a:r>
              <a:rPr lang="en-US" altLang="zh-CN" sz="3600" b="1" dirty="0">
                <a:latin typeface="Times New Roman" panose="02020603050405020304" pitchFamily="18" charset="0"/>
                <a:cs typeface="Times New Roman" panose="02020603050405020304" pitchFamily="18" charset="0"/>
              </a:rPr>
              <a:t>Chapter 6 Deep Feedforward Networks</a:t>
            </a:r>
          </a:p>
        </p:txBody>
      </p:sp>
      <p:sp>
        <p:nvSpPr>
          <p:cNvPr id="3" name="内容占位符 2"/>
          <p:cNvSpPr>
            <a:spLocks noGrp="1"/>
          </p:cNvSpPr>
          <p:nvPr>
            <p:ph idx="1"/>
          </p:nvPr>
        </p:nvSpPr>
        <p:spPr>
          <a:prstGeom prst="rect">
            <a:avLst/>
          </a:prstGeom>
        </p:spPr>
        <p:txBody>
          <a:bodyPr/>
          <a:lstStyle/>
          <a:p>
            <a:pPr marL="0" lvl="0" indent="0" algn="just">
              <a:lnSpc>
                <a:spcPct val="125000"/>
              </a:lnSpc>
              <a:spcBef>
                <a:spcPts val="0"/>
              </a:spcBef>
              <a:buClr>
                <a:srgbClr val="FF0000"/>
              </a:buClr>
              <a:buFont typeface="Wingdings" panose="05000000000000000000" pitchFamily="2" charset="2"/>
              <a:buChar char="p"/>
            </a:pPr>
            <a:r>
              <a:rPr lang="en-US" altLang="zh-CN" sz="2800" dirty="0"/>
              <a:t> </a:t>
            </a:r>
            <a:r>
              <a:rPr lang="en-US" altLang="zh-CN" sz="2800" dirty="0">
                <a:latin typeface="Times New Roman" panose="02020603050405020304" pitchFamily="18" charset="0"/>
                <a:cs typeface="Times New Roman" panose="02020603050405020304" pitchFamily="18" charset="0"/>
              </a:rPr>
              <a:t>6.1 Example: Learning XOR</a:t>
            </a:r>
          </a:p>
          <a:p>
            <a:pPr marL="0" lvl="0" indent="0" algn="just">
              <a:lnSpc>
                <a:spcPct val="125000"/>
              </a:lnSpc>
              <a:spcBef>
                <a:spcPts val="0"/>
              </a:spcBef>
              <a:buClr>
                <a:srgbClr val="FF0000"/>
              </a:buClr>
              <a:buFont typeface="Wingdings" panose="05000000000000000000" pitchFamily="2" charset="2"/>
              <a:buChar char="p"/>
            </a:pPr>
            <a:r>
              <a:rPr lang="en-US" altLang="zh-CN" sz="2800" dirty="0">
                <a:latin typeface="Times New Roman" panose="02020603050405020304" pitchFamily="18" charset="0"/>
                <a:cs typeface="Times New Roman" panose="02020603050405020304" pitchFamily="18" charset="0"/>
              </a:rPr>
              <a:t> 6.2 Gradient-Based Learning</a:t>
            </a:r>
          </a:p>
          <a:p>
            <a:pPr marL="0" lvl="0" indent="0" algn="just">
              <a:lnSpc>
                <a:spcPct val="125000"/>
              </a:lnSpc>
              <a:spcBef>
                <a:spcPts val="0"/>
              </a:spcBef>
              <a:buClr>
                <a:srgbClr val="FF0000"/>
              </a:buClr>
              <a:buFont typeface="Wingdings" panose="05000000000000000000" pitchFamily="2" charset="2"/>
              <a:buChar char="p"/>
            </a:pPr>
            <a:r>
              <a:rPr lang="en-US" altLang="zh-CN" sz="2800" dirty="0">
                <a:latin typeface="Times New Roman" panose="02020603050405020304" pitchFamily="18" charset="0"/>
                <a:cs typeface="Times New Roman" panose="02020603050405020304" pitchFamily="18" charset="0"/>
              </a:rPr>
              <a:t> 6.3 Hidden Units</a:t>
            </a:r>
          </a:p>
          <a:p>
            <a:pPr marL="0" lvl="0" indent="0" algn="just">
              <a:lnSpc>
                <a:spcPct val="125000"/>
              </a:lnSpc>
              <a:spcBef>
                <a:spcPts val="0"/>
              </a:spcBef>
              <a:buClr>
                <a:srgbClr val="FF0000"/>
              </a:buClr>
              <a:buFont typeface="Wingdings" panose="05000000000000000000" pitchFamily="2" charset="2"/>
              <a:buChar char="p"/>
            </a:pPr>
            <a:r>
              <a:rPr lang="en-US" altLang="zh-CN" sz="2800" dirty="0">
                <a:latin typeface="Times New Roman" panose="02020603050405020304" pitchFamily="18" charset="0"/>
                <a:cs typeface="Times New Roman" panose="02020603050405020304" pitchFamily="18" charset="0"/>
              </a:rPr>
              <a:t> 6.4 Architecture Design</a:t>
            </a:r>
          </a:p>
          <a:p>
            <a:pPr marL="0" lvl="0" indent="0" algn="just">
              <a:lnSpc>
                <a:spcPct val="125000"/>
              </a:lnSpc>
              <a:spcBef>
                <a:spcPts val="0"/>
              </a:spcBef>
              <a:buClr>
                <a:srgbClr val="FF0000"/>
              </a:buClr>
              <a:buFont typeface="Wingdings" panose="05000000000000000000" pitchFamily="2" charset="2"/>
              <a:buChar char="p"/>
            </a:pPr>
            <a:r>
              <a:rPr lang="en-US" altLang="zh-CN" sz="2800" dirty="0">
                <a:latin typeface="Times New Roman" panose="02020603050405020304" pitchFamily="18" charset="0"/>
                <a:cs typeface="Times New Roman" panose="02020603050405020304" pitchFamily="18" charset="0"/>
              </a:rPr>
              <a:t> 6.5 Back-Propagation and Other Differentiation Algorithms</a:t>
            </a:r>
          </a:p>
          <a:p>
            <a:pPr marL="0" lvl="0" indent="0" algn="just">
              <a:lnSpc>
                <a:spcPct val="125000"/>
              </a:lnSpc>
              <a:spcBef>
                <a:spcPts val="0"/>
              </a:spcBef>
              <a:buClr>
                <a:srgbClr val="FF0000"/>
              </a:buClr>
              <a:buFont typeface="Wingdings" panose="05000000000000000000" pitchFamily="2" charset="2"/>
              <a:buChar char="p"/>
            </a:pPr>
            <a:r>
              <a:rPr lang="en-US" altLang="zh-CN" sz="2800" dirty="0">
                <a:latin typeface="Times New Roman" panose="02020603050405020304" pitchFamily="18" charset="0"/>
                <a:cs typeface="Times New Roman" panose="02020603050405020304" pitchFamily="18" charset="0"/>
              </a:rPr>
              <a:t> 6.6 Historical Notes</a:t>
            </a:r>
          </a:p>
          <a:p>
            <a:pPr marL="0" lvl="2" indent="0" algn="just">
              <a:lnSpc>
                <a:spcPct val="125000"/>
              </a:lnSpc>
              <a:spcBef>
                <a:spcPts val="0"/>
              </a:spcBef>
              <a:buClr>
                <a:srgbClr val="0070C0"/>
              </a:buClr>
              <a:buNone/>
            </a:pPr>
            <a:endParaRPr lang="en-US" altLang="zh-CN" sz="28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0DC65174-E164-404E-ACE5-8747D21AFA99}"/>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6.2.2.3 </a:t>
            </a:r>
            <a:r>
              <a:rPr lang="en-US" altLang="zh-CN" sz="3600" dirty="0" err="1">
                <a:latin typeface="Times New Roman" panose="02020603050405020304" pitchFamily="18" charset="0"/>
                <a:cs typeface="Times New Roman" panose="02020603050405020304" pitchFamily="18" charset="0"/>
              </a:rPr>
              <a:t>Softmax</a:t>
            </a:r>
            <a:r>
              <a:rPr lang="en-US" altLang="zh-CN" sz="3600" dirty="0">
                <a:latin typeface="Times New Roman" panose="02020603050405020304" pitchFamily="18" charset="0"/>
                <a:cs typeface="Times New Roman" panose="02020603050405020304" pitchFamily="18" charset="0"/>
              </a:rPr>
              <a:t> Units for </a:t>
            </a:r>
            <a:r>
              <a:rPr lang="en-US" altLang="zh-CN" sz="3600" dirty="0" err="1">
                <a:latin typeface="Times New Roman" panose="02020603050405020304" pitchFamily="18" charset="0"/>
                <a:cs typeface="Times New Roman" panose="02020603050405020304" pitchFamily="18" charset="0"/>
              </a:rPr>
              <a:t>Multinoulli</a:t>
            </a:r>
            <a:r>
              <a:rPr lang="en-US" altLang="zh-CN" sz="3600" dirty="0">
                <a:latin typeface="Times New Roman" panose="02020603050405020304" pitchFamily="18" charset="0"/>
                <a:cs typeface="Times New Roman" panose="02020603050405020304" pitchFamily="18" charset="0"/>
              </a:rPr>
              <a:t> Output Distributions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To gain some intuition for the second term,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log</m:t>
                    </m:r>
                    <m:nary>
                      <m:naryPr>
                        <m:chr m:val="∑"/>
                        <m:limLoc m:val="subSup"/>
                        <m:supHide m:val="on"/>
                        <m:ctrlPr>
                          <a:rPr lang="en-US" altLang="zh-CN" sz="2600" b="0" i="1" smtClean="0">
                            <a:latin typeface="Cambria Math" panose="02040503050406030204" pitchFamily="18" charset="0"/>
                            <a:cs typeface="Times New Roman" panose="02020603050405020304" pitchFamily="18" charset="0"/>
                          </a:rPr>
                        </m:ctrlPr>
                      </m:naryPr>
                      <m:sub>
                        <m:r>
                          <m:rPr>
                            <m:brk m:alnAt="9"/>
                          </m:rPr>
                          <a:rPr lang="en-US" altLang="zh-CN" sz="2600" b="0" i="1" smtClean="0">
                            <a:latin typeface="Cambria Math" panose="02040503050406030204" pitchFamily="18" charset="0"/>
                            <a:cs typeface="Times New Roman" panose="02020603050405020304" pitchFamily="18" charset="0"/>
                          </a:rPr>
                          <m:t>𝑗</m:t>
                        </m:r>
                      </m:sub>
                      <m:sup/>
                      <m:e>
                        <m:r>
                          <m:rPr>
                            <m:sty m:val="p"/>
                          </m:rPr>
                          <a:rPr lang="en-US" altLang="zh-CN" sz="2600" b="0" i="0" smtClean="0">
                            <a:latin typeface="Cambria Math" panose="02040503050406030204" pitchFamily="18" charset="0"/>
                            <a:cs typeface="Times New Roman" panose="02020603050405020304" pitchFamily="18" charset="0"/>
                          </a:rPr>
                          <m:t>exp</m:t>
                        </m:r>
                        <m:r>
                          <a:rPr lang="en-US" altLang="zh-CN" sz="2600" b="0" i="0" smtClean="0">
                            <a:latin typeface="Cambria Math" panose="02040503050406030204" pitchFamily="18" charset="0"/>
                            <a:cs typeface="Times New Roman" panose="02020603050405020304" pitchFamily="18" charset="0"/>
                          </a:rPr>
                          <m:t>(</m:t>
                        </m:r>
                        <m:sSub>
                          <m:sSubPr>
                            <m:ctrlPr>
                              <a:rPr lang="en-US" altLang="zh-CN" sz="2600" b="0" i="1" smtClean="0">
                                <a:latin typeface="Cambria Math" panose="02040503050406030204" pitchFamily="18" charset="0"/>
                                <a:cs typeface="Times New Roman" panose="02020603050405020304" pitchFamily="18" charset="0"/>
                              </a:rPr>
                            </m:ctrlPr>
                          </m:sSubPr>
                          <m:e>
                            <m:r>
                              <a:rPr lang="zh-CN" altLang="en-US" sz="2600" b="0" i="1" smtClean="0">
                                <a:latin typeface="Cambria Math" panose="02040503050406030204" pitchFamily="18" charset="0"/>
                                <a:cs typeface="Times New Roman" panose="02020603050405020304" pitchFamily="18" charset="0"/>
                              </a:rPr>
                              <m:t>𝓏</m:t>
                            </m:r>
                          </m:e>
                          <m:sub>
                            <m:r>
                              <a:rPr lang="en-US" altLang="zh-CN" sz="2600" b="0" i="1" smtClean="0">
                                <a:latin typeface="Cambria Math" panose="02040503050406030204" pitchFamily="18" charset="0"/>
                                <a:cs typeface="Times New Roman" panose="02020603050405020304" pitchFamily="18" charset="0"/>
                              </a:rPr>
                              <m:t>𝑗</m:t>
                            </m:r>
                          </m:sub>
                        </m:sSub>
                      </m:e>
                    </m:nary>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observe that this term can be roughly approximated by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m:rPr>
                            <m:sty m:val="p"/>
                          </m:rPr>
                          <a:rPr lang="en-US" altLang="zh-CN" sz="2600" b="0" i="0" smtClean="0">
                            <a:latin typeface="Cambria Math" panose="02040503050406030204" pitchFamily="18" charset="0"/>
                            <a:cs typeface="Times New Roman" panose="02020603050405020304" pitchFamily="18" charset="0"/>
                          </a:rPr>
                          <m:t>max</m:t>
                        </m:r>
                      </m:e>
                      <m:sub>
                        <m:r>
                          <a:rPr lang="en-US" altLang="zh-CN" sz="2600" b="0" i="1" smtClean="0">
                            <a:latin typeface="Cambria Math" panose="02040503050406030204" pitchFamily="18" charset="0"/>
                            <a:cs typeface="Times New Roman" panose="02020603050405020304" pitchFamily="18" charset="0"/>
                          </a:rPr>
                          <m:t>𝑗</m:t>
                        </m:r>
                      </m:sub>
                    </m:sSub>
                    <m:sSub>
                      <m:sSubPr>
                        <m:ctrlPr>
                          <a:rPr lang="en-US" altLang="zh-CN" sz="2600" i="1">
                            <a:latin typeface="Cambria Math" panose="02040503050406030204" pitchFamily="18" charset="0"/>
                            <a:cs typeface="Times New Roman" panose="02020603050405020304" pitchFamily="18" charset="0"/>
                          </a:rPr>
                        </m:ctrlPr>
                      </m:sSubPr>
                      <m:e>
                        <m:r>
                          <a:rPr lang="zh-CN" altLang="en-US" sz="2600" i="1">
                            <a:latin typeface="Cambria Math" panose="02040503050406030204" pitchFamily="18" charset="0"/>
                            <a:cs typeface="Times New Roman" panose="02020603050405020304" pitchFamily="18" charset="0"/>
                          </a:rPr>
                          <m:t>𝓏</m:t>
                        </m:r>
                      </m:e>
                      <m:sub>
                        <m:r>
                          <a:rPr lang="en-US" altLang="zh-CN" sz="2600" i="1">
                            <a:latin typeface="Cambria Math" panose="02040503050406030204" pitchFamily="18" charset="0"/>
                            <a:cs typeface="Times New Roman" panose="02020603050405020304" pitchFamily="18" charset="0"/>
                          </a:rPr>
                          <m:t>𝑗</m:t>
                        </m:r>
                      </m:sub>
                    </m:sSub>
                  </m:oMath>
                </a14:m>
                <a:r>
                  <a:rPr lang="en-US" altLang="zh-CN" sz="2600" dirty="0">
                    <a:latin typeface="Times New Roman" panose="02020603050405020304" pitchFamily="18" charset="0"/>
                    <a:cs typeface="Times New Roman" panose="02020603050405020304" pitchFamily="18" charset="0"/>
                  </a:rPr>
                  <a:t>. This approximation is based on the idea that </a:t>
                </a:r>
                <a14:m>
                  <m:oMath xmlns:m="http://schemas.openxmlformats.org/officeDocument/2006/math">
                    <m:r>
                      <m:rPr>
                        <m:sty m:val="p"/>
                      </m:rPr>
                      <a:rPr lang="en-US" altLang="zh-CN" sz="2600">
                        <a:latin typeface="Cambria Math" panose="02040503050406030204" pitchFamily="18" charset="0"/>
                        <a:cs typeface="Times New Roman" panose="02020603050405020304" pitchFamily="18" charset="0"/>
                      </a:rPr>
                      <m:t>exp</m:t>
                    </m:r>
                    <m:r>
                      <a:rPr lang="en-US" altLang="zh-CN" sz="2600">
                        <a:latin typeface="Cambria Math" panose="02040503050406030204" pitchFamily="18" charset="0"/>
                        <a:cs typeface="Times New Roman" panose="02020603050405020304" pitchFamily="18" charset="0"/>
                      </a:rPr>
                      <m:t>(</m:t>
                    </m:r>
                    <m:sSub>
                      <m:sSubPr>
                        <m:ctrlPr>
                          <a:rPr lang="en-US" altLang="zh-CN" sz="2600" i="1">
                            <a:latin typeface="Cambria Math" panose="02040503050406030204" pitchFamily="18" charset="0"/>
                            <a:cs typeface="Times New Roman" panose="02020603050405020304" pitchFamily="18" charset="0"/>
                          </a:rPr>
                        </m:ctrlPr>
                      </m:sSubPr>
                      <m:e>
                        <m:r>
                          <a:rPr lang="zh-CN" altLang="en-US" sz="2600" i="1">
                            <a:latin typeface="Cambria Math" panose="02040503050406030204" pitchFamily="18" charset="0"/>
                            <a:cs typeface="Times New Roman" panose="02020603050405020304" pitchFamily="18" charset="0"/>
                          </a:rPr>
                          <m:t>𝓏</m:t>
                        </m:r>
                      </m:e>
                      <m:sub>
                        <m:r>
                          <a:rPr lang="en-US" altLang="zh-CN" sz="2600" i="1">
                            <a:latin typeface="Cambria Math" panose="02040503050406030204" pitchFamily="18" charset="0"/>
                            <a:cs typeface="Times New Roman" panose="02020603050405020304" pitchFamily="18" charset="0"/>
                          </a:rPr>
                          <m:t>𝑘</m:t>
                        </m:r>
                      </m:sub>
                    </m:sSub>
                    <m:r>
                      <a:rPr lang="en-US" altLang="zh-CN" sz="2600" b="0" i="1" smtClean="0">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 is insigniﬁcant for any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a:rPr lang="zh-CN" altLang="en-US" sz="2600" i="1">
                            <a:latin typeface="Cambria Math" panose="02040503050406030204" pitchFamily="18" charset="0"/>
                            <a:cs typeface="Times New Roman" panose="02020603050405020304" pitchFamily="18" charset="0"/>
                          </a:rPr>
                          <m:t>𝓏</m:t>
                        </m:r>
                      </m:e>
                      <m:sub>
                        <m:r>
                          <a:rPr lang="en-US" altLang="zh-CN" sz="2600" i="1">
                            <a:latin typeface="Cambria Math" panose="02040503050406030204" pitchFamily="18" charset="0"/>
                            <a:cs typeface="Times New Roman" panose="02020603050405020304" pitchFamily="18" charset="0"/>
                          </a:rPr>
                          <m:t>𝑘</m:t>
                        </m:r>
                      </m:sub>
                    </m:sSub>
                  </m:oMath>
                </a14:m>
                <a:r>
                  <a:rPr lang="en-US" altLang="zh-CN" sz="2600" dirty="0">
                    <a:latin typeface="Times New Roman" panose="02020603050405020304" pitchFamily="18" charset="0"/>
                    <a:cs typeface="Times New Roman" panose="02020603050405020304" pitchFamily="18" charset="0"/>
                  </a:rPr>
                  <a:t> that is noticeably less than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m:rPr>
                            <m:sty m:val="p"/>
                          </m:rPr>
                          <a:rPr lang="en-US" altLang="zh-CN" sz="2600">
                            <a:latin typeface="Cambria Math" panose="02040503050406030204" pitchFamily="18" charset="0"/>
                            <a:cs typeface="Times New Roman" panose="02020603050405020304" pitchFamily="18" charset="0"/>
                          </a:rPr>
                          <m:t>max</m:t>
                        </m:r>
                      </m:e>
                      <m:sub>
                        <m:r>
                          <a:rPr lang="en-US" altLang="zh-CN" sz="2600" i="1">
                            <a:latin typeface="Cambria Math" panose="02040503050406030204" pitchFamily="18" charset="0"/>
                            <a:cs typeface="Times New Roman" panose="02020603050405020304" pitchFamily="18" charset="0"/>
                          </a:rPr>
                          <m:t>𝑗</m:t>
                        </m:r>
                      </m:sub>
                    </m:sSub>
                    <m:sSub>
                      <m:sSubPr>
                        <m:ctrlPr>
                          <a:rPr lang="en-US" altLang="zh-CN" sz="2600" i="1">
                            <a:latin typeface="Cambria Math" panose="02040503050406030204" pitchFamily="18" charset="0"/>
                            <a:cs typeface="Times New Roman" panose="02020603050405020304" pitchFamily="18" charset="0"/>
                          </a:rPr>
                        </m:ctrlPr>
                      </m:sSubPr>
                      <m:e>
                        <m:r>
                          <a:rPr lang="zh-CN" altLang="en-US" sz="2600" i="1">
                            <a:latin typeface="Cambria Math" panose="02040503050406030204" pitchFamily="18" charset="0"/>
                            <a:cs typeface="Times New Roman" panose="02020603050405020304" pitchFamily="18" charset="0"/>
                          </a:rPr>
                          <m:t>𝓏</m:t>
                        </m:r>
                      </m:e>
                      <m:sub>
                        <m:r>
                          <a:rPr lang="en-US" altLang="zh-CN" sz="2600" i="1">
                            <a:latin typeface="Cambria Math" panose="02040503050406030204" pitchFamily="18" charset="0"/>
                            <a:cs typeface="Times New Roman" panose="02020603050405020304" pitchFamily="18" charset="0"/>
                          </a:rPr>
                          <m:t>𝑗</m:t>
                        </m:r>
                      </m:sub>
                    </m:sSub>
                  </m:oMath>
                </a14:m>
                <a:r>
                  <a:rPr lang="en-US" altLang="zh-CN" sz="2600" dirty="0">
                    <a:latin typeface="Times New Roman" panose="02020603050405020304" pitchFamily="18" charset="0"/>
                    <a:cs typeface="Times New Roman" panose="02020603050405020304" pitchFamily="18" charset="0"/>
                  </a:rPr>
                  <a:t>. The intuition we can gain from this approximation is that the negative log-likelihood cost function always strongly penalizes the most active incorrect prediction. If the correct answer already has the largest input to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then the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a:rPr lang="zh-CN" altLang="en-US" sz="2600" i="1">
                            <a:latin typeface="Cambria Math" panose="02040503050406030204" pitchFamily="18" charset="0"/>
                            <a:cs typeface="Times New Roman" panose="02020603050405020304" pitchFamily="18" charset="0"/>
                          </a:rPr>
                          <m:t>𝓏</m:t>
                        </m:r>
                      </m:e>
                      <m:sub>
                        <m:r>
                          <a:rPr lang="en-US" altLang="zh-CN" sz="2600" b="0" i="1" smtClean="0">
                            <a:latin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term and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log</m:t>
                    </m:r>
                    <m:nary>
                      <m:naryPr>
                        <m:chr m:val="∑"/>
                        <m:limLoc m:val="subSup"/>
                        <m:supHide m:val="on"/>
                        <m:ctrlPr>
                          <a:rPr lang="en-US" altLang="zh-CN" sz="2600" i="1">
                            <a:latin typeface="Cambria Math" panose="02040503050406030204" pitchFamily="18" charset="0"/>
                            <a:cs typeface="Times New Roman" panose="02020603050405020304" pitchFamily="18" charset="0"/>
                          </a:rPr>
                        </m:ctrlPr>
                      </m:naryPr>
                      <m:sub>
                        <m:r>
                          <m:rPr>
                            <m:brk m:alnAt="9"/>
                          </m:rPr>
                          <a:rPr lang="en-US" altLang="zh-CN" sz="2600" i="1">
                            <a:latin typeface="Cambria Math" panose="02040503050406030204" pitchFamily="18" charset="0"/>
                            <a:cs typeface="Times New Roman" panose="02020603050405020304" pitchFamily="18" charset="0"/>
                          </a:rPr>
                          <m:t>𝑗</m:t>
                        </m:r>
                      </m:sub>
                      <m:sup/>
                      <m:e>
                        <m:r>
                          <m:rPr>
                            <m:sty m:val="p"/>
                          </m:rPr>
                          <a:rPr lang="en-US" altLang="zh-CN" sz="2600">
                            <a:latin typeface="Cambria Math" panose="02040503050406030204" pitchFamily="18" charset="0"/>
                            <a:cs typeface="Times New Roman" panose="02020603050405020304" pitchFamily="18" charset="0"/>
                          </a:rPr>
                          <m:t>exp</m:t>
                        </m:r>
                        <m:r>
                          <a:rPr lang="en-US" altLang="zh-CN" sz="2600">
                            <a:latin typeface="Cambria Math" panose="02040503050406030204" pitchFamily="18" charset="0"/>
                            <a:cs typeface="Times New Roman" panose="02020603050405020304" pitchFamily="18" charset="0"/>
                          </a:rPr>
                          <m:t>(</m:t>
                        </m:r>
                        <m:sSub>
                          <m:sSubPr>
                            <m:ctrlPr>
                              <a:rPr lang="en-US" altLang="zh-CN" sz="2600" i="1">
                                <a:latin typeface="Cambria Math" panose="02040503050406030204" pitchFamily="18" charset="0"/>
                                <a:cs typeface="Times New Roman" panose="02020603050405020304" pitchFamily="18" charset="0"/>
                              </a:rPr>
                            </m:ctrlPr>
                          </m:sSubPr>
                          <m:e>
                            <m:r>
                              <a:rPr lang="zh-CN" altLang="en-US" sz="2600" i="1">
                                <a:latin typeface="Cambria Math" panose="02040503050406030204" pitchFamily="18" charset="0"/>
                                <a:cs typeface="Times New Roman" panose="02020603050405020304" pitchFamily="18" charset="0"/>
                              </a:rPr>
                              <m:t>𝓏</m:t>
                            </m:r>
                          </m:e>
                          <m:sub>
                            <m:r>
                              <a:rPr lang="en-US" altLang="zh-CN" sz="2600" i="1">
                                <a:latin typeface="Cambria Math" panose="02040503050406030204" pitchFamily="18" charset="0"/>
                                <a:cs typeface="Times New Roman" panose="02020603050405020304" pitchFamily="18" charset="0"/>
                              </a:rPr>
                              <m:t>𝑗</m:t>
                            </m:r>
                          </m:sub>
                        </m:sSub>
                      </m:e>
                    </m:nary>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600" b="0" i="0" smtClean="0">
                            <a:latin typeface="Cambria Math" panose="02040503050406030204" pitchFamily="18" charset="0"/>
                            <a:ea typeface="Cambria Math" panose="02040503050406030204" pitchFamily="18" charset="0"/>
                            <a:cs typeface="Times New Roman" panose="02020603050405020304" pitchFamily="18" charset="0"/>
                          </a:rPr>
                          <m:t>max</m:t>
                        </m:r>
                      </m:e>
                      <m:sub>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𝑗</m:t>
                        </m:r>
                      </m:sub>
                    </m:sSub>
                    <m:sSub>
                      <m:sSubPr>
                        <m:ctrlP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600" b="0" i="1" smtClean="0">
                            <a:latin typeface="Cambria Math" panose="02040503050406030204" pitchFamily="18" charset="0"/>
                            <a:ea typeface="Cambria Math" panose="02040503050406030204" pitchFamily="18" charset="0"/>
                            <a:cs typeface="Times New Roman" panose="02020603050405020304" pitchFamily="18" charset="0"/>
                          </a:rPr>
                          <m:t>𝓏</m:t>
                        </m:r>
                      </m:e>
                      <m:sub>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600" b="0" i="1" smtClean="0">
                            <a:latin typeface="Cambria Math" panose="02040503050406030204" pitchFamily="18" charset="0"/>
                            <a:ea typeface="Cambria Math" panose="02040503050406030204" pitchFamily="18" charset="0"/>
                            <a:cs typeface="Times New Roman" panose="02020603050405020304" pitchFamily="18" charset="0"/>
                          </a:rPr>
                          <m:t>𝓏</m:t>
                        </m:r>
                      </m:e>
                      <m:sub>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terms will roughly cancel. This example will then contribute little to the overall training cost, which will be dominated by other examples that are not yet correctly classiﬁed.</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41444450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65CF5727-40D7-435E-85B2-9A0BDA666317}"/>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6.2.2.3 </a:t>
            </a:r>
            <a:r>
              <a:rPr lang="en-US" altLang="zh-CN" sz="3600" dirty="0" err="1">
                <a:latin typeface="Times New Roman" panose="02020603050405020304" pitchFamily="18" charset="0"/>
                <a:cs typeface="Times New Roman" panose="02020603050405020304" pitchFamily="18" charset="0"/>
              </a:rPr>
              <a:t>Softmax</a:t>
            </a:r>
            <a:r>
              <a:rPr lang="en-US" altLang="zh-CN" sz="3600" dirty="0">
                <a:latin typeface="Times New Roman" panose="02020603050405020304" pitchFamily="18" charset="0"/>
                <a:cs typeface="Times New Roman" panose="02020603050405020304" pitchFamily="18" charset="0"/>
              </a:rPr>
              <a:t> Units for </a:t>
            </a:r>
            <a:r>
              <a:rPr lang="en-US" altLang="zh-CN" sz="3600" dirty="0" err="1">
                <a:latin typeface="Times New Roman" panose="02020603050405020304" pitchFamily="18" charset="0"/>
                <a:cs typeface="Times New Roman" panose="02020603050405020304" pitchFamily="18" charset="0"/>
              </a:rPr>
              <a:t>Multinoulli</a:t>
            </a:r>
            <a:r>
              <a:rPr lang="en-US" altLang="zh-CN" sz="3600" dirty="0">
                <a:latin typeface="Times New Roman" panose="02020603050405020304" pitchFamily="18" charset="0"/>
                <a:cs typeface="Times New Roman" panose="02020603050405020304" pitchFamily="18" charset="0"/>
              </a:rPr>
              <a:t> Output Distributions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zh-CN" altLang="en-US" dirty="0"/>
                  <a:t>　　</a:t>
                </a:r>
                <a:r>
                  <a:rPr lang="en-US" altLang="zh-CN" sz="2600" dirty="0">
                    <a:latin typeface="Times New Roman" panose="02020603050405020304" pitchFamily="18" charset="0"/>
                    <a:cs typeface="Times New Roman" panose="02020603050405020304" pitchFamily="18" charset="0"/>
                  </a:rPr>
                  <a:t>So far we have discussed only a single example. Overall, unregularized maximum likelihood will drive the model to learn parameters that drive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to predict the fraction of counts of each outcome observed in the training set:</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71A5B9BA-27DA-4A54-AEC3-D91C23C9FBA1}"/>
              </a:ext>
            </a:extLst>
          </p:cNvPr>
          <p:cNvPicPr>
            <a:picLocks noChangeAspect="1"/>
          </p:cNvPicPr>
          <p:nvPr/>
        </p:nvPicPr>
        <p:blipFill>
          <a:blip r:embed="rId4"/>
          <a:stretch>
            <a:fillRect/>
          </a:stretch>
        </p:blipFill>
        <p:spPr>
          <a:xfrm>
            <a:off x="1325461" y="2762333"/>
            <a:ext cx="10208634" cy="1180493"/>
          </a:xfrm>
          <a:prstGeom prst="rect">
            <a:avLst/>
          </a:prstGeom>
        </p:spPr>
      </p:pic>
      <p:sp>
        <p:nvSpPr>
          <p:cNvPr id="6" name="矩形 5">
            <a:extLst>
              <a:ext uri="{FF2B5EF4-FFF2-40B4-BE49-F238E27FC236}">
                <a16:creationId xmlns:a16="http://schemas.microsoft.com/office/drawing/2014/main" id="{74E36C5C-2C2F-4597-BC9D-8EEB2C3A7EF4}"/>
              </a:ext>
            </a:extLst>
          </p:cNvPr>
          <p:cNvSpPr/>
          <p:nvPr/>
        </p:nvSpPr>
        <p:spPr>
          <a:xfrm>
            <a:off x="394952" y="4130954"/>
            <a:ext cx="11402096" cy="2046009"/>
          </a:xfrm>
          <a:prstGeom prst="rect">
            <a:avLst/>
          </a:prstGeom>
        </p:spPr>
        <p:txBody>
          <a:bodyPr wrap="square">
            <a:spAutoFit/>
          </a:bodyPr>
          <a:lstStyle/>
          <a:p>
            <a:pPr algn="just">
              <a:lnSpc>
                <a:spcPct val="125000"/>
              </a:lnSpc>
              <a:buClr>
                <a:srgbClr val="FF0000"/>
              </a:buClr>
            </a:pPr>
            <a:r>
              <a:rPr lang="zh-CN" altLang="en-US" sz="2600" dirty="0">
                <a:latin typeface="Times New Roman" panose="02020603050405020304" pitchFamily="18" charset="0"/>
                <a:cs typeface="Times New Roman" panose="02020603050405020304" pitchFamily="18" charset="0"/>
              </a:rPr>
              <a:t>Because maximum likelihood is a consistent estimator, this is guaranteed to happen so long as the model family is capable of representing the training distribution. In practice, limited model capacity and imperfect optimization will mean that the model is only able to approximate these fractions.</a:t>
            </a:r>
          </a:p>
        </p:txBody>
      </p:sp>
    </p:spTree>
    <p:extLst>
      <p:ext uri="{BB962C8B-B14F-4D97-AF65-F5344CB8AC3E}">
        <p14:creationId xmlns:p14="http://schemas.microsoft.com/office/powerpoint/2010/main" val="3546974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A97E30CC-98C6-4C11-85F0-3E859A320D0C}"/>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6.2.2.3 </a:t>
            </a:r>
            <a:r>
              <a:rPr lang="en-US" altLang="zh-CN" sz="3600" dirty="0" err="1">
                <a:latin typeface="Times New Roman" panose="02020603050405020304" pitchFamily="18" charset="0"/>
                <a:cs typeface="Times New Roman" panose="02020603050405020304" pitchFamily="18" charset="0"/>
              </a:rPr>
              <a:t>Softmax</a:t>
            </a:r>
            <a:r>
              <a:rPr lang="en-US" altLang="zh-CN" sz="3600" dirty="0">
                <a:latin typeface="Times New Roman" panose="02020603050405020304" pitchFamily="18" charset="0"/>
                <a:cs typeface="Times New Roman" panose="02020603050405020304" pitchFamily="18" charset="0"/>
              </a:rPr>
              <a:t> Units for </a:t>
            </a:r>
            <a:r>
              <a:rPr lang="en-US" altLang="zh-CN" sz="3600" dirty="0" err="1">
                <a:latin typeface="Times New Roman" panose="02020603050405020304" pitchFamily="18" charset="0"/>
                <a:cs typeface="Times New Roman" panose="02020603050405020304" pitchFamily="18" charset="0"/>
              </a:rPr>
              <a:t>Multinoulli</a:t>
            </a:r>
            <a:r>
              <a:rPr lang="en-US" altLang="zh-CN" sz="3600" dirty="0">
                <a:latin typeface="Times New Roman" panose="02020603050405020304" pitchFamily="18" charset="0"/>
                <a:cs typeface="Times New Roman" panose="02020603050405020304" pitchFamily="18" charset="0"/>
              </a:rPr>
              <a:t> Output Distributions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Many objective functions other than the log-likelihood do not work as well with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function. Speciﬁcally, objective functions that do not use a log to undo the exp of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fail to learn when the argument to the exp becomes very negative, causing the gradient to vanish. In particular, squared error is a poor loss function for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units, and can fail to train the model to change its output, even when the model makes highly conﬁdent incorrect predictions (</a:t>
                </a:r>
                <a:r>
                  <a:rPr lang="en-US" altLang="zh-CN" sz="2600" dirty="0">
                    <a:solidFill>
                      <a:srgbClr val="00FF00"/>
                    </a:solidFill>
                    <a:latin typeface="Times New Roman" panose="02020603050405020304" pitchFamily="18" charset="0"/>
                    <a:cs typeface="Times New Roman" panose="02020603050405020304" pitchFamily="18" charset="0"/>
                  </a:rPr>
                  <a:t>Bridle</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1990</a:t>
                </a:r>
                <a:r>
                  <a:rPr lang="en-US" altLang="zh-CN" sz="2600" dirty="0">
                    <a:latin typeface="Times New Roman" panose="02020603050405020304" pitchFamily="18" charset="0"/>
                    <a:cs typeface="Times New Roman" panose="02020603050405020304" pitchFamily="18" charset="0"/>
                  </a:rPr>
                  <a:t>). To understand why these other loss functions can fail, we need to examine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function itself.</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Like the sigmoid,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activation can saturate. The sigmoid function has a single output that saturates when its input is extremely negative or extremely positive.</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t="-594" r="-962" b="-1900"/>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6499863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E95E9B4C-9C03-44F2-8244-6C2A9488531B}"/>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6.2.2.3 </a:t>
            </a:r>
            <a:r>
              <a:rPr lang="en-US" altLang="zh-CN" sz="3600" dirty="0" err="1">
                <a:latin typeface="Times New Roman" panose="02020603050405020304" pitchFamily="18" charset="0"/>
                <a:cs typeface="Times New Roman" panose="02020603050405020304" pitchFamily="18" charset="0"/>
              </a:rPr>
              <a:t>Softmax</a:t>
            </a:r>
            <a:r>
              <a:rPr lang="en-US" altLang="zh-CN" sz="3600" dirty="0">
                <a:latin typeface="Times New Roman" panose="02020603050405020304" pitchFamily="18" charset="0"/>
                <a:cs typeface="Times New Roman" panose="02020603050405020304" pitchFamily="18" charset="0"/>
              </a:rPr>
              <a:t> Units for </a:t>
            </a:r>
            <a:r>
              <a:rPr lang="en-US" altLang="zh-CN" sz="3600" dirty="0" err="1">
                <a:latin typeface="Times New Roman" panose="02020603050405020304" pitchFamily="18" charset="0"/>
                <a:cs typeface="Times New Roman" panose="02020603050405020304" pitchFamily="18" charset="0"/>
              </a:rPr>
              <a:t>Multinoulli</a:t>
            </a:r>
            <a:r>
              <a:rPr lang="en-US" altLang="zh-CN" sz="3600" dirty="0">
                <a:latin typeface="Times New Roman" panose="02020603050405020304" pitchFamily="18" charset="0"/>
                <a:cs typeface="Times New Roman" panose="02020603050405020304" pitchFamily="18" charset="0"/>
              </a:rPr>
              <a:t> Output Distributions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a:t>
                </a:r>
                <a14:m>
                  <m:oMath xmlns:m="http://schemas.openxmlformats.org/officeDocument/2006/math">
                    <m:r>
                      <m:rPr>
                        <m:sty m:val="p"/>
                      </m:rPr>
                      <a:rPr lang="en-US" altLang="zh-CN" sz="2600" smtClean="0">
                        <a:latin typeface="Cambria Math" panose="02040503050406030204" pitchFamily="18" charset="0"/>
                        <a:cs typeface="Times New Roman" panose="02020603050405020304" pitchFamily="18" charset="0"/>
                      </a:rPr>
                      <m:t>softmax</m:t>
                    </m:r>
                    <m:r>
                      <a:rPr lang="en-US" altLang="zh-CN" sz="2600" i="1">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has multiple output values. These output values can saturate when the diﬀerences between input values become extreme. When the </a:t>
                </a:r>
                <a14:m>
                  <m:oMath xmlns:m="http://schemas.openxmlformats.org/officeDocument/2006/math">
                    <m:r>
                      <m:rPr>
                        <m:sty m:val="p"/>
                      </m:rPr>
                      <a:rPr lang="en-US" altLang="zh-CN" sz="2600">
                        <a:latin typeface="Cambria Math" panose="02040503050406030204" pitchFamily="18" charset="0"/>
                        <a:cs typeface="Times New Roman" panose="02020603050405020304" pitchFamily="18" charset="0"/>
                      </a:rPr>
                      <m:t>softmax</m:t>
                    </m:r>
                    <m:r>
                      <a:rPr lang="en-US" altLang="zh-CN" sz="260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saturates, many cost functions based on the </a:t>
                </a:r>
                <a14:m>
                  <m:oMath xmlns:m="http://schemas.openxmlformats.org/officeDocument/2006/math">
                    <m:r>
                      <m:rPr>
                        <m:sty m:val="p"/>
                      </m:rPr>
                      <a:rPr lang="en-US" altLang="zh-CN" sz="2600">
                        <a:latin typeface="Cambria Math" panose="02040503050406030204" pitchFamily="18" charset="0"/>
                        <a:cs typeface="Times New Roman" panose="02020603050405020304" pitchFamily="18" charset="0"/>
                      </a:rPr>
                      <m:t>softmax</m:t>
                    </m:r>
                    <m:r>
                      <a:rPr lang="en-US" altLang="zh-CN" sz="260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also saturate, unless they are able to invert the saturating activating function.</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To see that the </a:t>
                </a:r>
                <a14:m>
                  <m:oMath xmlns:m="http://schemas.openxmlformats.org/officeDocument/2006/math">
                    <m:r>
                      <m:rPr>
                        <m:sty m:val="p"/>
                      </m:rPr>
                      <a:rPr lang="en-US" altLang="zh-CN" sz="2600">
                        <a:latin typeface="Cambria Math" panose="02040503050406030204" pitchFamily="18" charset="0"/>
                        <a:cs typeface="Times New Roman" panose="02020603050405020304" pitchFamily="18" charset="0"/>
                      </a:rPr>
                      <m:t>softmax</m:t>
                    </m:r>
                    <m:r>
                      <a:rPr lang="en-US" altLang="zh-CN" sz="260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function responds to the diﬀerence between its inputs, observe that the </a:t>
                </a:r>
                <a14:m>
                  <m:oMath xmlns:m="http://schemas.openxmlformats.org/officeDocument/2006/math">
                    <m:r>
                      <m:rPr>
                        <m:sty m:val="p"/>
                      </m:rPr>
                      <a:rPr lang="en-US" altLang="zh-CN" sz="2600">
                        <a:latin typeface="Cambria Math" panose="02040503050406030204" pitchFamily="18" charset="0"/>
                        <a:cs typeface="Times New Roman" panose="02020603050405020304" pitchFamily="18" charset="0"/>
                      </a:rPr>
                      <m:t>softmax</m:t>
                    </m:r>
                    <m:r>
                      <a:rPr lang="en-US" altLang="zh-CN" sz="260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output is invariant to adding the same scalar to all of its inputs:</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19E6611-CE11-435A-867F-82F8894B6011}"/>
                  </a:ext>
                </a:extLst>
              </p:cNvPr>
              <p:cNvSpPr/>
              <p:nvPr/>
            </p:nvSpPr>
            <p:spPr>
              <a:xfrm>
                <a:off x="394953" y="5229952"/>
                <a:ext cx="11409608" cy="492443"/>
              </a:xfrm>
              <a:prstGeom prst="rect">
                <a:avLst/>
              </a:prstGeom>
            </p:spPr>
            <p:txBody>
              <a:bodyPr wrap="square">
                <a:spAutoFit/>
              </a:bodyPr>
              <a:lstStyle/>
              <a:p>
                <a:r>
                  <a:rPr lang="zh-CN" altLang="en-US" sz="2600" dirty="0">
                    <a:latin typeface="Times New Roman" panose="02020603050405020304" pitchFamily="18" charset="0"/>
                    <a:cs typeface="Times New Roman" panose="02020603050405020304" pitchFamily="18" charset="0"/>
                  </a:rPr>
                  <a:t>Using this property, we can derive a numerically stable variant of the </a:t>
                </a:r>
                <a14:m>
                  <m:oMath xmlns:m="http://schemas.openxmlformats.org/officeDocument/2006/math">
                    <m:r>
                      <m:rPr>
                        <m:sty m:val="p"/>
                      </m:rPr>
                      <a:rPr lang="en-US" altLang="zh-CN" sz="260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a:t>
                </a:r>
                <a:endParaRPr lang="zh-CN" altLang="en-US" sz="2600" dirty="0">
                  <a:latin typeface="Times New Roman" panose="02020603050405020304" pitchFamily="18" charset="0"/>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D19E6611-CE11-435A-867F-82F8894B6011}"/>
                  </a:ext>
                </a:extLst>
              </p:cNvPr>
              <p:cNvSpPr>
                <a:spLocks noRot="1" noChangeAspect="1" noMove="1" noResize="1" noEditPoints="1" noAdjustHandles="1" noChangeArrowheads="1" noChangeShapeType="1" noTextEdit="1"/>
              </p:cNvSpPr>
              <p:nvPr/>
            </p:nvSpPr>
            <p:spPr>
              <a:xfrm>
                <a:off x="394953" y="5229952"/>
                <a:ext cx="11409608" cy="492443"/>
              </a:xfrm>
              <a:prstGeom prst="rect">
                <a:avLst/>
              </a:prstGeom>
              <a:blipFill>
                <a:blip r:embed="rId3"/>
                <a:stretch>
                  <a:fillRect l="-962" t="-11111" b="-29630"/>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128E67C2-0CAD-4D5F-9C44-8711122A19E8}"/>
              </a:ext>
            </a:extLst>
          </p:cNvPr>
          <p:cNvPicPr>
            <a:picLocks noChangeAspect="1"/>
          </p:cNvPicPr>
          <p:nvPr/>
        </p:nvPicPr>
        <p:blipFill>
          <a:blip r:embed="rId4"/>
          <a:stretch>
            <a:fillRect/>
          </a:stretch>
        </p:blipFill>
        <p:spPr>
          <a:xfrm>
            <a:off x="2103223" y="5798290"/>
            <a:ext cx="9345336" cy="700318"/>
          </a:xfrm>
          <a:prstGeom prst="rect">
            <a:avLst/>
          </a:prstGeom>
        </p:spPr>
      </p:pic>
      <p:pic>
        <p:nvPicPr>
          <p:cNvPr id="4" name="图片 3" descr="u=1907756794,293736522&amp;fm=21&amp;gp=0.jpg"/>
          <p:cNvPicPr>
            <a:picLocks noChangeAspect="1"/>
          </p:cNvPicPr>
          <p:nvPr/>
        </p:nvPicPr>
        <p:blipFill>
          <a:blip r:embed="rId5"/>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54EF0EC4-647D-4F91-BF76-ED7AA9E5D722}"/>
              </a:ext>
            </a:extLst>
          </p:cNvPr>
          <p:cNvPicPr>
            <a:picLocks noChangeAspect="1"/>
          </p:cNvPicPr>
          <p:nvPr/>
        </p:nvPicPr>
        <p:blipFill>
          <a:blip r:embed="rId6"/>
          <a:stretch>
            <a:fillRect/>
          </a:stretch>
        </p:blipFill>
        <p:spPr>
          <a:xfrm>
            <a:off x="654340" y="4573457"/>
            <a:ext cx="9956726" cy="492443"/>
          </a:xfrm>
          <a:prstGeom prst="rect">
            <a:avLst/>
          </a:prstGeom>
        </p:spPr>
      </p:pic>
    </p:spTree>
    <p:extLst>
      <p:ext uri="{BB962C8B-B14F-4D97-AF65-F5344CB8AC3E}">
        <p14:creationId xmlns:p14="http://schemas.microsoft.com/office/powerpoint/2010/main" val="2742009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F903BF06-798E-42A6-BF77-5E463E002E78}"/>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6.2.2.3 </a:t>
            </a:r>
            <a:r>
              <a:rPr lang="en-US" altLang="zh-CN" sz="3600" dirty="0" err="1">
                <a:latin typeface="Times New Roman" panose="02020603050405020304" pitchFamily="18" charset="0"/>
                <a:cs typeface="Times New Roman" panose="02020603050405020304" pitchFamily="18" charset="0"/>
              </a:rPr>
              <a:t>Softmax</a:t>
            </a:r>
            <a:r>
              <a:rPr lang="en-US" altLang="zh-CN" sz="3600" dirty="0">
                <a:latin typeface="Times New Roman" panose="02020603050405020304" pitchFamily="18" charset="0"/>
                <a:cs typeface="Times New Roman" panose="02020603050405020304" pitchFamily="18" charset="0"/>
              </a:rPr>
              <a:t> Units for </a:t>
            </a:r>
            <a:r>
              <a:rPr lang="en-US" altLang="zh-CN" sz="3600" dirty="0" err="1">
                <a:latin typeface="Times New Roman" panose="02020603050405020304" pitchFamily="18" charset="0"/>
                <a:cs typeface="Times New Roman" panose="02020603050405020304" pitchFamily="18" charset="0"/>
              </a:rPr>
              <a:t>Multinoulli</a:t>
            </a:r>
            <a:r>
              <a:rPr lang="en-US" altLang="zh-CN" sz="3600" dirty="0">
                <a:latin typeface="Times New Roman" panose="02020603050405020304" pitchFamily="18" charset="0"/>
                <a:cs typeface="Times New Roman" panose="02020603050405020304" pitchFamily="18" charset="0"/>
              </a:rPr>
              <a:t> Output Distributions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reformulated version allows us to evaluate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with only small numerical errors even when </a:t>
                </a:r>
                <a14:m>
                  <m:oMath xmlns:m="http://schemas.openxmlformats.org/officeDocument/2006/math">
                    <m:r>
                      <a:rPr lang="zh-CN" altLang="en-US" sz="2600" i="1" smtClean="0">
                        <a:latin typeface="Cambria Math" panose="02040503050406030204" pitchFamily="18" charset="0"/>
                        <a:cs typeface="Times New Roman" panose="02020603050405020304" pitchFamily="18" charset="0"/>
                      </a:rPr>
                      <m:t>𝓏</m:t>
                    </m:r>
                  </m:oMath>
                </a14:m>
                <a:r>
                  <a:rPr lang="en-US" altLang="zh-CN" sz="2600" dirty="0">
                    <a:latin typeface="Times New Roman" panose="02020603050405020304" pitchFamily="18" charset="0"/>
                    <a:cs typeface="Times New Roman" panose="02020603050405020304" pitchFamily="18" charset="0"/>
                  </a:rPr>
                  <a:t> contains extremely large or extremely negative numbers. Examining the numerically stable variant, we see that the </a:t>
                </a:r>
                <a14:m>
                  <m:oMath xmlns:m="http://schemas.openxmlformats.org/officeDocument/2006/math">
                    <m:r>
                      <m:rPr>
                        <m:sty m:val="p"/>
                      </m:rPr>
                      <a:rPr lang="en-US" altLang="zh-CN" sz="2600">
                        <a:latin typeface="Cambria Math" panose="02040503050406030204" pitchFamily="18" charset="0"/>
                        <a:cs typeface="Times New Roman" panose="02020603050405020304" pitchFamily="18" charset="0"/>
                      </a:rPr>
                      <m:t>softmax</m:t>
                    </m:r>
                    <m:r>
                      <a:rPr lang="en-US" altLang="zh-CN" sz="2600" i="1">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function is driven by the amount that its arguments deviate from</a:t>
                </a:r>
                <a14:m>
                  <m:oMath xmlns:m="http://schemas.openxmlformats.org/officeDocument/2006/math">
                    <m:r>
                      <a:rPr lang="en-US" altLang="zh-CN" sz="2600" b="0" i="0" smtClean="0">
                        <a:latin typeface="Cambria Math" panose="02040503050406030204" pitchFamily="18" charset="0"/>
                        <a:cs typeface="Times New Roman" panose="02020603050405020304" pitchFamily="18" charset="0"/>
                      </a:rPr>
                      <m:t> </m:t>
                    </m:r>
                    <m:sSub>
                      <m:sSubPr>
                        <m:ctrlPr>
                          <a:rPr lang="en-US" altLang="zh-CN" sz="2600" i="1" smtClean="0">
                            <a:latin typeface="Cambria Math" panose="02040503050406030204" pitchFamily="18" charset="0"/>
                            <a:cs typeface="Times New Roman" panose="02020603050405020304" pitchFamily="18" charset="0"/>
                          </a:rPr>
                        </m:ctrlPr>
                      </m:sSubPr>
                      <m:e>
                        <m:r>
                          <m:rPr>
                            <m:sty m:val="p"/>
                          </m:rPr>
                          <a:rPr lang="en-US" altLang="zh-CN" sz="2600" b="0" i="0" smtClean="0">
                            <a:latin typeface="Cambria Math" panose="02040503050406030204" pitchFamily="18" charset="0"/>
                            <a:cs typeface="Times New Roman" panose="02020603050405020304" pitchFamily="18" charset="0"/>
                          </a:rPr>
                          <m:t>max</m:t>
                        </m:r>
                      </m:e>
                      <m:sub>
                        <m:r>
                          <a:rPr lang="en-US" altLang="zh-CN" sz="2600" b="0" i="1" smtClean="0">
                            <a:latin typeface="Cambria Math" panose="02040503050406030204" pitchFamily="18" charset="0"/>
                            <a:cs typeface="Times New Roman" panose="02020603050405020304" pitchFamily="18" charset="0"/>
                          </a:rPr>
                          <m:t>𝑖</m:t>
                        </m:r>
                      </m:sub>
                    </m:sSub>
                    <m:sSub>
                      <m:sSubPr>
                        <m:ctrlPr>
                          <a:rPr lang="en-US" altLang="zh-CN" sz="2600" i="1" smtClean="0">
                            <a:latin typeface="Cambria Math" panose="02040503050406030204" pitchFamily="18" charset="0"/>
                            <a:cs typeface="Times New Roman" panose="02020603050405020304" pitchFamily="18" charset="0"/>
                          </a:rPr>
                        </m:ctrlPr>
                      </m:sSubPr>
                      <m:e>
                        <m:r>
                          <a:rPr lang="zh-CN" altLang="en-US" sz="2600" i="1" smtClean="0">
                            <a:latin typeface="Cambria Math" panose="02040503050406030204" pitchFamily="18" charset="0"/>
                            <a:cs typeface="Times New Roman" panose="02020603050405020304" pitchFamily="18" charset="0"/>
                          </a:rPr>
                          <m:t>𝓏</m:t>
                        </m:r>
                      </m:e>
                      <m:sub>
                        <m:r>
                          <a:rPr lang="en-US" altLang="zh-CN" sz="2600" b="0" i="1" smtClean="0">
                            <a:latin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An output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sSub>
                      <m:sSubPr>
                        <m:ctrlPr>
                          <a:rPr lang="en-US" altLang="zh-CN" sz="2600" b="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m:t>
                        </m:r>
                        <m:r>
                          <a:rPr lang="zh-CN" altLang="en-US" sz="2600" b="0" i="1" smtClean="0">
                            <a:latin typeface="Cambria Math" panose="02040503050406030204" pitchFamily="18" charset="0"/>
                            <a:cs typeface="Times New Roman" panose="02020603050405020304" pitchFamily="18" charset="0"/>
                          </a:rPr>
                          <m:t>𝓏</m:t>
                        </m:r>
                        <m:r>
                          <a:rPr lang="en-US" altLang="zh-CN" sz="2600" b="0" i="1" smtClean="0">
                            <a:latin typeface="Cambria Math" panose="02040503050406030204" pitchFamily="18" charset="0"/>
                            <a:cs typeface="Times New Roman" panose="02020603050405020304" pitchFamily="18" charset="0"/>
                          </a:rPr>
                          <m:t>)</m:t>
                        </m:r>
                      </m:e>
                      <m:sub>
                        <m:r>
                          <a:rPr lang="en-US" altLang="zh-CN" sz="2600" b="0" i="1" smtClean="0">
                            <a:latin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saturates to 1 when the corresponding input is maximal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zh-CN" altLang="en-US" sz="2600" i="1" smtClean="0">
                            <a:latin typeface="Cambria Math" panose="02040503050406030204" pitchFamily="18" charset="0"/>
                            <a:cs typeface="Times New Roman" panose="02020603050405020304" pitchFamily="18" charset="0"/>
                          </a:rPr>
                          <m:t>𝓏</m:t>
                        </m:r>
                      </m:e>
                      <m:sub>
                        <m:r>
                          <a:rPr lang="en-US" altLang="zh-CN" sz="2600" b="0" i="1" smtClean="0">
                            <a:latin typeface="Cambria Math" panose="02040503050406030204" pitchFamily="18" charset="0"/>
                            <a:cs typeface="Times New Roman" panose="02020603050405020304" pitchFamily="18" charset="0"/>
                          </a:rPr>
                          <m:t>𝑖</m:t>
                        </m:r>
                      </m:sub>
                    </m:sSub>
                    <m:r>
                      <a:rPr lang="en-US" altLang="zh-CN" sz="2600" b="0" i="1" smtClean="0">
                        <a:latin typeface="Cambria Math" panose="02040503050406030204" pitchFamily="18" charset="0"/>
                        <a:cs typeface="Times New Roman" panose="02020603050405020304" pitchFamily="18" charset="0"/>
                      </a:rPr>
                      <m:t>=</m:t>
                    </m:r>
                    <m:sSub>
                      <m:sSubPr>
                        <m:ctrlPr>
                          <a:rPr lang="en-US" altLang="zh-CN" sz="2600" i="1">
                            <a:latin typeface="Cambria Math" panose="02040503050406030204" pitchFamily="18" charset="0"/>
                            <a:cs typeface="Times New Roman" panose="02020603050405020304" pitchFamily="18" charset="0"/>
                          </a:rPr>
                        </m:ctrlPr>
                      </m:sSubPr>
                      <m:e>
                        <m:r>
                          <m:rPr>
                            <m:sty m:val="p"/>
                          </m:rPr>
                          <a:rPr lang="en-US" altLang="zh-CN" sz="2600">
                            <a:latin typeface="Cambria Math" panose="02040503050406030204" pitchFamily="18" charset="0"/>
                            <a:cs typeface="Times New Roman" panose="02020603050405020304" pitchFamily="18" charset="0"/>
                          </a:rPr>
                          <m:t>max</m:t>
                        </m:r>
                      </m:e>
                      <m:sub>
                        <m:r>
                          <a:rPr lang="en-US" altLang="zh-CN" sz="2600" i="1">
                            <a:latin typeface="Cambria Math" panose="02040503050406030204" pitchFamily="18" charset="0"/>
                            <a:cs typeface="Times New Roman" panose="02020603050405020304" pitchFamily="18" charset="0"/>
                          </a:rPr>
                          <m:t>𝑖</m:t>
                        </m:r>
                      </m:sub>
                    </m:sSub>
                    <m:sSub>
                      <m:sSubPr>
                        <m:ctrlPr>
                          <a:rPr lang="en-US" altLang="zh-CN" sz="2600" i="1" smtClean="0">
                            <a:latin typeface="Cambria Math" panose="02040503050406030204" pitchFamily="18" charset="0"/>
                            <a:cs typeface="Times New Roman" panose="02020603050405020304" pitchFamily="18" charset="0"/>
                          </a:rPr>
                        </m:ctrlPr>
                      </m:sSubPr>
                      <m:e>
                        <m:r>
                          <a:rPr lang="zh-CN" altLang="en-US" sz="2600" i="1" smtClean="0">
                            <a:latin typeface="Cambria Math" panose="02040503050406030204" pitchFamily="18" charset="0"/>
                            <a:cs typeface="Times New Roman" panose="02020603050405020304" pitchFamily="18" charset="0"/>
                          </a:rPr>
                          <m:t>𝓏</m:t>
                        </m:r>
                      </m:e>
                      <m:sub>
                        <m:r>
                          <a:rPr lang="en-US" altLang="zh-CN" sz="2600" b="0" i="1" smtClean="0">
                            <a:latin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a:rPr lang="zh-CN" altLang="en-US" sz="2600" i="1">
                            <a:latin typeface="Cambria Math" panose="02040503050406030204" pitchFamily="18" charset="0"/>
                            <a:cs typeface="Times New Roman" panose="02020603050405020304" pitchFamily="18" charset="0"/>
                          </a:rPr>
                          <m:t>𝓏</m:t>
                        </m:r>
                      </m:e>
                      <m:sub>
                        <m:r>
                          <a:rPr lang="en-US" altLang="zh-CN" sz="2600" i="1">
                            <a:latin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is much greater than all of the other inputs. The output </a:t>
                </a:r>
                <a14:m>
                  <m:oMath xmlns:m="http://schemas.openxmlformats.org/officeDocument/2006/math">
                    <m:r>
                      <m:rPr>
                        <m:sty m:val="p"/>
                      </m:rPr>
                      <a:rPr lang="en-US" altLang="zh-CN" sz="2600">
                        <a:latin typeface="Cambria Math" panose="02040503050406030204" pitchFamily="18" charset="0"/>
                        <a:cs typeface="Times New Roman" panose="02020603050405020304" pitchFamily="18" charset="0"/>
                      </a:rPr>
                      <m:t>softmax</m:t>
                    </m:r>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m:t>
                        </m:r>
                        <m:r>
                          <a:rPr lang="zh-CN" altLang="en-US" sz="2600" i="1">
                            <a:latin typeface="Cambria Math" panose="02040503050406030204" pitchFamily="18" charset="0"/>
                            <a:cs typeface="Times New Roman" panose="02020603050405020304" pitchFamily="18" charset="0"/>
                          </a:rPr>
                          <m:t>𝓏</m:t>
                        </m:r>
                        <m:r>
                          <a:rPr lang="en-US" altLang="zh-CN" sz="2600" i="1">
                            <a:latin typeface="Cambria Math" panose="02040503050406030204" pitchFamily="18" charset="0"/>
                            <a:cs typeface="Times New Roman" panose="02020603050405020304" pitchFamily="18" charset="0"/>
                          </a:rPr>
                          <m:t>)</m:t>
                        </m:r>
                      </m:e>
                      <m:sub>
                        <m:r>
                          <a:rPr lang="en-US" altLang="zh-CN" sz="2600" i="1">
                            <a:latin typeface="Cambria Math" panose="02040503050406030204" pitchFamily="18" charset="0"/>
                            <a:cs typeface="Times New Roman" panose="02020603050405020304" pitchFamily="18" charset="0"/>
                          </a:rPr>
                          <m:t>𝑖</m:t>
                        </m:r>
                      </m:sub>
                    </m:sSub>
                    <m:r>
                      <a:rPr lang="en-US" altLang="zh-CN" sz="2600" i="1">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can also saturate to 0 when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a:rPr lang="zh-CN" altLang="en-US" sz="2600" i="1">
                            <a:latin typeface="Cambria Math" panose="02040503050406030204" pitchFamily="18" charset="0"/>
                            <a:cs typeface="Times New Roman" panose="02020603050405020304" pitchFamily="18" charset="0"/>
                          </a:rPr>
                          <m:t>𝓏</m:t>
                        </m:r>
                      </m:e>
                      <m:sub>
                        <m:r>
                          <a:rPr lang="en-US" altLang="zh-CN" sz="2600" i="1">
                            <a:latin typeface="Cambria Math" panose="02040503050406030204" pitchFamily="18" charset="0"/>
                            <a:cs typeface="Times New Roman" panose="02020603050405020304" pitchFamily="18" charset="0"/>
                          </a:rPr>
                          <m:t>𝑖</m:t>
                        </m:r>
                      </m:sub>
                    </m:sSub>
                    <m:r>
                      <a:rPr lang="en-US" altLang="zh-CN" sz="2600" i="1">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is not maximal and the maximum is much greater. This is a generalization of the way that sigmoid units saturate, and can cause similar diﬃculties for learning if the loss function is not designed to compensate for it.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7687603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DA880414-9AB8-462F-BF46-B83DE47EBCC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6.2.2.3 </a:t>
            </a:r>
            <a:r>
              <a:rPr lang="en-US" altLang="zh-CN" sz="3600" dirty="0" err="1">
                <a:latin typeface="Times New Roman" panose="02020603050405020304" pitchFamily="18" charset="0"/>
                <a:cs typeface="Times New Roman" panose="02020603050405020304" pitchFamily="18" charset="0"/>
              </a:rPr>
              <a:t>Softmax</a:t>
            </a:r>
            <a:r>
              <a:rPr lang="en-US" altLang="zh-CN" sz="3600" dirty="0">
                <a:latin typeface="Times New Roman" panose="02020603050405020304" pitchFamily="18" charset="0"/>
                <a:cs typeface="Times New Roman" panose="02020603050405020304" pitchFamily="18" charset="0"/>
              </a:rPr>
              <a:t> Units for </a:t>
            </a:r>
            <a:r>
              <a:rPr lang="en-US" altLang="zh-CN" sz="3600" dirty="0" err="1">
                <a:latin typeface="Times New Roman" panose="02020603050405020304" pitchFamily="18" charset="0"/>
                <a:cs typeface="Times New Roman" panose="02020603050405020304" pitchFamily="18" charset="0"/>
              </a:rPr>
              <a:t>Multinoulli</a:t>
            </a:r>
            <a:r>
              <a:rPr lang="en-US" altLang="zh-CN" sz="3600" dirty="0">
                <a:latin typeface="Times New Roman" panose="02020603050405020304" pitchFamily="18" charset="0"/>
                <a:cs typeface="Times New Roman" panose="02020603050405020304" pitchFamily="18" charset="0"/>
              </a:rPr>
              <a:t> Output Distributions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argument </a:t>
                </a:r>
                <a14:m>
                  <m:oMath xmlns:m="http://schemas.openxmlformats.org/officeDocument/2006/math">
                    <m:r>
                      <a:rPr lang="zh-CN" altLang="en-US" sz="2600" b="1" i="1" smtClean="0">
                        <a:latin typeface="Cambria Math" panose="02040503050406030204" pitchFamily="18" charset="0"/>
                        <a:cs typeface="Times New Roman" panose="02020603050405020304" pitchFamily="18" charset="0"/>
                      </a:rPr>
                      <m:t>𝔃</m:t>
                    </m:r>
                  </m:oMath>
                </a14:m>
                <a:r>
                  <a:rPr lang="en-US" altLang="zh-CN" sz="2600" dirty="0">
                    <a:latin typeface="Times New Roman" panose="02020603050405020304" pitchFamily="18" charset="0"/>
                    <a:cs typeface="Times New Roman" panose="02020603050405020304" pitchFamily="18" charset="0"/>
                  </a:rPr>
                  <a:t> to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function can be produced in two diﬀerent ways. The most common is simply to have an earlier layer of the neural network output every element of </a:t>
                </a:r>
                <a14:m>
                  <m:oMath xmlns:m="http://schemas.openxmlformats.org/officeDocument/2006/math">
                    <m:r>
                      <a:rPr lang="zh-CN" altLang="en-US" sz="2600" b="1" i="1">
                        <a:latin typeface="Cambria Math" panose="02040503050406030204" pitchFamily="18" charset="0"/>
                        <a:cs typeface="Times New Roman" panose="02020603050405020304" pitchFamily="18" charset="0"/>
                      </a:rPr>
                      <m:t>𝔃</m:t>
                    </m:r>
                  </m:oMath>
                </a14:m>
                <a:r>
                  <a:rPr lang="en-US" altLang="zh-CN" sz="2600" dirty="0">
                    <a:latin typeface="Times New Roman" panose="02020603050405020304" pitchFamily="18" charset="0"/>
                    <a:cs typeface="Times New Roman" panose="02020603050405020304" pitchFamily="18" charset="0"/>
                  </a:rPr>
                  <a:t>, as described above using the linear layer </a:t>
                </a:r>
                <a14:m>
                  <m:oMath xmlns:m="http://schemas.openxmlformats.org/officeDocument/2006/math">
                    <m:r>
                      <a:rPr lang="zh-CN" altLang="en-US" sz="2600" b="1" i="1" smtClean="0">
                        <a:latin typeface="Cambria Math" panose="02040503050406030204" pitchFamily="18" charset="0"/>
                        <a:cs typeface="Times New Roman" panose="02020603050405020304" pitchFamily="18" charset="0"/>
                      </a:rPr>
                      <m:t>𝔃</m:t>
                    </m:r>
                    <m:r>
                      <a:rPr lang="en-US" altLang="zh-CN" sz="2600" b="1" i="1" smtClean="0">
                        <a:latin typeface="Cambria Math" panose="02040503050406030204" pitchFamily="18" charset="0"/>
                        <a:cs typeface="Times New Roman" panose="02020603050405020304" pitchFamily="18" charset="0"/>
                      </a:rPr>
                      <m:t>=</m:t>
                    </m:r>
                    <m:sSup>
                      <m:sSupPr>
                        <m:ctrlPr>
                          <a:rPr lang="en-US" altLang="zh-CN" sz="2600" b="1" i="1" smtClean="0">
                            <a:latin typeface="Cambria Math" panose="02040503050406030204" pitchFamily="18" charset="0"/>
                            <a:cs typeface="Times New Roman" panose="02020603050405020304" pitchFamily="18" charset="0"/>
                          </a:rPr>
                        </m:ctrlPr>
                      </m:sSupPr>
                      <m:e>
                        <m:r>
                          <a:rPr lang="en-US" altLang="zh-CN" sz="2600" b="1" i="1" smtClean="0">
                            <a:latin typeface="Cambria Math" panose="02040503050406030204" pitchFamily="18" charset="0"/>
                            <a:cs typeface="Times New Roman" panose="02020603050405020304" pitchFamily="18" charset="0"/>
                          </a:rPr>
                          <m:t>𝑾</m:t>
                        </m:r>
                      </m:e>
                      <m:sup>
                        <m:r>
                          <a:rPr lang="zh-CN" altLang="en-US" b="1">
                            <a:latin typeface="Cambria Math" panose="02040503050406030204" pitchFamily="18" charset="0"/>
                          </a:rPr>
                          <m:t>⊤</m:t>
                        </m:r>
                      </m:sup>
                    </m:sSup>
                    <m:r>
                      <a:rPr lang="en-US" altLang="zh-CN" sz="2600" b="1" i="1" smtClean="0">
                        <a:latin typeface="Cambria Math" panose="02040503050406030204" pitchFamily="18" charset="0"/>
                        <a:cs typeface="Times New Roman" panose="02020603050405020304" pitchFamily="18" charset="0"/>
                      </a:rPr>
                      <m:t>𝒉</m:t>
                    </m:r>
                    <m:r>
                      <a:rPr lang="en-US" altLang="zh-CN" sz="2600" b="1"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𝒃</m:t>
                    </m:r>
                  </m:oMath>
                </a14:m>
                <a:r>
                  <a:rPr lang="en-US" altLang="zh-CN" sz="2600" dirty="0">
                    <a:latin typeface="Times New Roman" panose="02020603050405020304" pitchFamily="18" charset="0"/>
                    <a:cs typeface="Times New Roman" panose="02020603050405020304" pitchFamily="18" charset="0"/>
                  </a:rPr>
                  <a:t>. While straightforward, this approach actually over parametrizes the distribution. The</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constraint that the </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 outputs must sum to 1means that only </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−1 parameters are necessary; the probability of the </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a:t>
                </a:r>
                <a:r>
                  <a:rPr lang="en-US" altLang="zh-CN" sz="2600" dirty="0" err="1">
                    <a:latin typeface="Times New Roman" panose="02020603050405020304" pitchFamily="18" charset="0"/>
                    <a:cs typeface="Times New Roman" panose="02020603050405020304" pitchFamily="18" charset="0"/>
                  </a:rPr>
                  <a:t>th</a:t>
                </a:r>
                <a:r>
                  <a:rPr lang="en-US" altLang="zh-CN" sz="2600" dirty="0">
                    <a:latin typeface="Times New Roman" panose="02020603050405020304" pitchFamily="18" charset="0"/>
                    <a:cs typeface="Times New Roman" panose="02020603050405020304" pitchFamily="18" charset="0"/>
                  </a:rPr>
                  <a:t> value may be obtained by subtracting the</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ﬁrst </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−1 probabilities from 1. We can thus impose a requirement that one element of </a:t>
                </a:r>
                <a14:m>
                  <m:oMath xmlns:m="http://schemas.openxmlformats.org/officeDocument/2006/math">
                    <m:r>
                      <a:rPr lang="zh-CN" altLang="en-US" sz="2600" i="1">
                        <a:latin typeface="Cambria Math" panose="02040503050406030204" pitchFamily="18" charset="0"/>
                        <a:cs typeface="Times New Roman" panose="02020603050405020304" pitchFamily="18" charset="0"/>
                      </a:rPr>
                      <m:t>𝓏</m:t>
                    </m:r>
                  </m:oMath>
                </a14:m>
                <a:r>
                  <a:rPr lang="en-US" altLang="zh-CN" sz="2600" dirty="0">
                    <a:latin typeface="Times New Roman" panose="02020603050405020304" pitchFamily="18" charset="0"/>
                    <a:cs typeface="Times New Roman" panose="02020603050405020304" pitchFamily="18" charset="0"/>
                  </a:rPr>
                  <a:t> be ﬁxed. For example, we can require that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zh-CN" altLang="en-US" sz="2600" i="1" smtClean="0">
                            <a:latin typeface="Cambria Math" panose="02040503050406030204" pitchFamily="18" charset="0"/>
                            <a:cs typeface="Times New Roman" panose="02020603050405020304" pitchFamily="18" charset="0"/>
                          </a:rPr>
                          <m:t>𝓏</m:t>
                        </m:r>
                      </m:e>
                      <m:sub>
                        <m:r>
                          <a:rPr lang="en-US" altLang="zh-CN" sz="2600" b="0" i="1" smtClean="0">
                            <a:latin typeface="Cambria Math" panose="02040503050406030204" pitchFamily="18" charset="0"/>
                            <a:cs typeface="Times New Roman" panose="02020603050405020304" pitchFamily="18" charset="0"/>
                          </a:rPr>
                          <m:t>𝑛</m:t>
                        </m:r>
                      </m:sub>
                    </m:sSub>
                    <m:r>
                      <a:rPr lang="en-US" altLang="zh-CN" sz="2600" b="0" i="1" smtClean="0">
                        <a:latin typeface="Cambria Math" panose="02040503050406030204" pitchFamily="18" charset="0"/>
                        <a:cs typeface="Times New Roman" panose="02020603050405020304" pitchFamily="18" charset="0"/>
                      </a:rPr>
                      <m:t>=0</m:t>
                    </m:r>
                  </m:oMath>
                </a14:m>
                <a:r>
                  <a:rPr lang="en-US" altLang="zh-CN" sz="2600" dirty="0">
                    <a:latin typeface="Times New Roman" panose="02020603050405020304" pitchFamily="18" charset="0"/>
                    <a:cs typeface="Times New Roman" panose="02020603050405020304" pitchFamily="18" charset="0"/>
                  </a:rPr>
                  <a:t>. Indeed, this is exactly</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what the sigmoid unit does. Defining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𝑃</m:t>
                    </m:r>
                    <m:d>
                      <m:dPr>
                        <m:endChr m:val="|"/>
                        <m:ctrlPr>
                          <a:rPr lang="en-US" altLang="zh-CN" sz="2600" b="0" i="1" smtClean="0">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𝑦</m:t>
                        </m:r>
                        <m:r>
                          <a:rPr lang="en-US" altLang="zh-CN" sz="2600" b="0" i="1" smtClean="0">
                            <a:latin typeface="Cambria Math" panose="02040503050406030204" pitchFamily="18" charset="0"/>
                            <a:cs typeface="Times New Roman" panose="02020603050405020304" pitchFamily="18" charset="0"/>
                          </a:rPr>
                          <m:t>=1 </m:t>
                        </m:r>
                      </m:e>
                    </m:d>
                    <m:r>
                      <a:rPr lang="en-US" altLang="zh-CN" sz="2600" b="0" i="1" smtClean="0">
                        <a:latin typeface="Cambria Math" panose="02040503050406030204" pitchFamily="18" charset="0"/>
                        <a:cs typeface="Times New Roman" panose="02020603050405020304" pitchFamily="18" charset="0"/>
                      </a:rPr>
                      <m:t> </m:t>
                    </m:r>
                    <m:r>
                      <a:rPr lang="en-US" altLang="zh-CN" sz="2600" b="1" i="1" smtClean="0">
                        <a:latin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cs typeface="Times New Roman" panose="02020603050405020304" pitchFamily="18" charset="0"/>
                      </a:rPr>
                      <m:t>)=</m:t>
                    </m:r>
                    <m:r>
                      <a:rPr lang="zh-CN" altLang="en-US" sz="2600" b="0" i="1" smtClean="0">
                        <a:latin typeface="Cambria Math" panose="02040503050406030204" pitchFamily="18" charset="0"/>
                        <a:cs typeface="Times New Roman" panose="02020603050405020304" pitchFamily="18" charset="0"/>
                      </a:rPr>
                      <m:t>𝜎</m:t>
                    </m:r>
                    <m:r>
                      <a:rPr lang="en-US" altLang="zh-CN" sz="2600" b="0" i="1" smtClean="0">
                        <a:latin typeface="Cambria Math" panose="02040503050406030204" pitchFamily="18" charset="0"/>
                        <a:cs typeface="Times New Roman" panose="02020603050405020304" pitchFamily="18" charset="0"/>
                      </a:rPr>
                      <m:t>(</m:t>
                    </m:r>
                    <m:r>
                      <a:rPr lang="zh-CN" altLang="en-US" sz="2600" b="0" i="1" smtClean="0">
                        <a:latin typeface="Cambria Math" panose="02040503050406030204" pitchFamily="18" charset="0"/>
                        <a:cs typeface="Times New Roman" panose="02020603050405020304" pitchFamily="18" charset="0"/>
                      </a:rPr>
                      <m:t>𝓏</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is equivalent to defining</a:t>
                </a:r>
              </a:p>
              <a:p>
                <a:pPr marL="0" indent="0" algn="just">
                  <a:lnSpc>
                    <a:spcPct val="125000"/>
                  </a:lnSpc>
                  <a:spcBef>
                    <a:spcPts val="0"/>
                  </a:spcBef>
                  <a:buClr>
                    <a:srgbClr val="FF0000"/>
                  </a:buClr>
                  <a:buNone/>
                </a:pP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𝑃</m:t>
                    </m:r>
                    <m:d>
                      <m:dPr>
                        <m:endChr m:val="|"/>
                        <m:ctrlPr>
                          <a:rPr lang="en-US" altLang="zh-CN" sz="2600" b="0" i="1" smtClean="0">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𝑦</m:t>
                        </m:r>
                        <m:r>
                          <a:rPr lang="en-US" altLang="zh-CN" sz="2600" b="0" i="1" smtClean="0">
                            <a:latin typeface="Cambria Math" panose="02040503050406030204" pitchFamily="18" charset="0"/>
                            <a:cs typeface="Times New Roman" panose="02020603050405020304" pitchFamily="18" charset="0"/>
                          </a:rPr>
                          <m:t>=1 </m:t>
                        </m:r>
                      </m:e>
                    </m:d>
                    <m:r>
                      <a:rPr lang="en-US" altLang="zh-CN" sz="2600" b="0" i="1" smtClean="0">
                        <a:latin typeface="Cambria Math" panose="02040503050406030204" pitchFamily="18" charset="0"/>
                        <a:cs typeface="Times New Roman" panose="02020603050405020304" pitchFamily="18" charset="0"/>
                      </a:rPr>
                      <m:t> </m:t>
                    </m:r>
                    <m:r>
                      <a:rPr lang="en-US" altLang="zh-CN" sz="2600" b="1" i="1" smtClean="0">
                        <a:latin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cs typeface="Times New Roman" panose="02020603050405020304" pitchFamily="18" charset="0"/>
                      </a:rPr>
                      <m:t>)=</m:t>
                    </m:r>
                    <m:r>
                      <m:rPr>
                        <m:sty m:val="p"/>
                      </m:rPr>
                      <a:rPr lang="en-US" altLang="zh-CN" sz="2600" b="0" i="0" smtClean="0">
                        <a:latin typeface="Cambria Math" panose="02040503050406030204" pitchFamily="18" charset="0"/>
                        <a:cs typeface="Times New Roman" panose="02020603050405020304" pitchFamily="18" charset="0"/>
                      </a:rPr>
                      <m:t>softmax</m:t>
                    </m:r>
                    <m:sSub>
                      <m:sSubPr>
                        <m:ctrlPr>
                          <a:rPr lang="en-US" altLang="zh-CN" sz="2600" b="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m:t>
                        </m:r>
                        <m:r>
                          <a:rPr lang="zh-CN" altLang="en-US" sz="2600" b="1" i="1" smtClean="0">
                            <a:latin typeface="Cambria Math" panose="02040503050406030204" pitchFamily="18" charset="0"/>
                            <a:cs typeface="Times New Roman" panose="02020603050405020304" pitchFamily="18" charset="0"/>
                          </a:rPr>
                          <m:t>𝔃</m:t>
                        </m:r>
                        <m:r>
                          <a:rPr lang="en-US" altLang="zh-CN" sz="2600" b="0" i="1" smtClean="0">
                            <a:latin typeface="Cambria Math" panose="02040503050406030204" pitchFamily="18" charset="0"/>
                            <a:cs typeface="Times New Roman" panose="02020603050405020304" pitchFamily="18" charset="0"/>
                          </a:rPr>
                          <m:t>)</m:t>
                        </m:r>
                      </m:e>
                      <m:sub>
                        <m:r>
                          <a:rPr lang="en-US" altLang="zh-CN" sz="2600" b="0" i="1" smtClean="0">
                            <a:latin typeface="Cambria Math" panose="02040503050406030204" pitchFamily="18" charset="0"/>
                            <a:cs typeface="Times New Roman" panose="02020603050405020304" pitchFamily="18" charset="0"/>
                          </a:rPr>
                          <m:t>1</m:t>
                        </m:r>
                      </m:sub>
                    </m:sSub>
                  </m:oMath>
                </a14:m>
                <a:r>
                  <a:rPr lang="en-US" altLang="zh-CN" sz="2600" dirty="0">
                    <a:latin typeface="Times New Roman" panose="02020603050405020304" pitchFamily="18" charset="0"/>
                    <a:cs typeface="Times New Roman" panose="02020603050405020304" pitchFamily="18" charset="0"/>
                  </a:rPr>
                  <a:t> with a two-dimensional </a:t>
                </a:r>
                <a14:m>
                  <m:oMath xmlns:m="http://schemas.openxmlformats.org/officeDocument/2006/math">
                    <m:r>
                      <a:rPr lang="zh-CN" altLang="en-US" sz="2600" b="1" i="1">
                        <a:latin typeface="Cambria Math" panose="02040503050406030204" pitchFamily="18" charset="0"/>
                        <a:cs typeface="Times New Roman" panose="02020603050405020304" pitchFamily="18" charset="0"/>
                      </a:rPr>
                      <m:t>𝔃</m:t>
                    </m:r>
                  </m:oMath>
                </a14:m>
                <a:r>
                  <a:rPr lang="en-US" altLang="zh-CN" sz="26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zh-CN" altLang="en-US" sz="2600" i="1" smtClean="0">
                            <a:latin typeface="Cambria Math" panose="02040503050406030204" pitchFamily="18" charset="0"/>
                            <a:cs typeface="Times New Roman" panose="02020603050405020304" pitchFamily="18" charset="0"/>
                          </a:rPr>
                          <m:t>𝓏</m:t>
                        </m:r>
                      </m:e>
                      <m:sub>
                        <m:r>
                          <a:rPr lang="en-US" altLang="zh-CN" sz="2600" b="0" i="1" smtClean="0">
                            <a:latin typeface="Cambria Math" panose="02040503050406030204" pitchFamily="18" charset="0"/>
                            <a:cs typeface="Times New Roman" panose="02020603050405020304" pitchFamily="18" charset="0"/>
                          </a:rPr>
                          <m:t>1</m:t>
                        </m:r>
                      </m:sub>
                    </m:sSub>
                    <m:r>
                      <a:rPr lang="en-US" altLang="zh-CN" sz="2600" b="0" i="1" smtClean="0">
                        <a:latin typeface="Cambria Math" panose="02040503050406030204" pitchFamily="18" charset="0"/>
                        <a:cs typeface="Times New Roman" panose="02020603050405020304" pitchFamily="18" charset="0"/>
                      </a:rPr>
                      <m:t>=0</m:t>
                    </m:r>
                  </m:oMath>
                </a14:m>
                <a:r>
                  <a:rPr lang="en-US" altLang="zh-CN" sz="2600" dirty="0">
                    <a:latin typeface="Times New Roman" panose="02020603050405020304" pitchFamily="18" charset="0"/>
                    <a:cs typeface="Times New Roman" panose="02020603050405020304" pitchFamily="18"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6706997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85D8C7D2-BB4B-47D7-80CD-12B91D1B7BF9}"/>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6.2.2.3 </a:t>
            </a:r>
            <a:r>
              <a:rPr lang="en-US" altLang="zh-CN" sz="3600" dirty="0" err="1">
                <a:latin typeface="Times New Roman" panose="02020603050405020304" pitchFamily="18" charset="0"/>
                <a:cs typeface="Times New Roman" panose="02020603050405020304" pitchFamily="18" charset="0"/>
              </a:rPr>
              <a:t>Softmax</a:t>
            </a:r>
            <a:r>
              <a:rPr lang="en-US" altLang="zh-CN" sz="3600" dirty="0">
                <a:latin typeface="Times New Roman" panose="02020603050405020304" pitchFamily="18" charset="0"/>
                <a:cs typeface="Times New Roman" panose="02020603050405020304" pitchFamily="18" charset="0"/>
              </a:rPr>
              <a:t> Units for </a:t>
            </a:r>
            <a:r>
              <a:rPr lang="en-US" altLang="zh-CN" sz="3600" dirty="0" err="1">
                <a:latin typeface="Times New Roman" panose="02020603050405020304" pitchFamily="18" charset="0"/>
                <a:cs typeface="Times New Roman" panose="02020603050405020304" pitchFamily="18" charset="0"/>
              </a:rPr>
              <a:t>Multinoulli</a:t>
            </a:r>
            <a:r>
              <a:rPr lang="en-US" altLang="zh-CN" sz="3600" dirty="0">
                <a:latin typeface="Times New Roman" panose="02020603050405020304" pitchFamily="18" charset="0"/>
                <a:cs typeface="Times New Roman" panose="02020603050405020304" pitchFamily="18" charset="0"/>
              </a:rPr>
              <a:t> Output Distributions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Both the </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−1 argument and the </a:t>
                </a:r>
                <a:r>
                  <a:rPr lang="en-US" altLang="zh-CN" sz="2600" i="1" dirty="0">
                    <a:latin typeface="Times New Roman" panose="02020603050405020304" pitchFamily="18" charset="0"/>
                    <a:cs typeface="Times New Roman" panose="02020603050405020304" pitchFamily="18" charset="0"/>
                  </a:rPr>
                  <a:t>n </a:t>
                </a:r>
                <a:r>
                  <a:rPr lang="en-US" altLang="zh-CN" sz="2600" dirty="0">
                    <a:latin typeface="Times New Roman" panose="02020603050405020304" pitchFamily="18" charset="0"/>
                    <a:cs typeface="Times New Roman" panose="02020603050405020304" pitchFamily="18" charset="0"/>
                  </a:rPr>
                  <a:t>argument approaches to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can describe the same set of probability distributions, but have diﬀerent learning dynamics. In practice, there is rarely much diﬀerence between using the overparametrized version or the restricted version, and it is simpler to implement the overparametrized version.</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From a neuroscientiﬁc point of view, it is interesting to think of the </a:t>
                </a:r>
                <a14:m>
                  <m:oMath xmlns:m="http://schemas.openxmlformats.org/officeDocument/2006/math">
                    <m:r>
                      <m:rPr>
                        <m:sty m:val="p"/>
                      </m:rPr>
                      <a:rPr lang="en-US" altLang="zh-CN" sz="2600">
                        <a:latin typeface="Cambria Math" panose="02040503050406030204" pitchFamily="18" charset="0"/>
                        <a:cs typeface="Times New Roman" panose="02020603050405020304" pitchFamily="18" charset="0"/>
                      </a:rPr>
                      <m:t>softmax</m:t>
                    </m:r>
                    <m:r>
                      <a:rPr lang="en-US" altLang="zh-CN" sz="2600" i="1">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as </a:t>
                </a:r>
                <a14:m>
                  <m:oMath xmlns:m="http://schemas.openxmlformats.org/officeDocument/2006/math">
                    <m:r>
                      <m:rPr>
                        <m:sty m:val="p"/>
                      </m:rPr>
                      <a:rPr lang="en-US" altLang="zh-CN" sz="2600">
                        <a:latin typeface="Cambria Math" panose="02040503050406030204" pitchFamily="18" charset="0"/>
                        <a:cs typeface="Times New Roman" panose="02020603050405020304" pitchFamily="18" charset="0"/>
                      </a:rPr>
                      <m:t>softmax</m:t>
                    </m:r>
                    <m:r>
                      <a:rPr lang="en-US" altLang="zh-CN" sz="2600" i="1">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outputs always sum to 1 so an increase in the value of one unit necessarily corresponds to a decrease in the value of others. This is analogous to the lateral inhibition that is believed to exist between nearby neurons in the cortex. At the</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extreme (when the diﬀerence between the maximal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zh-CN" altLang="en-US" sz="2600" i="1" smtClean="0">
                            <a:latin typeface="Cambria Math" panose="02040503050406030204" pitchFamily="18" charset="0"/>
                            <a:cs typeface="Times New Roman" panose="02020603050405020304" pitchFamily="18" charset="0"/>
                          </a:rPr>
                          <m:t>𝛼</m:t>
                        </m:r>
                      </m:e>
                      <m:sub>
                        <m:r>
                          <a:rPr lang="en-US" altLang="zh-CN" sz="2600" b="0" i="1" smtClean="0">
                            <a:latin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and the others is large in magnitude) it becomes a form of </a:t>
                </a:r>
                <a:r>
                  <a:rPr lang="en-US" altLang="zh-CN" sz="2600" b="1" i="1" dirty="0">
                    <a:latin typeface="Times New Roman" panose="02020603050405020304" pitchFamily="18" charset="0"/>
                    <a:cs typeface="Times New Roman" panose="02020603050405020304" pitchFamily="18" charset="0"/>
                  </a:rPr>
                  <a:t>winner-take-all</a:t>
                </a:r>
                <a:r>
                  <a:rPr lang="en-US" altLang="zh-CN" sz="2600" dirty="0">
                    <a:latin typeface="Times New Roman" panose="02020603050405020304" pitchFamily="18" charset="0"/>
                    <a:cs typeface="Times New Roman" panose="02020603050405020304" pitchFamily="18" charset="0"/>
                  </a:rPr>
                  <a:t> (one of the outputs is nearly 1 and the others are nearly 0).</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t="-594" r="-1764" b="-1900"/>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4827716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DD2EE068-A7E5-4A09-8A49-F215A0BF5B52}"/>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6.2.2.3 </a:t>
            </a:r>
            <a:r>
              <a:rPr lang="en-US" altLang="zh-CN" sz="3600" dirty="0" err="1">
                <a:latin typeface="Times New Roman" panose="02020603050405020304" pitchFamily="18" charset="0"/>
                <a:cs typeface="Times New Roman" panose="02020603050405020304" pitchFamily="18" charset="0"/>
              </a:rPr>
              <a:t>Softmax</a:t>
            </a:r>
            <a:r>
              <a:rPr lang="en-US" altLang="zh-CN" sz="3600" dirty="0">
                <a:latin typeface="Times New Roman" panose="02020603050405020304" pitchFamily="18" charset="0"/>
                <a:cs typeface="Times New Roman" panose="02020603050405020304" pitchFamily="18" charset="0"/>
              </a:rPr>
              <a:t> Units for </a:t>
            </a:r>
            <a:r>
              <a:rPr lang="en-US" altLang="zh-CN" sz="3600" dirty="0" err="1">
                <a:latin typeface="Times New Roman" panose="02020603050405020304" pitchFamily="18" charset="0"/>
                <a:cs typeface="Times New Roman" panose="02020603050405020304" pitchFamily="18" charset="0"/>
              </a:rPr>
              <a:t>Multinoulli</a:t>
            </a:r>
            <a:r>
              <a:rPr lang="en-US" altLang="zh-CN" sz="3600" dirty="0">
                <a:latin typeface="Times New Roman" panose="02020603050405020304" pitchFamily="18" charset="0"/>
                <a:cs typeface="Times New Roman" panose="02020603050405020304" pitchFamily="18" charset="0"/>
              </a:rPr>
              <a:t> Output Distributions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name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can be somewhat confusing. The function is more closely related to the argmax function than the max function. The term “soft” derives from the fact that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function is continuous and diﬀerentiable. The argmax function, with its result represented as a one-hot vector, is not continuous or diﬀerentiable.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function thus provides a “softened” version of the</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argmax. The corresponding soft version of the maximum function is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sSup>
                      <m:sSupPr>
                        <m:ctrlPr>
                          <a:rPr lang="en-US" altLang="zh-CN" sz="2600" b="0" i="1" smtClean="0">
                            <a:latin typeface="Cambria Math" panose="02040503050406030204" pitchFamily="18" charset="0"/>
                            <a:cs typeface="Times New Roman" panose="02020603050405020304" pitchFamily="18" charset="0"/>
                          </a:rPr>
                        </m:ctrlPr>
                      </m:sSupPr>
                      <m:e>
                        <m:r>
                          <a:rPr lang="en-US" altLang="zh-CN" sz="2600" b="0" i="1" smtClean="0">
                            <a:latin typeface="Cambria Math" panose="02040503050406030204" pitchFamily="18" charset="0"/>
                            <a:cs typeface="Times New Roman" panose="02020603050405020304" pitchFamily="18" charset="0"/>
                          </a:rPr>
                          <m:t>(</m:t>
                        </m:r>
                        <m:r>
                          <a:rPr lang="zh-CN" altLang="en-US" sz="2600" b="1" i="1" smtClean="0">
                            <a:latin typeface="Cambria Math" panose="02040503050406030204" pitchFamily="18" charset="0"/>
                            <a:cs typeface="Times New Roman" panose="02020603050405020304" pitchFamily="18" charset="0"/>
                          </a:rPr>
                          <m:t>𝔃</m:t>
                        </m:r>
                        <m:r>
                          <a:rPr lang="en-US" altLang="zh-CN" sz="2600" b="0" i="1" smtClean="0">
                            <a:latin typeface="Cambria Math" panose="02040503050406030204" pitchFamily="18" charset="0"/>
                            <a:cs typeface="Times New Roman" panose="02020603050405020304" pitchFamily="18" charset="0"/>
                          </a:rPr>
                          <m:t>)</m:t>
                        </m:r>
                      </m:e>
                      <m:sup>
                        <m:r>
                          <a:rPr lang="zh-CN" altLang="en-US" b="1">
                            <a:latin typeface="Cambria Math" panose="02040503050406030204" pitchFamily="18" charset="0"/>
                          </a:rPr>
                          <m:t>⊤</m:t>
                        </m:r>
                      </m:sup>
                    </m:sSup>
                    <m:r>
                      <a:rPr lang="zh-CN" altLang="en-US" sz="2600" b="1" i="1" smtClean="0">
                        <a:latin typeface="Cambria Math" panose="02040503050406030204" pitchFamily="18" charset="0"/>
                        <a:cs typeface="Times New Roman" panose="02020603050405020304" pitchFamily="18" charset="0"/>
                      </a:rPr>
                      <m:t>𝔃</m:t>
                    </m:r>
                  </m:oMath>
                </a14:m>
                <a:r>
                  <a:rPr lang="en-US" altLang="zh-CN" sz="2600" dirty="0">
                    <a:latin typeface="Times New Roman" panose="02020603050405020304" pitchFamily="18" charset="0"/>
                    <a:cs typeface="Times New Roman" panose="02020603050405020304" pitchFamily="18" charset="0"/>
                  </a:rPr>
                  <a:t>. It would perhaps be better to call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function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softargmax</m:t>
                    </m:r>
                  </m:oMath>
                </a14:m>
                <a:r>
                  <a:rPr lang="en-US" altLang="zh-CN" sz="2600" dirty="0">
                    <a:latin typeface="Times New Roman" panose="02020603050405020304" pitchFamily="18" charset="0"/>
                    <a:cs typeface="Times New Roman" panose="02020603050405020304" pitchFamily="18" charset="0"/>
                  </a:rPr>
                  <a:t>,” but the current name is an entrenched convention.</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6473471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6.2.2.4 Other Output Types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linear, sigmoid, and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output units described above are the most common. Neural networks can generalize to almost any kind of output layer that we wish. The principle of maximum likelihood provides a guide for how to design a good cost function for nearly any kind of output layer.</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 general, if we deﬁne a conditional distribution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𝑝</m:t>
                    </m:r>
                    <m:d>
                      <m:dPr>
                        <m:endChr m:val="|"/>
                        <m:ctrlPr>
                          <a:rPr lang="en-US" altLang="zh-CN" sz="2600" b="0" i="1" smtClean="0">
                            <a:latin typeface="Cambria Math" panose="02040503050406030204" pitchFamily="18" charset="0"/>
                            <a:cs typeface="Times New Roman" panose="02020603050405020304" pitchFamily="18" charset="0"/>
                          </a:rPr>
                        </m:ctrlPr>
                      </m:dPr>
                      <m:e>
                        <m:r>
                          <a:rPr lang="en-US" altLang="zh-CN" sz="2600" b="1" i="1" smtClean="0">
                            <a:latin typeface="Cambria Math" panose="02040503050406030204" pitchFamily="18" charset="0"/>
                            <a:cs typeface="Times New Roman" panose="02020603050405020304" pitchFamily="18" charset="0"/>
                          </a:rPr>
                          <m:t>𝒚</m:t>
                        </m:r>
                        <m:r>
                          <a:rPr lang="en-US" altLang="zh-CN" sz="2600" b="0" i="1" smtClean="0">
                            <a:latin typeface="Cambria Math" panose="02040503050406030204" pitchFamily="18" charset="0"/>
                            <a:cs typeface="Times New Roman" panose="02020603050405020304" pitchFamily="18" charset="0"/>
                          </a:rPr>
                          <m:t> </m:t>
                        </m:r>
                      </m:e>
                    </m:d>
                    <m:r>
                      <a:rPr lang="en-US" altLang="zh-CN" sz="2600" b="0" i="1" smtClean="0">
                        <a:latin typeface="Cambria Math" panose="02040503050406030204" pitchFamily="18" charset="0"/>
                        <a:cs typeface="Times New Roman" panose="02020603050405020304" pitchFamily="18" charset="0"/>
                      </a:rPr>
                      <m:t> </m:t>
                    </m:r>
                    <m:r>
                      <a:rPr lang="en-US" altLang="zh-CN" sz="2600" b="1" i="1" smtClean="0">
                        <a:latin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cs typeface="Times New Roman" panose="02020603050405020304" pitchFamily="18" charset="0"/>
                      </a:rPr>
                      <m:t>;</m:t>
                    </m:r>
                    <m:r>
                      <a:rPr lang="zh-CN" altLang="en-US" sz="2600" b="1" i="1" smtClean="0">
                        <a:latin typeface="Cambria Math" panose="02040503050406030204" pitchFamily="18" charset="0"/>
                        <a:cs typeface="Times New Roman" panose="02020603050405020304" pitchFamily="18" charset="0"/>
                      </a:rPr>
                      <m:t>𝜽</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the principle of maximum likelihood suggests we use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m:t>
                    </m:r>
                    <m:r>
                      <m:rPr>
                        <m:sty m:val="p"/>
                      </m:rPr>
                      <a:rPr lang="en-US" altLang="zh-CN" sz="2600" b="0" i="0" smtClean="0">
                        <a:latin typeface="Cambria Math" panose="02040503050406030204" pitchFamily="18" charset="0"/>
                        <a:cs typeface="Times New Roman" panose="02020603050405020304" pitchFamily="18" charset="0"/>
                      </a:rPr>
                      <m:t>log</m:t>
                    </m:r>
                    <m:r>
                      <a:rPr lang="en-US" altLang="zh-CN" sz="2600" b="0" i="0" smtClean="0">
                        <a:latin typeface="Cambria Math" panose="02040503050406030204" pitchFamily="18" charset="0"/>
                        <a:cs typeface="Times New Roman" panose="02020603050405020304" pitchFamily="18" charset="0"/>
                      </a:rPr>
                      <m:t> </m:t>
                    </m:r>
                    <m:r>
                      <a:rPr lang="en-US" altLang="zh-CN" sz="2600" i="1">
                        <a:latin typeface="Cambria Math" panose="02040503050406030204" pitchFamily="18" charset="0"/>
                        <a:cs typeface="Times New Roman" panose="02020603050405020304" pitchFamily="18" charset="0"/>
                      </a:rPr>
                      <m:t>𝑝</m:t>
                    </m:r>
                    <m:d>
                      <m:dPr>
                        <m:endChr m:val="|"/>
                        <m:ctrlPr>
                          <a:rPr lang="en-US" altLang="zh-CN" sz="2600" i="1">
                            <a:latin typeface="Cambria Math" panose="02040503050406030204" pitchFamily="18" charset="0"/>
                            <a:cs typeface="Times New Roman" panose="02020603050405020304" pitchFamily="18" charset="0"/>
                          </a:rPr>
                        </m:ctrlPr>
                      </m:dPr>
                      <m:e>
                        <m:r>
                          <a:rPr lang="en-US" altLang="zh-CN" sz="2600" b="1" i="1">
                            <a:latin typeface="Cambria Math" panose="02040503050406030204" pitchFamily="18" charset="0"/>
                            <a:cs typeface="Times New Roman" panose="02020603050405020304" pitchFamily="18" charset="0"/>
                          </a:rPr>
                          <m:t>𝒚</m:t>
                        </m:r>
                        <m:r>
                          <a:rPr lang="en-US" altLang="zh-CN" sz="2600" i="1">
                            <a:latin typeface="Cambria Math" panose="02040503050406030204" pitchFamily="18" charset="0"/>
                            <a:cs typeface="Times New Roman" panose="02020603050405020304" pitchFamily="18" charset="0"/>
                          </a:rPr>
                          <m:t> </m:t>
                        </m:r>
                      </m:e>
                    </m:d>
                    <m:r>
                      <a:rPr lang="en-US" altLang="zh-CN" sz="2600" i="1">
                        <a:latin typeface="Cambria Math" panose="02040503050406030204" pitchFamily="18" charset="0"/>
                        <a:cs typeface="Times New Roman" panose="02020603050405020304" pitchFamily="18" charset="0"/>
                      </a:rPr>
                      <m:t> </m:t>
                    </m:r>
                    <m:r>
                      <a:rPr lang="en-US" altLang="zh-CN" sz="2600" b="1" i="1">
                        <a:latin typeface="Cambria Math" panose="02040503050406030204" pitchFamily="18" charset="0"/>
                        <a:cs typeface="Times New Roman" panose="02020603050405020304" pitchFamily="18" charset="0"/>
                      </a:rPr>
                      <m:t>𝒙</m:t>
                    </m:r>
                    <m:r>
                      <a:rPr lang="en-US" altLang="zh-CN" sz="2600" i="1">
                        <a:latin typeface="Cambria Math" panose="02040503050406030204" pitchFamily="18" charset="0"/>
                        <a:cs typeface="Times New Roman" panose="02020603050405020304" pitchFamily="18" charset="0"/>
                      </a:rPr>
                      <m:t>;</m:t>
                    </m:r>
                    <m:r>
                      <a:rPr lang="zh-CN" altLang="en-US" sz="2600" b="1" i="1">
                        <a:latin typeface="Cambria Math" panose="02040503050406030204" pitchFamily="18" charset="0"/>
                        <a:cs typeface="Times New Roman" panose="02020603050405020304" pitchFamily="18" charset="0"/>
                      </a:rPr>
                      <m:t>𝜽</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as our cost function.</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 general, we can think of the neural network as representing a function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𝑓</m:t>
                    </m:r>
                    <m:r>
                      <a:rPr lang="en-US" altLang="zh-CN" sz="2600" b="0"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cs typeface="Times New Roman" panose="02020603050405020304" pitchFamily="18" charset="0"/>
                      </a:rPr>
                      <m:t>;</m:t>
                    </m:r>
                    <m:r>
                      <a:rPr lang="zh-CN" altLang="en-US" sz="2600" b="1" i="1" smtClean="0">
                        <a:latin typeface="Cambria Math" panose="02040503050406030204" pitchFamily="18" charset="0"/>
                        <a:cs typeface="Times New Roman" panose="02020603050405020304" pitchFamily="18" charset="0"/>
                      </a:rPr>
                      <m:t>𝜽</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The outputs of this function are not direct predictions of the value </a:t>
                </a:r>
                <a:r>
                  <a:rPr lang="en-US" altLang="zh-CN" sz="2600" b="1" i="1" dirty="0">
                    <a:latin typeface="Times New Roman" panose="02020603050405020304" pitchFamily="18" charset="0"/>
                    <a:cs typeface="Times New Roman" panose="02020603050405020304" pitchFamily="18" charset="0"/>
                  </a:rPr>
                  <a:t>y</a:t>
                </a:r>
                <a:r>
                  <a:rPr lang="en-US" altLang="zh-CN" sz="2600" dirty="0">
                    <a:latin typeface="Times New Roman" panose="02020603050405020304" pitchFamily="18" charset="0"/>
                    <a:cs typeface="Times New Roman" panose="02020603050405020304" pitchFamily="18" charset="0"/>
                  </a:rPr>
                  <a:t>. Instead,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𝑓</m:t>
                    </m:r>
                    <m:d>
                      <m:dPr>
                        <m:ctrlPr>
                          <a:rPr lang="en-US" altLang="zh-CN" sz="2600" b="0" i="1" smtClean="0">
                            <a:latin typeface="Cambria Math" panose="02040503050406030204" pitchFamily="18" charset="0"/>
                            <a:cs typeface="Times New Roman" panose="02020603050405020304" pitchFamily="18" charset="0"/>
                          </a:rPr>
                        </m:ctrlPr>
                      </m:dPr>
                      <m:e>
                        <m:r>
                          <a:rPr lang="en-US" altLang="zh-CN" sz="2600" b="1" i="1" smtClean="0">
                            <a:latin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cs typeface="Times New Roman" panose="02020603050405020304" pitchFamily="18" charset="0"/>
                          </a:rPr>
                          <m:t>;</m:t>
                        </m:r>
                        <m:r>
                          <a:rPr lang="zh-CN" altLang="en-US" sz="2600" b="1" i="1" smtClean="0">
                            <a:latin typeface="Cambria Math" panose="02040503050406030204" pitchFamily="18" charset="0"/>
                            <a:cs typeface="Times New Roman" panose="02020603050405020304" pitchFamily="18" charset="0"/>
                          </a:rPr>
                          <m:t>𝜽</m:t>
                        </m:r>
                      </m:e>
                    </m:d>
                    <m:r>
                      <a:rPr lang="en-US" altLang="zh-CN" sz="2600" b="0" i="1" smtClean="0">
                        <a:latin typeface="Cambria Math" panose="02040503050406030204" pitchFamily="18" charset="0"/>
                        <a:cs typeface="Times New Roman" panose="02020603050405020304" pitchFamily="18" charset="0"/>
                      </a:rPr>
                      <m:t>=</m:t>
                    </m:r>
                    <m:r>
                      <a:rPr lang="zh-CN" altLang="en-US" sz="2600" b="1" i="1" smtClean="0">
                        <a:latin typeface="Cambria Math" panose="02040503050406030204" pitchFamily="18" charset="0"/>
                        <a:cs typeface="Times New Roman" panose="02020603050405020304" pitchFamily="18" charset="0"/>
                      </a:rPr>
                      <m:t>𝝎</m:t>
                    </m:r>
                  </m:oMath>
                </a14:m>
                <a:r>
                  <a:rPr lang="en-US" altLang="zh-CN" sz="2600" dirty="0">
                    <a:latin typeface="Times New Roman" panose="02020603050405020304" pitchFamily="18" charset="0"/>
                    <a:cs typeface="Times New Roman" panose="02020603050405020304" pitchFamily="18" charset="0"/>
                  </a:rPr>
                  <a:t> provides the parameters for a distribution over </a:t>
                </a:r>
                <a:r>
                  <a:rPr lang="en-US" altLang="zh-CN" sz="2600" i="1" dirty="0">
                    <a:latin typeface="Times New Roman" panose="02020603050405020304" pitchFamily="18" charset="0"/>
                    <a:cs typeface="Times New Roman" panose="02020603050405020304" pitchFamily="18" charset="0"/>
                  </a:rPr>
                  <a:t>y</a:t>
                </a:r>
                <a:r>
                  <a:rPr lang="en-US" altLang="zh-CN" sz="2600" dirty="0">
                    <a:latin typeface="Times New Roman" panose="02020603050405020304" pitchFamily="18" charset="0"/>
                    <a:cs typeface="Times New Roman" panose="02020603050405020304" pitchFamily="18" charset="0"/>
                  </a:rPr>
                  <a:t>. Our loss function</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can then be interpreted as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m:t>
                    </m:r>
                    <m:r>
                      <m:rPr>
                        <m:sty m:val="p"/>
                      </m:rPr>
                      <a:rPr lang="en-US" altLang="zh-CN" sz="2600" b="0" i="0" smtClean="0">
                        <a:latin typeface="Cambria Math" panose="02040503050406030204" pitchFamily="18" charset="0"/>
                        <a:cs typeface="Times New Roman" panose="02020603050405020304" pitchFamily="18" charset="0"/>
                      </a:rPr>
                      <m:t>log</m:t>
                    </m:r>
                    <m:r>
                      <a:rPr lang="en-US" altLang="zh-CN" sz="2600" b="0" i="0" smtClean="0">
                        <a:latin typeface="Cambria Math" panose="02040503050406030204" pitchFamily="18" charset="0"/>
                        <a:cs typeface="Times New Roman" panose="02020603050405020304" pitchFamily="18" charset="0"/>
                      </a:rPr>
                      <m:t> </m:t>
                    </m:r>
                    <m:r>
                      <a:rPr lang="en-US" altLang="zh-CN" sz="2600" b="0" i="1" smtClean="0">
                        <a:latin typeface="Cambria Math" panose="02040503050406030204" pitchFamily="18" charset="0"/>
                        <a:cs typeface="Times New Roman" panose="02020603050405020304" pitchFamily="18" charset="0"/>
                      </a:rPr>
                      <m:t>𝑝</m:t>
                    </m:r>
                    <m:r>
                      <a:rPr lang="en-US" altLang="zh-CN" sz="2600" b="0" i="1" smtClean="0">
                        <a:latin typeface="Cambria Math" panose="02040503050406030204" pitchFamily="18" charset="0"/>
                        <a:cs typeface="Times New Roman" panose="02020603050405020304" pitchFamily="18" charset="0"/>
                      </a:rPr>
                      <m:t>(</m:t>
                    </m:r>
                    <m:r>
                      <a:rPr lang="en-US" altLang="zh-CN" sz="2600" b="1" i="0" smtClean="0">
                        <a:latin typeface="Cambria Math" panose="02040503050406030204" pitchFamily="18" charset="0"/>
                        <a:cs typeface="Times New Roman" panose="02020603050405020304" pitchFamily="18" charset="0"/>
                      </a:rPr>
                      <m:t>𝐲</m:t>
                    </m:r>
                    <m:r>
                      <a:rPr lang="en-US" altLang="zh-CN" sz="2600" b="0" i="0" smtClean="0">
                        <a:latin typeface="Cambria Math" panose="02040503050406030204" pitchFamily="18" charset="0"/>
                        <a:cs typeface="Times New Roman" panose="02020603050405020304" pitchFamily="18" charset="0"/>
                      </a:rPr>
                      <m:t>;</m:t>
                    </m:r>
                    <m:r>
                      <a:rPr lang="el-GR" altLang="zh-CN" sz="2600" b="1" i="1" smtClean="0">
                        <a:latin typeface="Cambria Math" panose="02040503050406030204" pitchFamily="18" charset="0"/>
                        <a:ea typeface="Cambria Math" panose="02040503050406030204" pitchFamily="18" charset="0"/>
                        <a:cs typeface="Times New Roman" panose="02020603050405020304" pitchFamily="18" charset="0"/>
                      </a:rPr>
                      <m:t>𝝎</m:t>
                    </m:r>
                    <m:d>
                      <m:dPr>
                        <m:ctrlPr>
                          <a:rPr lang="en-US" altLang="zh-CN" sz="2600" b="1"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600" b="1" i="1" smtClean="0">
                            <a:latin typeface="Cambria Math" panose="02040503050406030204" pitchFamily="18" charset="0"/>
                            <a:ea typeface="Cambria Math" panose="02040503050406030204" pitchFamily="18" charset="0"/>
                            <a:cs typeface="Times New Roman" panose="02020603050405020304" pitchFamily="18" charset="0"/>
                          </a:rPr>
                          <m:t>𝒙</m:t>
                        </m:r>
                      </m:e>
                    </m:d>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1710"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1776194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6.2.2.4 Other Output Types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For example, we may wish to learn the variance of a conditional Gaussian for </a:t>
                </a:r>
                <a:r>
                  <a:rPr lang="en-US" altLang="zh-CN" sz="2600" b="1" dirty="0">
                    <a:latin typeface="Times New Roman" panose="02020603050405020304" pitchFamily="18" charset="0"/>
                    <a:cs typeface="Times New Roman" panose="02020603050405020304" pitchFamily="18" charset="0"/>
                  </a:rPr>
                  <a:t>y</a:t>
                </a:r>
                <a:r>
                  <a:rPr lang="en-US" altLang="zh-CN" sz="2600" dirty="0">
                    <a:latin typeface="Times New Roman" panose="02020603050405020304" pitchFamily="18" charset="0"/>
                    <a:cs typeface="Times New Roman" panose="02020603050405020304" pitchFamily="18" charset="0"/>
                  </a:rPr>
                  <a:t>, given </a:t>
                </a:r>
                <a:r>
                  <a:rPr lang="en-US" altLang="zh-CN" sz="2600" b="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In the simple case, where the variance </a:t>
                </a:r>
                <a14:m>
                  <m:oMath xmlns:m="http://schemas.openxmlformats.org/officeDocument/2006/math">
                    <m:sSup>
                      <m:sSupPr>
                        <m:ctrlPr>
                          <a:rPr lang="en-US" altLang="zh-CN" sz="2600" i="1" smtClean="0">
                            <a:latin typeface="Cambria Math" panose="02040503050406030204" pitchFamily="18" charset="0"/>
                            <a:cs typeface="Times New Roman" panose="02020603050405020304" pitchFamily="18" charset="0"/>
                          </a:rPr>
                        </m:ctrlPr>
                      </m:sSupPr>
                      <m:e>
                        <m:r>
                          <a:rPr lang="zh-CN" altLang="en-US" sz="2600" i="1" smtClean="0">
                            <a:latin typeface="Cambria Math" panose="02040503050406030204" pitchFamily="18" charset="0"/>
                            <a:cs typeface="Times New Roman" panose="02020603050405020304" pitchFamily="18" charset="0"/>
                          </a:rPr>
                          <m:t>𝜎</m:t>
                        </m:r>
                      </m:e>
                      <m:sup>
                        <m:r>
                          <a:rPr lang="en-US" altLang="zh-CN" sz="2600" b="0" i="1" smtClean="0">
                            <a:latin typeface="Cambria Math" panose="02040503050406030204" pitchFamily="18" charset="0"/>
                            <a:cs typeface="Times New Roman" panose="02020603050405020304" pitchFamily="18" charset="0"/>
                          </a:rPr>
                          <m:t>2</m:t>
                        </m:r>
                      </m:sup>
                    </m:sSup>
                  </m:oMath>
                </a14:m>
                <a:r>
                  <a:rPr lang="en-US" altLang="zh-CN" sz="2600" dirty="0">
                    <a:latin typeface="Times New Roman" panose="02020603050405020304" pitchFamily="18" charset="0"/>
                    <a:cs typeface="Times New Roman" panose="02020603050405020304" pitchFamily="18" charset="0"/>
                  </a:rPr>
                  <a:t> is a constant, there is a closed form expression because the maximum likelihood estimator of variance is simply the empirical mean of the squared diﬀerence between observations </a:t>
                </a:r>
                <a:r>
                  <a:rPr lang="en-US" altLang="zh-CN" sz="2600" b="1" dirty="0">
                    <a:latin typeface="Times New Roman" panose="02020603050405020304" pitchFamily="18" charset="0"/>
                    <a:cs typeface="Times New Roman" panose="02020603050405020304" pitchFamily="18" charset="0"/>
                  </a:rPr>
                  <a:t>y</a:t>
                </a:r>
                <a:r>
                  <a:rPr lang="en-US" altLang="zh-CN" sz="2600" dirty="0">
                    <a:latin typeface="Times New Roman" panose="02020603050405020304" pitchFamily="18" charset="0"/>
                    <a:cs typeface="Times New Roman" panose="02020603050405020304" pitchFamily="18" charset="0"/>
                  </a:rPr>
                  <a:t> and their expected value. A computationally more expensive approach that does not require writing special-case code is to simply include the variance as one of the properties of the distribution </a:t>
                </a:r>
                <a14:m>
                  <m:oMath xmlns:m="http://schemas.openxmlformats.org/officeDocument/2006/math">
                    <m:r>
                      <a:rPr lang="en-US" altLang="zh-CN" sz="2600" i="1">
                        <a:latin typeface="Cambria Math" panose="02040503050406030204" pitchFamily="18" charset="0"/>
                        <a:cs typeface="Times New Roman" panose="02020603050405020304" pitchFamily="18" charset="0"/>
                      </a:rPr>
                      <m:t>𝑝</m:t>
                    </m:r>
                    <m:d>
                      <m:dPr>
                        <m:endChr m:val="|"/>
                        <m:ctrlPr>
                          <a:rPr lang="en-US" altLang="zh-CN" sz="2600" i="1">
                            <a:latin typeface="Cambria Math" panose="02040503050406030204" pitchFamily="18" charset="0"/>
                            <a:cs typeface="Times New Roman" panose="02020603050405020304" pitchFamily="18" charset="0"/>
                          </a:rPr>
                        </m:ctrlPr>
                      </m:dPr>
                      <m:e>
                        <m:r>
                          <a:rPr lang="en-US" altLang="zh-CN" sz="2600" b="1" i="0" smtClean="0">
                            <a:latin typeface="Cambria Math" panose="02040503050406030204" pitchFamily="18" charset="0"/>
                            <a:cs typeface="Times New Roman" panose="02020603050405020304" pitchFamily="18" charset="0"/>
                          </a:rPr>
                          <m:t>𝐲</m:t>
                        </m:r>
                        <m:r>
                          <a:rPr lang="en-US" altLang="zh-CN" sz="2600" i="1">
                            <a:latin typeface="Cambria Math" panose="02040503050406030204" pitchFamily="18" charset="0"/>
                            <a:cs typeface="Times New Roman" panose="02020603050405020304" pitchFamily="18" charset="0"/>
                          </a:rPr>
                          <m:t> </m:t>
                        </m:r>
                      </m:e>
                    </m:d>
                    <m:r>
                      <a:rPr lang="en-US" altLang="zh-CN" sz="2600" i="1">
                        <a:latin typeface="Cambria Math" panose="02040503050406030204" pitchFamily="18" charset="0"/>
                        <a:cs typeface="Times New Roman" panose="02020603050405020304" pitchFamily="18" charset="0"/>
                      </a:rPr>
                      <m:t> </m:t>
                    </m:r>
                    <m:r>
                      <a:rPr lang="en-US" altLang="zh-CN" sz="2600" b="1" i="1" smtClean="0">
                        <a:latin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that is controlled by </a:t>
                </a:r>
                <a14:m>
                  <m:oMath xmlns:m="http://schemas.openxmlformats.org/officeDocument/2006/math">
                    <m:r>
                      <a:rPr lang="zh-CN" altLang="en-US" sz="2600" b="1" i="1" smtClean="0">
                        <a:latin typeface="Cambria Math" panose="02040503050406030204" pitchFamily="18" charset="0"/>
                        <a:cs typeface="Times New Roman" panose="02020603050405020304" pitchFamily="18" charset="0"/>
                      </a:rPr>
                      <m:t>𝝎</m:t>
                    </m:r>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𝑓</m:t>
                    </m:r>
                    <m:r>
                      <a:rPr lang="en-US" altLang="zh-CN" sz="2600" b="0"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cs typeface="Times New Roman" panose="02020603050405020304" pitchFamily="18" charset="0"/>
                      </a:rPr>
                      <m:t>;</m:t>
                    </m:r>
                    <m:r>
                      <a:rPr lang="zh-CN" altLang="en-US" sz="2600" b="1" i="1" smtClean="0">
                        <a:latin typeface="Cambria Math" panose="02040503050406030204" pitchFamily="18" charset="0"/>
                        <a:cs typeface="Times New Roman" panose="02020603050405020304" pitchFamily="18" charset="0"/>
                      </a:rPr>
                      <m:t>𝜽</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The negative log-likelihood </a:t>
                </a:r>
                <a14:m>
                  <m:oMath xmlns:m="http://schemas.openxmlformats.org/officeDocument/2006/math">
                    <m:r>
                      <a:rPr lang="en-US" altLang="zh-CN" sz="2600" i="1">
                        <a:latin typeface="Cambria Math" panose="02040503050406030204" pitchFamily="18" charset="0"/>
                        <a:cs typeface="Times New Roman" panose="02020603050405020304" pitchFamily="18" charset="0"/>
                      </a:rPr>
                      <m:t>−</m:t>
                    </m:r>
                    <m:r>
                      <m:rPr>
                        <m:sty m:val="p"/>
                      </m:rPr>
                      <a:rPr lang="en-US" altLang="zh-CN" sz="2600">
                        <a:latin typeface="Cambria Math" panose="02040503050406030204" pitchFamily="18" charset="0"/>
                        <a:cs typeface="Times New Roman" panose="02020603050405020304" pitchFamily="18" charset="0"/>
                      </a:rPr>
                      <m:t>log</m:t>
                    </m:r>
                    <m:r>
                      <a:rPr lang="en-US" altLang="zh-CN" sz="2600">
                        <a:latin typeface="Cambria Math" panose="02040503050406030204" pitchFamily="18" charset="0"/>
                        <a:cs typeface="Times New Roman" panose="02020603050405020304" pitchFamily="18" charset="0"/>
                      </a:rPr>
                      <m:t> </m:t>
                    </m:r>
                    <m:r>
                      <a:rPr lang="en-US" altLang="zh-CN" sz="2600" i="1">
                        <a:latin typeface="Cambria Math" panose="02040503050406030204" pitchFamily="18" charset="0"/>
                        <a:cs typeface="Times New Roman" panose="02020603050405020304" pitchFamily="18" charset="0"/>
                      </a:rPr>
                      <m:t>𝑝</m:t>
                    </m:r>
                    <m:r>
                      <a:rPr lang="en-US" altLang="zh-CN" sz="2600" i="1">
                        <a:latin typeface="Cambria Math" panose="02040503050406030204" pitchFamily="18" charset="0"/>
                        <a:cs typeface="Times New Roman" panose="02020603050405020304" pitchFamily="18" charset="0"/>
                      </a:rPr>
                      <m:t>(</m:t>
                    </m:r>
                    <m:r>
                      <a:rPr lang="en-US" altLang="zh-CN" sz="2600" b="1" i="1">
                        <a:latin typeface="Cambria Math" panose="02040503050406030204" pitchFamily="18" charset="0"/>
                        <a:cs typeface="Times New Roman" panose="02020603050405020304" pitchFamily="18" charset="0"/>
                      </a:rPr>
                      <m:t>𝒚</m:t>
                    </m:r>
                    <m:r>
                      <a:rPr lang="en-US" altLang="zh-CN" sz="2600">
                        <a:latin typeface="Cambria Math" panose="02040503050406030204" pitchFamily="18" charset="0"/>
                        <a:cs typeface="Times New Roman" panose="02020603050405020304" pitchFamily="18" charset="0"/>
                      </a:rPr>
                      <m:t>;</m:t>
                    </m:r>
                    <m:r>
                      <a:rPr lang="el-GR" altLang="zh-CN" sz="2600" b="1" i="1">
                        <a:latin typeface="Cambria Math" panose="02040503050406030204" pitchFamily="18" charset="0"/>
                        <a:ea typeface="Cambria Math" panose="02040503050406030204" pitchFamily="18" charset="0"/>
                        <a:cs typeface="Times New Roman" panose="02020603050405020304" pitchFamily="18" charset="0"/>
                      </a:rPr>
                      <m:t>𝝎</m:t>
                    </m:r>
                    <m:d>
                      <m:dPr>
                        <m:ctrlPr>
                          <a:rPr lang="en-US" altLang="zh-CN" sz="2600" b="1"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600" b="1" i="1">
                            <a:latin typeface="Cambria Math" panose="02040503050406030204" pitchFamily="18" charset="0"/>
                            <a:ea typeface="Cambria Math" panose="02040503050406030204" pitchFamily="18" charset="0"/>
                            <a:cs typeface="Times New Roman" panose="02020603050405020304" pitchFamily="18" charset="0"/>
                          </a:rPr>
                          <m:t>𝒙</m:t>
                        </m:r>
                      </m:e>
                    </m:d>
                    <m:r>
                      <a:rPr lang="en-US" altLang="zh-CN" sz="2600" b="1"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600" b="1"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will then provide a cost function with the appropriate terms necessary to make our optimization procedure incrementally learn the variance.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1710"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727795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D4B2CA07-D446-40DB-B9ED-0065DC660EBA}"/>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 Deep Feedforward Networks</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lvl="0" indent="0" algn="just">
                  <a:lnSpc>
                    <a:spcPct val="120000"/>
                  </a:lnSpc>
                  <a:spcBef>
                    <a:spcPts val="0"/>
                  </a:spcBef>
                  <a:buClr>
                    <a:srgbClr val="FF0000"/>
                  </a:buClr>
                  <a:buNone/>
                </a:pPr>
                <a:r>
                  <a:rPr lang="en-US" altLang="zh-CN" sz="2500" i="1" dirty="0"/>
                  <a:t>Deep feedforward networks</a:t>
                </a:r>
                <a:r>
                  <a:rPr lang="en-US" altLang="zh-CN" sz="2500" dirty="0"/>
                  <a:t>, also often called </a:t>
                </a:r>
                <a:r>
                  <a:rPr lang="en-US" altLang="zh-CN" sz="2500" i="1" dirty="0"/>
                  <a:t>feedforward neural networks</a:t>
                </a:r>
                <a:r>
                  <a:rPr lang="en-US" altLang="zh-CN" sz="2500" dirty="0"/>
                  <a:t>, or </a:t>
                </a:r>
                <a:r>
                  <a:rPr lang="en-US" altLang="zh-CN" sz="2500" i="1" dirty="0"/>
                  <a:t>multi-layer </a:t>
                </a:r>
                <a:r>
                  <a:rPr lang="en-US" altLang="zh-CN" sz="2500" i="1" dirty="0" err="1"/>
                  <a:t>perceptrons</a:t>
                </a:r>
                <a:r>
                  <a:rPr lang="en-US" altLang="zh-CN" sz="2500" i="1" dirty="0"/>
                  <a:t> (MLPs), </a:t>
                </a:r>
                <a:r>
                  <a:rPr lang="en-US" altLang="zh-CN" sz="2500" dirty="0"/>
                  <a:t>are the quintessential deep learning models. The goal of a feedforward network is to approximate some function </a:t>
                </a:r>
                <a14:m>
                  <m:oMath xmlns:m="http://schemas.openxmlformats.org/officeDocument/2006/math">
                    <m:sSup>
                      <m:sSupPr>
                        <m:ctrlPr>
                          <a:rPr lang="en-US" altLang="zh-CN" sz="2500" i="1" smtClean="0">
                            <a:latin typeface="Cambria Math" panose="02040503050406030204" pitchFamily="18" charset="0"/>
                          </a:rPr>
                        </m:ctrlPr>
                      </m:sSupPr>
                      <m:e>
                        <m:r>
                          <a:rPr lang="en-US" altLang="zh-CN" sz="2500" b="0" i="1" smtClean="0">
                            <a:latin typeface="Cambria Math" panose="02040503050406030204" pitchFamily="18" charset="0"/>
                          </a:rPr>
                          <m:t>𝑓</m:t>
                        </m:r>
                      </m:e>
                      <m:sup>
                        <m:r>
                          <a:rPr lang="en-US" altLang="zh-CN" sz="2500" b="0" i="1" smtClean="0">
                            <a:latin typeface="Cambria Math" panose="02040503050406030204" pitchFamily="18" charset="0"/>
                          </a:rPr>
                          <m:t>∗</m:t>
                        </m:r>
                      </m:sup>
                    </m:sSup>
                  </m:oMath>
                </a14:m>
                <a:r>
                  <a:rPr lang="en-US" altLang="zh-CN" sz="2500" dirty="0"/>
                  <a:t>. For example, for a classifier, </a:t>
                </a:r>
                <a14:m>
                  <m:oMath xmlns:m="http://schemas.openxmlformats.org/officeDocument/2006/math">
                    <m:r>
                      <a:rPr lang="en-US" altLang="zh-CN" sz="2500" b="0" i="1" smtClean="0">
                        <a:latin typeface="Cambria Math" panose="02040503050406030204" pitchFamily="18" charset="0"/>
                      </a:rPr>
                      <m:t>𝑦</m:t>
                    </m:r>
                    <m:r>
                      <a:rPr lang="en-US" altLang="zh-CN" sz="2500" b="0" i="1" smtClean="0">
                        <a:latin typeface="Cambria Math" panose="02040503050406030204" pitchFamily="18" charset="0"/>
                      </a:rPr>
                      <m:t>=</m:t>
                    </m:r>
                    <m:sSup>
                      <m:sSupPr>
                        <m:ctrlPr>
                          <a:rPr lang="en-US" altLang="zh-CN" sz="2500" b="0" i="1" smtClean="0">
                            <a:latin typeface="Cambria Math" panose="02040503050406030204" pitchFamily="18" charset="0"/>
                          </a:rPr>
                        </m:ctrlPr>
                      </m:sSupPr>
                      <m:e>
                        <m:r>
                          <a:rPr lang="en-US" altLang="zh-CN" sz="2500" b="0" i="1" smtClean="0">
                            <a:latin typeface="Cambria Math" panose="02040503050406030204" pitchFamily="18" charset="0"/>
                          </a:rPr>
                          <m:t>𝑓</m:t>
                        </m:r>
                      </m:e>
                      <m:sup>
                        <m:r>
                          <a:rPr lang="en-US" altLang="zh-CN" sz="2500" b="0" i="1" smtClean="0">
                            <a:latin typeface="Cambria Math" panose="02040503050406030204" pitchFamily="18" charset="0"/>
                          </a:rPr>
                          <m:t>∗</m:t>
                        </m:r>
                      </m:sup>
                    </m:sSup>
                    <m:r>
                      <a:rPr lang="en-US" altLang="zh-CN" sz="2500" b="0" i="1" smtClean="0">
                        <a:latin typeface="Cambria Math" panose="02040503050406030204" pitchFamily="18" charset="0"/>
                      </a:rPr>
                      <m:t>(</m:t>
                    </m:r>
                    <m:r>
                      <a:rPr lang="en-US" altLang="zh-CN" sz="2500" b="1" i="1" smtClean="0">
                        <a:latin typeface="Cambria Math" panose="02040503050406030204" pitchFamily="18" charset="0"/>
                      </a:rPr>
                      <m:t>𝒙</m:t>
                    </m:r>
                    <m:r>
                      <a:rPr lang="en-US" altLang="zh-CN" sz="2500" b="0" i="1" smtClean="0">
                        <a:latin typeface="Cambria Math" panose="02040503050406030204" pitchFamily="18" charset="0"/>
                      </a:rPr>
                      <m:t>)</m:t>
                    </m:r>
                  </m:oMath>
                </a14:m>
                <a:r>
                  <a:rPr lang="en-US" altLang="zh-CN" sz="2500" dirty="0"/>
                  <a:t> maps an input </a:t>
                </a:r>
                <a:r>
                  <a:rPr lang="en-US" altLang="zh-CN" sz="2500" b="1" i="1" dirty="0"/>
                  <a:t>x</a:t>
                </a:r>
                <a:r>
                  <a:rPr lang="en-US" altLang="zh-CN" sz="2500" dirty="0"/>
                  <a:t> to a category </a:t>
                </a:r>
                <a:r>
                  <a:rPr lang="en-US" altLang="zh-CN" sz="2500" i="1" dirty="0"/>
                  <a:t>y</a:t>
                </a:r>
                <a:r>
                  <a:rPr lang="en-US" altLang="zh-CN" sz="2500" dirty="0"/>
                  <a:t>. A feedforward network defines a mapping </a:t>
                </a:r>
                <a14:m>
                  <m:oMath xmlns:m="http://schemas.openxmlformats.org/officeDocument/2006/math">
                    <m:r>
                      <a:rPr lang="en-US" altLang="zh-CN" sz="2500" b="1" i="1">
                        <a:latin typeface="Cambria Math" panose="02040503050406030204" pitchFamily="18" charset="0"/>
                      </a:rPr>
                      <m:t>𝒚</m:t>
                    </m:r>
                    <m:r>
                      <a:rPr lang="en-US" altLang="zh-CN" sz="2500" b="0" i="1" smtClean="0">
                        <a:latin typeface="Cambria Math" panose="02040503050406030204" pitchFamily="18" charset="0"/>
                      </a:rPr>
                      <m:t>=</m:t>
                    </m:r>
                    <m:r>
                      <a:rPr lang="en-US" altLang="zh-CN" sz="2500" b="0" i="1" smtClean="0">
                        <a:latin typeface="Cambria Math" panose="02040503050406030204" pitchFamily="18" charset="0"/>
                      </a:rPr>
                      <m:t>𝑓</m:t>
                    </m:r>
                    <m:r>
                      <a:rPr lang="en-US" altLang="zh-CN" sz="2500" i="1">
                        <a:latin typeface="Cambria Math" panose="02040503050406030204" pitchFamily="18" charset="0"/>
                      </a:rPr>
                      <m:t>(</m:t>
                    </m:r>
                    <m:r>
                      <a:rPr lang="en-US" altLang="zh-CN" sz="2500" b="1" i="1">
                        <a:latin typeface="Cambria Math" panose="02040503050406030204" pitchFamily="18" charset="0"/>
                      </a:rPr>
                      <m:t>𝒙</m:t>
                    </m:r>
                    <m:r>
                      <a:rPr lang="en-US" altLang="zh-CN" sz="2500" b="1" i="1" smtClean="0">
                        <a:latin typeface="Cambria Math" panose="02040503050406030204" pitchFamily="18" charset="0"/>
                      </a:rPr>
                      <m:t>;</m:t>
                    </m:r>
                    <m:r>
                      <a:rPr lang="en-US" altLang="zh-CN" sz="2500" b="1" i="1" smtClean="0">
                        <a:latin typeface="Cambria Math" panose="02040503050406030204" pitchFamily="18" charset="0"/>
                      </a:rPr>
                      <m:t>𝜽</m:t>
                    </m:r>
                    <m:r>
                      <a:rPr lang="en-US" altLang="zh-CN" sz="2500" i="1">
                        <a:latin typeface="Cambria Math" panose="02040503050406030204" pitchFamily="18" charset="0"/>
                      </a:rPr>
                      <m:t>)</m:t>
                    </m:r>
                  </m:oMath>
                </a14:m>
                <a:r>
                  <a:rPr lang="en-US" altLang="zh-CN" sz="2500" dirty="0"/>
                  <a:t> and learns the value of the parameters </a:t>
                </a:r>
                <a:r>
                  <a:rPr lang="en-US" altLang="zh-CN" sz="2500" b="1" i="1" dirty="0"/>
                  <a:t>θ</a:t>
                </a:r>
                <a:r>
                  <a:rPr lang="en-US" altLang="zh-CN" sz="2500" dirty="0"/>
                  <a:t> that result in the best function approximation. </a:t>
                </a:r>
              </a:p>
              <a:p>
                <a:pPr marL="0" lvl="0" indent="0" algn="just">
                  <a:lnSpc>
                    <a:spcPct val="120000"/>
                  </a:lnSpc>
                  <a:spcBef>
                    <a:spcPts val="0"/>
                  </a:spcBef>
                  <a:buClr>
                    <a:srgbClr val="FF0000"/>
                  </a:buClr>
                  <a:buNone/>
                </a:pPr>
                <a:r>
                  <a:rPr lang="en-US" altLang="zh-CN" sz="2500" dirty="0"/>
                  <a:t>        These models are called </a:t>
                </a:r>
                <a:r>
                  <a:rPr lang="en-US" altLang="zh-CN" sz="2500" i="1" dirty="0"/>
                  <a:t>feedforward</a:t>
                </a:r>
                <a:r>
                  <a:rPr lang="en-US" altLang="zh-CN" sz="2500" dirty="0"/>
                  <a:t> because information flows through the function being evaluated from </a:t>
                </a:r>
                <a:r>
                  <a:rPr lang="en-US" altLang="zh-CN" sz="2500" b="1" i="1" dirty="0"/>
                  <a:t>x</a:t>
                </a:r>
                <a:r>
                  <a:rPr lang="en-US" altLang="zh-CN" sz="2500" dirty="0"/>
                  <a:t>, through the intermediate computations used to define f, and finally to the output </a:t>
                </a:r>
                <a:r>
                  <a:rPr lang="en-US" altLang="zh-CN" sz="2500" b="1" i="1" dirty="0"/>
                  <a:t>y</a:t>
                </a:r>
                <a:r>
                  <a:rPr lang="en-US" altLang="zh-CN" sz="2500" dirty="0"/>
                  <a:t>. There are no </a:t>
                </a:r>
                <a:r>
                  <a:rPr lang="en-US" altLang="zh-CN" sz="2500" i="1" dirty="0"/>
                  <a:t>feedback</a:t>
                </a:r>
                <a:r>
                  <a:rPr lang="en-US" altLang="zh-CN" sz="2500" dirty="0"/>
                  <a:t> connections in which outputs of the model are fed back into itself. When feedforward neural networks are extended to include feedback connections, they are called </a:t>
                </a:r>
                <a:r>
                  <a:rPr lang="en-US" altLang="zh-CN" sz="2500" i="1" dirty="0"/>
                  <a:t>recurrent neural networks</a:t>
                </a:r>
                <a:r>
                  <a:rPr lang="en-US" altLang="zh-CN" sz="2500" dirty="0"/>
                  <a:t>, presented in Chapter </a:t>
                </a:r>
                <a:r>
                  <a:rPr lang="en-US" altLang="zh-CN" sz="2500" dirty="0">
                    <a:solidFill>
                      <a:srgbClr val="FF0000"/>
                    </a:solidFill>
                  </a:rPr>
                  <a:t>10</a:t>
                </a:r>
                <a:r>
                  <a:rPr lang="en-US" altLang="zh-CN" sz="2500" dirty="0"/>
                  <a:t>.</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3"/>
                <a:stretch>
                  <a:fillRect l="-909" t="-238" r="-1550" b="-10689"/>
                </a:stretch>
              </a:blipFill>
            </p:spPr>
            <p:txBody>
              <a:bodyPr/>
              <a:lstStyle/>
              <a:p>
                <a:r>
                  <a:rPr lang="zh-CN" altLang="en-US">
                    <a:noFill/>
                  </a:rPr>
                  <a:t> </a:t>
                </a:r>
              </a:p>
            </p:txBody>
          </p:sp>
        </mc:Fallback>
      </mc:AlternateContent>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AFC51C5-E004-46AA-8012-6D5A5F9E55E2}"/>
              </a:ext>
            </a:extLst>
          </p:cNvPr>
          <p:cNvPicPr>
            <a:picLocks noChangeAspect="1"/>
          </p:cNvPicPr>
          <p:nvPr/>
        </p:nvPicPr>
        <p:blipFill>
          <a:blip r:embed="rId2"/>
          <a:stretch>
            <a:fillRect/>
          </a:stretch>
        </p:blipFill>
        <p:spPr>
          <a:xfrm>
            <a:off x="1922855" y="5816745"/>
            <a:ext cx="8688211" cy="720436"/>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6.2.2.4 Other Output Types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In the simple case where the standard deviation does not depend on the input, we can make a new parameter in the network that is copied directly into </a:t>
                </a:r>
                <a14:m>
                  <m:oMath xmlns:m="http://schemas.openxmlformats.org/officeDocument/2006/math">
                    <m:r>
                      <a:rPr lang="zh-CN" altLang="en-US" sz="2600" b="1" i="1" smtClean="0">
                        <a:latin typeface="Cambria Math" panose="02040503050406030204" pitchFamily="18" charset="0"/>
                        <a:cs typeface="Times New Roman" panose="02020603050405020304" pitchFamily="18" charset="0"/>
                      </a:rPr>
                      <m:t>𝝎</m:t>
                    </m:r>
                  </m:oMath>
                </a14:m>
                <a:r>
                  <a:rPr lang="en-US" altLang="zh-CN" sz="2600" dirty="0">
                    <a:latin typeface="Times New Roman" panose="02020603050405020304" pitchFamily="18" charset="0"/>
                    <a:cs typeface="Times New Roman" panose="02020603050405020304" pitchFamily="18" charset="0"/>
                  </a:rPr>
                  <a:t>. This new parameter might be </a:t>
                </a:r>
                <a14:m>
                  <m:oMath xmlns:m="http://schemas.openxmlformats.org/officeDocument/2006/math">
                    <m:r>
                      <a:rPr lang="zh-CN" altLang="en-US" sz="2600" i="1" smtClean="0">
                        <a:latin typeface="Cambria Math" panose="02040503050406030204" pitchFamily="18" charset="0"/>
                        <a:cs typeface="Times New Roman" panose="02020603050405020304" pitchFamily="18" charset="0"/>
                      </a:rPr>
                      <m:t>𝜎</m:t>
                    </m:r>
                  </m:oMath>
                </a14:m>
                <a:r>
                  <a:rPr lang="en-US" altLang="zh-CN" sz="2600" dirty="0">
                    <a:latin typeface="Times New Roman" panose="02020603050405020304" pitchFamily="18" charset="0"/>
                    <a:cs typeface="Times New Roman" panose="02020603050405020304" pitchFamily="18" charset="0"/>
                  </a:rPr>
                  <a:t> itself or could be a parameter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𝑣</m:t>
                    </m:r>
                  </m:oMath>
                </a14:m>
                <a:r>
                  <a:rPr lang="en-US" altLang="zh-CN" sz="2600" dirty="0">
                    <a:latin typeface="Times New Roman" panose="02020603050405020304" pitchFamily="18" charset="0"/>
                    <a:cs typeface="Times New Roman" panose="02020603050405020304" pitchFamily="18" charset="0"/>
                  </a:rPr>
                  <a:t> representing </a:t>
                </a:r>
                <a14:m>
                  <m:oMath xmlns:m="http://schemas.openxmlformats.org/officeDocument/2006/math">
                    <m:sSup>
                      <m:sSupPr>
                        <m:ctrlPr>
                          <a:rPr lang="en-US" altLang="zh-CN" sz="2600" i="1" smtClean="0">
                            <a:latin typeface="Cambria Math" panose="02040503050406030204" pitchFamily="18" charset="0"/>
                            <a:cs typeface="Times New Roman" panose="02020603050405020304" pitchFamily="18" charset="0"/>
                          </a:rPr>
                        </m:ctrlPr>
                      </m:sSupPr>
                      <m:e>
                        <m:r>
                          <a:rPr lang="zh-CN" altLang="en-US" sz="2600" i="1" smtClean="0">
                            <a:latin typeface="Cambria Math" panose="02040503050406030204" pitchFamily="18" charset="0"/>
                            <a:cs typeface="Times New Roman" panose="02020603050405020304" pitchFamily="18" charset="0"/>
                          </a:rPr>
                          <m:t>𝜎</m:t>
                        </m:r>
                      </m:e>
                      <m:sup>
                        <m:r>
                          <a:rPr lang="en-US" altLang="zh-CN" sz="2600" b="0" i="1" smtClean="0">
                            <a:latin typeface="Cambria Math" panose="02040503050406030204" pitchFamily="18" charset="0"/>
                            <a:cs typeface="Times New Roman" panose="02020603050405020304" pitchFamily="18" charset="0"/>
                          </a:rPr>
                          <m:t>2</m:t>
                        </m:r>
                      </m:sup>
                    </m:sSup>
                  </m:oMath>
                </a14:m>
                <a:r>
                  <a:rPr lang="en-US" altLang="zh-CN" sz="2600" dirty="0">
                    <a:latin typeface="Times New Roman" panose="02020603050405020304" pitchFamily="18" charset="0"/>
                    <a:cs typeface="Times New Roman" panose="02020603050405020304" pitchFamily="18" charset="0"/>
                  </a:rPr>
                  <a:t> or it could be a parameter </a:t>
                </a:r>
                <a14:m>
                  <m:oMath xmlns:m="http://schemas.openxmlformats.org/officeDocument/2006/math">
                    <m:r>
                      <a:rPr lang="zh-CN" altLang="en-US" sz="2600" i="1" smtClean="0">
                        <a:latin typeface="Cambria Math" panose="02040503050406030204" pitchFamily="18" charset="0"/>
                        <a:cs typeface="Times New Roman" panose="02020603050405020304" pitchFamily="18" charset="0"/>
                      </a:rPr>
                      <m:t>𝛽</m:t>
                    </m:r>
                  </m:oMath>
                </a14:m>
                <a:r>
                  <a:rPr lang="en-US" altLang="zh-CN" sz="2600" dirty="0">
                    <a:latin typeface="Times New Roman" panose="02020603050405020304" pitchFamily="18" charset="0"/>
                    <a:cs typeface="Times New Roman" panose="02020603050405020304" pitchFamily="18" charset="0"/>
                  </a:rPr>
                  <a:t> representing </a:t>
                </a:r>
                <a14:m>
                  <m:oMath xmlns:m="http://schemas.openxmlformats.org/officeDocument/2006/math">
                    <m:f>
                      <m:fPr>
                        <m:ctrlPr>
                          <a:rPr lang="en-US" altLang="zh-CN" sz="2600" i="1" smtClean="0">
                            <a:latin typeface="Cambria Math" panose="02040503050406030204" pitchFamily="18" charset="0"/>
                            <a:cs typeface="Times New Roman" panose="02020603050405020304" pitchFamily="18" charset="0"/>
                          </a:rPr>
                        </m:ctrlPr>
                      </m:fPr>
                      <m:num>
                        <m:r>
                          <a:rPr lang="en-US" altLang="zh-CN" sz="2600" b="0" i="1" smtClean="0">
                            <a:latin typeface="Cambria Math" panose="02040503050406030204" pitchFamily="18" charset="0"/>
                            <a:cs typeface="Times New Roman" panose="02020603050405020304" pitchFamily="18" charset="0"/>
                          </a:rPr>
                          <m:t>1</m:t>
                        </m:r>
                      </m:num>
                      <m:den>
                        <m:sSup>
                          <m:sSupPr>
                            <m:ctrlPr>
                              <a:rPr lang="en-US" altLang="zh-CN" sz="2600" i="1" smtClean="0">
                                <a:latin typeface="Cambria Math" panose="02040503050406030204" pitchFamily="18" charset="0"/>
                                <a:cs typeface="Times New Roman" panose="02020603050405020304" pitchFamily="18" charset="0"/>
                              </a:rPr>
                            </m:ctrlPr>
                          </m:sSupPr>
                          <m:e>
                            <m:r>
                              <a:rPr lang="zh-CN" altLang="en-US" sz="2600" i="1" smtClean="0">
                                <a:latin typeface="Cambria Math" panose="02040503050406030204" pitchFamily="18" charset="0"/>
                                <a:cs typeface="Times New Roman" panose="02020603050405020304" pitchFamily="18" charset="0"/>
                              </a:rPr>
                              <m:t>𝜎</m:t>
                            </m:r>
                          </m:e>
                          <m:sup>
                            <m:r>
                              <a:rPr lang="en-US" altLang="zh-CN" sz="2600" b="0" i="1" smtClean="0">
                                <a:latin typeface="Cambria Math" panose="02040503050406030204" pitchFamily="18" charset="0"/>
                                <a:cs typeface="Times New Roman" panose="02020603050405020304" pitchFamily="18" charset="0"/>
                              </a:rPr>
                              <m:t>2</m:t>
                            </m:r>
                          </m:sup>
                        </m:sSup>
                      </m:den>
                    </m:f>
                  </m:oMath>
                </a14:m>
                <a:r>
                  <a:rPr lang="en-US" altLang="zh-CN" sz="2600" dirty="0">
                    <a:latin typeface="Times New Roman" panose="02020603050405020304" pitchFamily="18" charset="0"/>
                    <a:cs typeface="Times New Roman" panose="02020603050405020304" pitchFamily="18" charset="0"/>
                  </a:rPr>
                  <a:t>, depending on how we choose to parametrize the distribution. We may wish our model to predict a diﬀerent amount of variance in </a:t>
                </a:r>
                <a:r>
                  <a:rPr lang="en-US" altLang="zh-CN" sz="2600" b="1" dirty="0">
                    <a:latin typeface="Times New Roman" panose="02020603050405020304" pitchFamily="18" charset="0"/>
                    <a:cs typeface="Times New Roman" panose="02020603050405020304" pitchFamily="18" charset="0"/>
                  </a:rPr>
                  <a:t>y</a:t>
                </a:r>
                <a:r>
                  <a:rPr lang="en-US" altLang="zh-CN" sz="2600" dirty="0">
                    <a:latin typeface="Times New Roman" panose="02020603050405020304" pitchFamily="18" charset="0"/>
                    <a:cs typeface="Times New Roman" panose="02020603050405020304" pitchFamily="18" charset="0"/>
                  </a:rPr>
                  <a:t> for diﬀerent values of </a:t>
                </a:r>
                <a:r>
                  <a:rPr lang="en-US" altLang="zh-CN" sz="2600" b="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This is called a </a:t>
                </a:r>
                <a:r>
                  <a:rPr lang="en-US" altLang="zh-CN" sz="2600" i="1" dirty="0">
                    <a:latin typeface="Times New Roman" panose="02020603050405020304" pitchFamily="18" charset="0"/>
                    <a:cs typeface="Times New Roman" panose="02020603050405020304" pitchFamily="18" charset="0"/>
                  </a:rPr>
                  <a:t>heteroscedastic</a:t>
                </a:r>
                <a:r>
                  <a:rPr lang="en-US" altLang="zh-CN" sz="2600" dirty="0">
                    <a:latin typeface="Times New Roman" panose="02020603050405020304" pitchFamily="18" charset="0"/>
                    <a:cs typeface="Times New Roman" panose="02020603050405020304" pitchFamily="18" charset="0"/>
                  </a:rPr>
                  <a:t> model. In the heteroscedastic case, we simply make the speciﬁcation of the variance be one of the values output by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𝑓</m:t>
                    </m:r>
                    <m:r>
                      <a:rPr lang="en-US" altLang="zh-CN" sz="2600" b="0" i="1" smtClean="0">
                        <a:latin typeface="Cambria Math" panose="02040503050406030204" pitchFamily="18" charset="0"/>
                        <a:cs typeface="Times New Roman" panose="02020603050405020304" pitchFamily="18" charset="0"/>
                      </a:rPr>
                      <m:t>(</m:t>
                    </m:r>
                    <m:r>
                      <a:rPr lang="en-US" altLang="zh-CN" sz="2600" b="1" i="0" smtClean="0">
                        <a:latin typeface="Cambria Math" panose="02040503050406030204" pitchFamily="18" charset="0"/>
                        <a:cs typeface="Times New Roman" panose="02020603050405020304" pitchFamily="18" charset="0"/>
                      </a:rPr>
                      <m:t>𝐱</m:t>
                    </m:r>
                    <m:r>
                      <a:rPr lang="en-US" altLang="zh-CN" sz="2600" b="0" i="0" smtClean="0">
                        <a:latin typeface="Cambria Math" panose="02040503050406030204" pitchFamily="18" charset="0"/>
                        <a:cs typeface="Times New Roman" panose="02020603050405020304" pitchFamily="18" charset="0"/>
                      </a:rPr>
                      <m:t>;</m:t>
                    </m:r>
                    <m:r>
                      <a:rPr lang="el-GR" altLang="zh-CN" sz="2600" b="1" i="1" smtClean="0">
                        <a:latin typeface="Cambria Math" panose="02040503050406030204" pitchFamily="18" charset="0"/>
                        <a:ea typeface="Cambria Math" panose="02040503050406030204" pitchFamily="18" charset="0"/>
                        <a:cs typeface="Times New Roman" panose="02020603050405020304" pitchFamily="18" charset="0"/>
                      </a:rPr>
                      <m:t>𝜽</m:t>
                    </m:r>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A typical way to do this is to formulate the Gaussian distribution using precision, rather than variance, as described in Eq. </a:t>
                </a:r>
                <a:r>
                  <a:rPr lang="en-US" altLang="zh-CN" sz="2600" dirty="0">
                    <a:solidFill>
                      <a:srgbClr val="FF0000"/>
                    </a:solidFill>
                    <a:latin typeface="Times New Roman" panose="02020603050405020304" pitchFamily="18" charset="0"/>
                    <a:cs typeface="Times New Roman" panose="02020603050405020304" pitchFamily="18" charset="0"/>
                  </a:rPr>
                  <a:t>3.22</a:t>
                </a:r>
                <a:r>
                  <a:rPr lang="en-US" altLang="zh-CN" sz="2600" dirty="0">
                    <a:latin typeface="Times New Roman" panose="02020603050405020304" pitchFamily="18" charset="0"/>
                    <a:cs typeface="Times New Roman" panose="02020603050405020304" pitchFamily="18" charset="0"/>
                  </a:rPr>
                  <a:t>. In the multivariate case it is most common to use a diagonal precision matrix</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t="-594"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2182977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6.2.2.4 Other Output Types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967A75C-6460-4225-A75C-72598F319C60}"/>
                  </a:ext>
                </a:extLst>
              </p:cNvPr>
              <p:cNvSpPr>
                <a:spLocks noGrp="1"/>
              </p:cNvSpPr>
              <p:nvPr>
                <p:ph idx="1"/>
              </p:nvPr>
            </p:nvSpPr>
            <p:spPr/>
            <p:txBody>
              <a:bodyPr/>
              <a:lstStyle/>
              <a:p>
                <a:r>
                  <a:rPr lang="zh-CN" altLang="en-US" dirty="0"/>
                  <a:t>        This formulation works well with gradient descent because the formula for the log-likelihood of the Gaussian distribution parametrized by </a:t>
                </a:r>
                <a14:m>
                  <m:oMath xmlns:m="http://schemas.openxmlformats.org/officeDocument/2006/math">
                    <m:r>
                      <a:rPr lang="zh-CN" altLang="en-US" i="1">
                        <a:latin typeface="Cambria Math" panose="02040503050406030204" pitchFamily="18" charset="0"/>
                      </a:rPr>
                      <m:t>𝛽</m:t>
                    </m:r>
                  </m:oMath>
                </a14:m>
                <a:r>
                  <a:rPr lang="zh-CN" altLang="en-US" dirty="0"/>
                  <a:t> involves only mul-tiplication by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𝛽</m:t>
                        </m:r>
                      </m:e>
                      <m:sub>
                        <m:r>
                          <a:rPr lang="en-US" altLang="zh-CN" i="1">
                            <a:latin typeface="Cambria Math" panose="02040503050406030204" pitchFamily="18" charset="0"/>
                          </a:rPr>
                          <m:t>𝑖</m:t>
                        </m:r>
                      </m:sub>
                    </m:sSub>
                  </m:oMath>
                </a14:m>
                <a:r>
                  <a:rPr lang="zh-CN" altLang="en-US" dirty="0"/>
                  <a:t> and addition of </a:t>
                </a:r>
                <a14:m>
                  <m:oMath xmlns:m="http://schemas.openxmlformats.org/officeDocument/2006/math">
                    <m:r>
                      <m:rPr>
                        <m:sty m:val="p"/>
                      </m:rPr>
                      <a:rPr lang="en-US" altLang="zh-CN">
                        <a:latin typeface="Cambria Math" panose="02040503050406030204" pitchFamily="18" charset="0"/>
                      </a:rPr>
                      <m:t>log</m:t>
                    </m:r>
                    <m:r>
                      <a:rPr lang="en-US" altLang="zh-CN">
                        <a:latin typeface="Cambria Math" panose="02040503050406030204" pitchFamily="18" charset="0"/>
                      </a:rPr>
                      <m:t> </m:t>
                    </m:r>
                    <m:sSub>
                      <m:sSubPr>
                        <m:ctrlPr>
                          <a:rPr lang="en-US" altLang="zh-CN" i="1">
                            <a:latin typeface="Cambria Math" panose="02040503050406030204" pitchFamily="18" charset="0"/>
                          </a:rPr>
                        </m:ctrlPr>
                      </m:sSubPr>
                      <m:e>
                        <m:r>
                          <a:rPr lang="zh-CN" altLang="en-US" i="1">
                            <a:latin typeface="Cambria Math" panose="02040503050406030204" pitchFamily="18" charset="0"/>
                          </a:rPr>
                          <m:t>𝛽</m:t>
                        </m:r>
                      </m:e>
                      <m:sub>
                        <m:r>
                          <a:rPr lang="en-US" altLang="zh-CN" i="1">
                            <a:latin typeface="Cambria Math" panose="02040503050406030204" pitchFamily="18" charset="0"/>
                          </a:rPr>
                          <m:t>𝑖</m:t>
                        </m:r>
                      </m:sub>
                    </m:sSub>
                  </m:oMath>
                </a14:m>
                <a:r>
                  <a:rPr lang="zh-CN" altLang="en-US" dirty="0"/>
                  <a:t>. The gradient of multiplication, addition, and logarithm operations is well-behaved. By comparison, if we parametrized the output in terms of variance, we would need to use division. The division function becomes arbitrarily steep near zero. While large gradients can help learning, arbitrarily large gradients usually result in instability. If we parametrized the output in terms of standard deviation, the log-likelihood would still involve division </a:t>
                </a:r>
                <a:r>
                  <a:rPr lang="en-US" altLang="zh-CN" dirty="0"/>
                  <a:t>as well as squaring.</a:t>
                </a:r>
                <a:endParaRPr lang="zh-CN" altLang="en-US" dirty="0"/>
              </a:p>
            </p:txBody>
          </p:sp>
        </mc:Choice>
        <mc:Fallback xmlns="">
          <p:sp>
            <p:nvSpPr>
              <p:cNvPr id="3" name="内容占位符 2">
                <a:extLst>
                  <a:ext uri="{FF2B5EF4-FFF2-40B4-BE49-F238E27FC236}">
                    <a16:creationId xmlns:a16="http://schemas.microsoft.com/office/drawing/2014/main" id="{E967A75C-6460-4225-A75C-72598F319C60}"/>
                  </a:ext>
                </a:extLst>
              </p:cNvPr>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7753373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6.2.2.4 Other Output Types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gradient through the squaring operation can vanish near zero, making it diﬃcult to learn parameters that are squared. Regardless of whether we use standard deviation, variance, or precision, we must ensure that the covariance matrix of the Gaussian is positive deﬁnite. Because the eigenvalues of the precision matrix are the reciprocals of the eigenvalues of the covariance matrix, this is equivalent to ensuring that the precision matrix is positive deﬁnite. If we use a diagonal matrix, or a scalar times the diagonal matrix, then the only condition we need to enforce on the output of the model is positivity. If we suppose that </a:t>
                </a:r>
                <a14:m>
                  <m:oMath xmlns:m="http://schemas.openxmlformats.org/officeDocument/2006/math">
                    <m:r>
                      <a:rPr lang="zh-CN" altLang="en-US" sz="2600" b="1" i="1" smtClean="0">
                        <a:latin typeface="Cambria Math" panose="02040503050406030204" pitchFamily="18" charset="0"/>
                        <a:cs typeface="Times New Roman" panose="02020603050405020304" pitchFamily="18" charset="0"/>
                      </a:rPr>
                      <m:t>𝜶</m:t>
                    </m:r>
                  </m:oMath>
                </a14:m>
                <a:r>
                  <a:rPr lang="en-US" altLang="zh-CN" sz="2600" dirty="0">
                    <a:latin typeface="Times New Roman" panose="02020603050405020304" pitchFamily="18" charset="0"/>
                    <a:cs typeface="Times New Roman" panose="02020603050405020304" pitchFamily="18" charset="0"/>
                  </a:rPr>
                  <a:t> is the raw activation of the model used to determine the diagonal precision, we can use the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softplus</m:t>
                    </m:r>
                  </m:oMath>
                </a14:m>
                <a:r>
                  <a:rPr lang="en-US" altLang="zh-CN" sz="2600" dirty="0">
                    <a:latin typeface="Times New Roman" panose="02020603050405020304" pitchFamily="18" charset="0"/>
                    <a:cs typeface="Times New Roman" panose="02020603050405020304" pitchFamily="18" charset="0"/>
                  </a:rPr>
                  <a:t> function to obtain a positive precision vector: </a:t>
                </a:r>
                <a14:m>
                  <m:oMath xmlns:m="http://schemas.openxmlformats.org/officeDocument/2006/math">
                    <m:r>
                      <a:rPr lang="zh-CN" altLang="en-US" sz="2600" b="1" i="1" smtClean="0">
                        <a:latin typeface="Cambria Math" panose="02040503050406030204" pitchFamily="18" charset="0"/>
                        <a:cs typeface="Times New Roman" panose="02020603050405020304" pitchFamily="18" charset="0"/>
                      </a:rPr>
                      <m:t>𝜷</m:t>
                    </m:r>
                    <m:r>
                      <a:rPr lang="en-US" altLang="zh-CN" sz="2600" b="0" i="1" smtClean="0">
                        <a:latin typeface="Cambria Math" panose="02040503050406030204" pitchFamily="18" charset="0"/>
                        <a:cs typeface="Times New Roman" panose="02020603050405020304" pitchFamily="18" charset="0"/>
                      </a:rPr>
                      <m:t>=</m:t>
                    </m:r>
                    <m:r>
                      <m:rPr>
                        <m:nor/>
                      </m:rPr>
                      <a:rPr lang="en-US" altLang="zh-CN" sz="2600" dirty="0">
                        <a:latin typeface="Times New Roman" panose="02020603050405020304" pitchFamily="18" charset="0"/>
                        <a:cs typeface="Times New Roman" panose="02020603050405020304" pitchFamily="18" charset="0"/>
                      </a:rPr>
                      <m:t>ζ</m:t>
                    </m:r>
                    <m:r>
                      <m:rPr>
                        <m:nor/>
                      </m:rPr>
                      <a:rPr lang="en-US" altLang="zh-CN" sz="2600" dirty="0">
                        <a:latin typeface="Times New Roman" panose="02020603050405020304" pitchFamily="18" charset="0"/>
                        <a:cs typeface="Times New Roman" panose="02020603050405020304" pitchFamily="18" charset="0"/>
                      </a:rPr>
                      <m:t>(</m:t>
                    </m:r>
                    <m:r>
                      <a:rPr lang="el-GR" altLang="zh-CN" sz="2600" b="1" i="1" dirty="0" smtClean="0">
                        <a:latin typeface="Cambria Math" panose="02040503050406030204" pitchFamily="18" charset="0"/>
                        <a:ea typeface="Cambria Math" panose="02040503050406030204" pitchFamily="18" charset="0"/>
                        <a:cs typeface="Times New Roman" panose="02020603050405020304" pitchFamily="18" charset="0"/>
                      </a:rPr>
                      <m:t>𝜶</m:t>
                    </m:r>
                    <m:r>
                      <m:rPr>
                        <m:nor/>
                      </m:rPr>
                      <a:rPr lang="en-US" altLang="zh-CN" sz="2600" dirty="0">
                        <a:latin typeface="Times New Roman" panose="020206030504050203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3254187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6.2.2.4 Other Output Types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This same strategy applies equally if using variance or standard deviation rather than precision or if using a scalar times identity rather than diagonal matrix.</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It is rare to learn a covariance or precision matrix with richer structure than diagonal. If the covariance is full and conditional, then a parametrization must be chosen that guarantees positive-deﬁniteness of the predicted covariance matrix. This can be achieved by writing </a:t>
                </a:r>
                <a14:m>
                  <m:oMath xmlns:m="http://schemas.openxmlformats.org/officeDocument/2006/math">
                    <m:nary>
                      <m:naryPr>
                        <m:chr m:val="∑"/>
                        <m:subHide m:val="on"/>
                        <m:supHide m:val="on"/>
                        <m:ctrlPr>
                          <a:rPr lang="en-US" altLang="zh-CN" sz="2600" b="1" i="1" smtClean="0">
                            <a:latin typeface="Cambria Math" panose="02040503050406030204" pitchFamily="18" charset="0"/>
                            <a:cs typeface="Times New Roman" panose="02020603050405020304" pitchFamily="18" charset="0"/>
                          </a:rPr>
                        </m:ctrlPr>
                      </m:naryPr>
                      <m:sub/>
                      <m:sup/>
                      <m:e>
                        <m:d>
                          <m:dPr>
                            <m:ctrlPr>
                              <a:rPr lang="en-US" altLang="zh-CN" sz="2600" b="1" i="1" smtClean="0">
                                <a:latin typeface="Cambria Math" panose="02040503050406030204" pitchFamily="18" charset="0"/>
                                <a:cs typeface="Times New Roman" panose="02020603050405020304" pitchFamily="18" charset="0"/>
                              </a:rPr>
                            </m:ctrlPr>
                          </m:dPr>
                          <m:e>
                            <m:r>
                              <a:rPr lang="en-US" altLang="zh-CN" sz="2600" b="1" i="1" smtClean="0">
                                <a:latin typeface="Cambria Math" panose="02040503050406030204" pitchFamily="18" charset="0"/>
                                <a:cs typeface="Times New Roman" panose="02020603050405020304" pitchFamily="18" charset="0"/>
                              </a:rPr>
                              <m:t>𝒙</m:t>
                            </m:r>
                          </m:e>
                        </m:d>
                        <m:r>
                          <a:rPr lang="en-US" altLang="zh-CN" sz="2600" b="1"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𝑩</m:t>
                        </m:r>
                        <m:d>
                          <m:dPr>
                            <m:ctrlPr>
                              <a:rPr lang="en-US" altLang="zh-CN" sz="2600" b="1" i="1" smtClean="0">
                                <a:latin typeface="Cambria Math" panose="02040503050406030204" pitchFamily="18" charset="0"/>
                                <a:cs typeface="Times New Roman" panose="02020603050405020304" pitchFamily="18" charset="0"/>
                              </a:rPr>
                            </m:ctrlPr>
                          </m:dPr>
                          <m:e>
                            <m:r>
                              <a:rPr lang="en-US" altLang="zh-CN" sz="2600" b="1" i="1" smtClean="0">
                                <a:latin typeface="Cambria Math" panose="02040503050406030204" pitchFamily="18" charset="0"/>
                                <a:cs typeface="Times New Roman" panose="02020603050405020304" pitchFamily="18" charset="0"/>
                              </a:rPr>
                              <m:t>𝒙</m:t>
                            </m:r>
                          </m:e>
                        </m:d>
                      </m:e>
                    </m:nary>
                    <m:sSup>
                      <m:sSupPr>
                        <m:ctrlPr>
                          <a:rPr lang="en-US" altLang="zh-CN" sz="2600" i="1" smtClean="0">
                            <a:latin typeface="Cambria Math" panose="02040503050406030204" pitchFamily="18" charset="0"/>
                            <a:cs typeface="Times New Roman" panose="02020603050405020304" pitchFamily="18" charset="0"/>
                          </a:rPr>
                        </m:ctrlPr>
                      </m:sSupPr>
                      <m:e>
                        <m:r>
                          <a:rPr lang="en-US" altLang="zh-CN" sz="2600" b="1" i="1" smtClean="0">
                            <a:latin typeface="Cambria Math" panose="02040503050406030204" pitchFamily="18" charset="0"/>
                            <a:cs typeface="Times New Roman" panose="02020603050405020304" pitchFamily="18" charset="0"/>
                          </a:rPr>
                          <m:t>𝑩</m:t>
                        </m:r>
                      </m:e>
                      <m:sup>
                        <m:r>
                          <a:rPr lang="zh-CN" altLang="en-US" b="1">
                            <a:latin typeface="Cambria Math" panose="02040503050406030204" pitchFamily="18" charset="0"/>
                          </a:rPr>
                          <m:t>⊤</m:t>
                        </m:r>
                      </m:sup>
                    </m:sSup>
                    <m:r>
                      <a:rPr lang="en-US" altLang="zh-CN" sz="2600" b="1"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𝒙</m:t>
                    </m:r>
                    <m:r>
                      <a:rPr lang="en-US" altLang="zh-CN" sz="2600" b="1"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where </a:t>
                </a:r>
                <a:r>
                  <a:rPr lang="en-US" altLang="zh-CN" sz="2600" b="1" i="1" dirty="0">
                    <a:latin typeface="Times New Roman" panose="02020603050405020304" pitchFamily="18" charset="0"/>
                    <a:cs typeface="Times New Roman" panose="02020603050405020304" pitchFamily="18" charset="0"/>
                  </a:rPr>
                  <a:t>B</a:t>
                </a:r>
                <a:r>
                  <a:rPr lang="en-US" altLang="zh-CN" sz="2600" dirty="0">
                    <a:latin typeface="Times New Roman" panose="02020603050405020304" pitchFamily="18" charset="0"/>
                    <a:cs typeface="Times New Roman" panose="02020603050405020304" pitchFamily="18" charset="0"/>
                  </a:rPr>
                  <a:t> is an unconstrained square matrix. One practical issue if the matrix is full rank is that computing the likelihood is expensive, with a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𝑑</m:t>
                    </m:r>
                    <m:r>
                      <a:rPr lang="en-US" altLang="zh-CN" sz="26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𝑑</m:t>
                    </m:r>
                  </m:oMath>
                </a14:m>
                <a:r>
                  <a:rPr lang="en-US" altLang="zh-CN" sz="2600" dirty="0">
                    <a:latin typeface="Times New Roman" panose="02020603050405020304" pitchFamily="18" charset="0"/>
                    <a:cs typeface="Times New Roman" panose="02020603050405020304" pitchFamily="18" charset="0"/>
                  </a:rPr>
                  <a:t> matrix requiring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𝑂</m:t>
                    </m:r>
                    <m:r>
                      <a:rPr lang="en-US" altLang="zh-CN" sz="2600" b="0" i="1" smtClean="0">
                        <a:latin typeface="Cambria Math" panose="02040503050406030204" pitchFamily="18" charset="0"/>
                        <a:cs typeface="Times New Roman" panose="02020603050405020304" pitchFamily="18" charset="0"/>
                      </a:rPr>
                      <m:t>(</m:t>
                    </m:r>
                    <m:sSup>
                      <m:sSupPr>
                        <m:ctrlPr>
                          <a:rPr lang="en-US" altLang="zh-CN" sz="2600" b="0" i="1" smtClean="0">
                            <a:latin typeface="Cambria Math" panose="02040503050406030204" pitchFamily="18" charset="0"/>
                            <a:cs typeface="Times New Roman" panose="02020603050405020304" pitchFamily="18" charset="0"/>
                          </a:rPr>
                        </m:ctrlPr>
                      </m:sSupPr>
                      <m:e>
                        <m:r>
                          <a:rPr lang="en-US" altLang="zh-CN" sz="2600" b="0" i="1" smtClean="0">
                            <a:latin typeface="Cambria Math" panose="02040503050406030204" pitchFamily="18" charset="0"/>
                            <a:cs typeface="Times New Roman" panose="02020603050405020304" pitchFamily="18" charset="0"/>
                          </a:rPr>
                          <m:t>𝑑</m:t>
                        </m:r>
                      </m:e>
                      <m:sup>
                        <m:r>
                          <a:rPr lang="en-US" altLang="zh-CN" sz="2600" b="0" i="1" smtClean="0">
                            <a:latin typeface="Cambria Math" panose="02040503050406030204" pitchFamily="18" charset="0"/>
                            <a:cs typeface="Times New Roman" panose="02020603050405020304" pitchFamily="18" charset="0"/>
                          </a:rPr>
                          <m:t>3</m:t>
                        </m:r>
                      </m:sup>
                    </m:sSup>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computation for the determinant and inverse of  </a:t>
                </a:r>
                <a14:m>
                  <m:oMath xmlns:m="http://schemas.openxmlformats.org/officeDocument/2006/math">
                    <m:nary>
                      <m:naryPr>
                        <m:chr m:val="∑"/>
                        <m:subHide m:val="on"/>
                        <m:supHide m:val="on"/>
                        <m:ctrlPr>
                          <a:rPr lang="en-US" altLang="zh-CN" sz="2600" b="1" i="1">
                            <a:latin typeface="Cambria Math" panose="02040503050406030204" pitchFamily="18" charset="0"/>
                            <a:cs typeface="Times New Roman" panose="02020603050405020304" pitchFamily="18" charset="0"/>
                          </a:rPr>
                        </m:ctrlPr>
                      </m:naryPr>
                      <m:sub/>
                      <m:sup/>
                      <m:e>
                        <m:d>
                          <m:dPr>
                            <m:ctrlPr>
                              <a:rPr lang="en-US" altLang="zh-CN" sz="2600" b="1" i="1">
                                <a:latin typeface="Cambria Math" panose="02040503050406030204" pitchFamily="18" charset="0"/>
                                <a:cs typeface="Times New Roman" panose="02020603050405020304" pitchFamily="18" charset="0"/>
                              </a:rPr>
                            </m:ctrlPr>
                          </m:dPr>
                          <m:e>
                            <m:r>
                              <a:rPr lang="en-US" altLang="zh-CN" sz="2600" b="1" i="1">
                                <a:latin typeface="Cambria Math" panose="02040503050406030204" pitchFamily="18" charset="0"/>
                                <a:cs typeface="Times New Roman" panose="02020603050405020304" pitchFamily="18" charset="0"/>
                              </a:rPr>
                              <m:t>𝒙</m:t>
                            </m:r>
                          </m:e>
                        </m:d>
                      </m:e>
                    </m:nary>
                  </m:oMath>
                </a14:m>
                <a:r>
                  <a:rPr lang="en-US" altLang="zh-CN" sz="2600" dirty="0">
                    <a:latin typeface="Times New Roman" panose="02020603050405020304" pitchFamily="18" charset="0"/>
                    <a:cs typeface="Times New Roman" panose="02020603050405020304" pitchFamily="18" charset="0"/>
                  </a:rPr>
                  <a:t> (or equivalently, and more commonly done, its </a:t>
                </a:r>
                <a:r>
                  <a:rPr lang="en-US" altLang="zh-CN" sz="2600" dirty="0" err="1">
                    <a:latin typeface="Times New Roman" panose="02020603050405020304" pitchFamily="18" charset="0"/>
                    <a:cs typeface="Times New Roman" panose="02020603050405020304" pitchFamily="18" charset="0"/>
                  </a:rPr>
                  <a:t>eigendecomposition</a:t>
                </a:r>
                <a:r>
                  <a:rPr lang="en-US" altLang="zh-CN" sz="2600" dirty="0">
                    <a:latin typeface="Times New Roman" panose="02020603050405020304" pitchFamily="18" charset="0"/>
                    <a:cs typeface="Times New Roman" panose="02020603050405020304" pitchFamily="18" charset="0"/>
                  </a:rPr>
                  <a:t> or that of</a:t>
                </a:r>
                <a:r>
                  <a:rPr lang="en-US" altLang="zh-CN" sz="2600" dirty="0">
                    <a:cs typeface="Times New Roman" panose="02020603050405020304" pitchFamily="18" charset="0"/>
                  </a:rPr>
                  <a:t> </a:t>
                </a:r>
                <a14:m>
                  <m:oMath xmlns:m="http://schemas.openxmlformats.org/officeDocument/2006/math">
                    <m:r>
                      <a:rPr lang="en-US" altLang="zh-CN" sz="2600" b="1" i="1">
                        <a:latin typeface="Cambria Math" panose="02040503050406030204" pitchFamily="18" charset="0"/>
                        <a:cs typeface="Times New Roman" panose="02020603050405020304" pitchFamily="18" charset="0"/>
                      </a:rPr>
                      <m:t>𝑩</m:t>
                    </m:r>
                    <m:d>
                      <m:dPr>
                        <m:ctrlPr>
                          <a:rPr lang="en-US" altLang="zh-CN" sz="2600" b="1" i="1">
                            <a:latin typeface="Cambria Math" panose="02040503050406030204" pitchFamily="18" charset="0"/>
                            <a:cs typeface="Times New Roman" panose="02020603050405020304" pitchFamily="18" charset="0"/>
                          </a:rPr>
                        </m:ctrlPr>
                      </m:dPr>
                      <m:e>
                        <m:r>
                          <a:rPr lang="en-US" altLang="zh-CN" sz="2600" b="1" i="1">
                            <a:latin typeface="Cambria Math" panose="02040503050406030204" pitchFamily="18" charset="0"/>
                            <a:cs typeface="Times New Roman" panose="02020603050405020304" pitchFamily="18" charset="0"/>
                          </a:rPr>
                          <m:t>𝒙</m:t>
                        </m:r>
                      </m:e>
                    </m:d>
                  </m:oMath>
                </a14:m>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7044546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6.2.2.4 Other Output Types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We often want to perform multimodal regression, that is, to predict real values that come from a conditional distribution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𝑝</m:t>
                    </m:r>
                    <m:d>
                      <m:dPr>
                        <m:endChr m:val="|"/>
                        <m:ctrlPr>
                          <a:rPr lang="en-US" altLang="zh-CN" sz="2600" b="0" i="1" smtClean="0">
                            <a:latin typeface="Cambria Math" panose="02040503050406030204" pitchFamily="18" charset="0"/>
                            <a:cs typeface="Times New Roman" panose="02020603050405020304" pitchFamily="18" charset="0"/>
                          </a:rPr>
                        </m:ctrlPr>
                      </m:dPr>
                      <m:e>
                        <m:r>
                          <a:rPr lang="en-US" altLang="zh-CN" sz="2600" b="1" i="1" smtClean="0">
                            <a:latin typeface="Cambria Math" panose="02040503050406030204" pitchFamily="18" charset="0"/>
                            <a:cs typeface="Times New Roman" panose="02020603050405020304" pitchFamily="18" charset="0"/>
                          </a:rPr>
                          <m:t>𝒚</m:t>
                        </m:r>
                        <m:r>
                          <a:rPr lang="en-US" altLang="zh-CN" sz="2600" b="0" i="1" smtClean="0">
                            <a:latin typeface="Cambria Math" panose="02040503050406030204" pitchFamily="18" charset="0"/>
                            <a:cs typeface="Times New Roman" panose="02020603050405020304" pitchFamily="18" charset="0"/>
                          </a:rPr>
                          <m:t> </m:t>
                        </m:r>
                      </m:e>
                    </m:d>
                    <m:r>
                      <a:rPr lang="en-US" altLang="zh-CN" sz="2600" b="0" i="1" smtClean="0">
                        <a:latin typeface="Cambria Math" panose="02040503050406030204" pitchFamily="18" charset="0"/>
                        <a:cs typeface="Times New Roman" panose="02020603050405020304" pitchFamily="18" charset="0"/>
                      </a:rPr>
                      <m:t> </m:t>
                    </m:r>
                    <m:r>
                      <a:rPr lang="en-US" altLang="zh-CN" sz="2600" b="1" i="1" smtClean="0">
                        <a:latin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that can have several diﬀerent peaks in </a:t>
                </a:r>
                <a:r>
                  <a:rPr lang="en-US" altLang="zh-CN" sz="2600" b="1" i="1" dirty="0">
                    <a:latin typeface="Times New Roman" panose="02020603050405020304" pitchFamily="18" charset="0"/>
                    <a:cs typeface="Times New Roman" panose="02020603050405020304" pitchFamily="18" charset="0"/>
                  </a:rPr>
                  <a:t>y</a:t>
                </a:r>
                <a:r>
                  <a:rPr lang="en-US" altLang="zh-CN" sz="2600" dirty="0">
                    <a:latin typeface="Times New Roman" panose="02020603050405020304" pitchFamily="18" charset="0"/>
                    <a:cs typeface="Times New Roman" panose="02020603050405020304" pitchFamily="18" charset="0"/>
                  </a:rPr>
                  <a:t> space for the same value of </a:t>
                </a:r>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In this case, a Gaussian mixture is a natural representation for the output (</a:t>
                </a:r>
                <a:r>
                  <a:rPr lang="en-US" altLang="zh-CN" sz="2600" dirty="0">
                    <a:solidFill>
                      <a:srgbClr val="00FF00"/>
                    </a:solidFill>
                    <a:latin typeface="Times New Roman" panose="02020603050405020304" pitchFamily="18" charset="0"/>
                    <a:cs typeface="Times New Roman" panose="02020603050405020304" pitchFamily="18" charset="0"/>
                  </a:rPr>
                  <a:t>Jacobs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1991</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Bishop</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1994</a:t>
                </a:r>
                <a:r>
                  <a:rPr lang="en-US" altLang="zh-CN" sz="2600" dirty="0">
                    <a:latin typeface="Times New Roman" panose="02020603050405020304" pitchFamily="18" charset="0"/>
                    <a:cs typeface="Times New Roman" panose="02020603050405020304" pitchFamily="18" charset="0"/>
                  </a:rPr>
                  <a:t>). Neural networks with Gaussian mixtures as their output are often called </a:t>
                </a:r>
                <a:r>
                  <a:rPr lang="en-US" altLang="zh-CN" sz="2600" b="1" dirty="0">
                    <a:latin typeface="Times New Roman" panose="02020603050405020304" pitchFamily="18" charset="0"/>
                    <a:cs typeface="Times New Roman" panose="02020603050405020304" pitchFamily="18" charset="0"/>
                  </a:rPr>
                  <a:t>mixture density networks</a:t>
                </a:r>
                <a:r>
                  <a:rPr lang="en-US" altLang="zh-CN" sz="2600" dirty="0">
                    <a:latin typeface="Times New Roman" panose="02020603050405020304" pitchFamily="18" charset="0"/>
                    <a:cs typeface="Times New Roman" panose="02020603050405020304" pitchFamily="18" charset="0"/>
                  </a:rPr>
                  <a:t>. A Gaussian mixture output with </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 components is deﬁned by the conditional probability distribution</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1C2C2023-4024-4610-A018-31221E3DFB91}"/>
              </a:ext>
            </a:extLst>
          </p:cNvPr>
          <p:cNvPicPr>
            <a:picLocks noChangeAspect="1"/>
          </p:cNvPicPr>
          <p:nvPr/>
        </p:nvPicPr>
        <p:blipFill>
          <a:blip r:embed="rId3"/>
          <a:stretch>
            <a:fillRect/>
          </a:stretch>
        </p:blipFill>
        <p:spPr>
          <a:xfrm>
            <a:off x="1079204" y="4597632"/>
            <a:ext cx="10026077" cy="1058374"/>
          </a:xfrm>
          <a:prstGeom prst="rect">
            <a:avLst/>
          </a:prstGeom>
        </p:spPr>
      </p:pic>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688828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6.2.2.4 Other Output Types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10000"/>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neural network must have three outputs: a vector deﬁning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𝑝</m:t>
                    </m:r>
                    <m:d>
                      <m:dPr>
                        <m:endChr m:val="|"/>
                        <m:ctrlPr>
                          <a:rPr lang="en-US" altLang="zh-CN" sz="2600" b="0" i="1" smtClean="0">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𝑐</m:t>
                        </m:r>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𝑖</m:t>
                        </m:r>
                        <m:r>
                          <a:rPr lang="en-US" altLang="zh-CN" sz="2600" b="0" i="1" smtClean="0">
                            <a:latin typeface="Cambria Math" panose="02040503050406030204" pitchFamily="18" charset="0"/>
                            <a:cs typeface="Times New Roman" panose="02020603050405020304" pitchFamily="18" charset="0"/>
                          </a:rPr>
                          <m:t> </m:t>
                        </m:r>
                      </m:e>
                    </m:d>
                    <m:r>
                      <a:rPr lang="en-US" altLang="zh-CN" sz="2600" b="0" i="1" smtClean="0">
                        <a:latin typeface="Cambria Math" panose="02040503050406030204" pitchFamily="18" charset="0"/>
                        <a:cs typeface="Times New Roman" panose="02020603050405020304" pitchFamily="18" charset="0"/>
                      </a:rPr>
                      <m:t> </m:t>
                    </m:r>
                    <m:r>
                      <a:rPr lang="en-US" altLang="zh-CN" sz="2600" b="1" i="1" smtClean="0">
                        <a:latin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a matrix providing </a:t>
                </a:r>
                <a14:m>
                  <m:oMath xmlns:m="http://schemas.openxmlformats.org/officeDocument/2006/math">
                    <m:sSup>
                      <m:sSupPr>
                        <m:ctrlPr>
                          <a:rPr lang="en-US" altLang="zh-CN" sz="2600" b="1" i="1" smtClean="0">
                            <a:latin typeface="Cambria Math" panose="02040503050406030204" pitchFamily="18" charset="0"/>
                            <a:cs typeface="Times New Roman" panose="02020603050405020304" pitchFamily="18" charset="0"/>
                          </a:rPr>
                        </m:ctrlPr>
                      </m:sSupPr>
                      <m:e>
                        <m:r>
                          <a:rPr lang="zh-CN" altLang="en-US" sz="2600" b="1" i="1" smtClean="0">
                            <a:latin typeface="Cambria Math" panose="02040503050406030204" pitchFamily="18" charset="0"/>
                            <a:cs typeface="Times New Roman" panose="02020603050405020304" pitchFamily="18" charset="0"/>
                          </a:rPr>
                          <m:t>𝝁</m:t>
                        </m:r>
                      </m:e>
                      <m:sup>
                        <m:d>
                          <m:dPr>
                            <m:ctrlPr>
                              <a:rPr lang="en-US" altLang="zh-CN" sz="2600" i="1" smtClean="0">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𝑖</m:t>
                            </m:r>
                          </m:e>
                        </m:d>
                      </m:sup>
                    </m:sSup>
                    <m:r>
                      <a:rPr lang="en-US" altLang="zh-CN" sz="2600" b="1"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𝒙</m:t>
                    </m:r>
                    <m:r>
                      <a:rPr lang="en-US" altLang="zh-CN" sz="2600" b="1" i="1" smtClean="0">
                        <a:latin typeface="Cambria Math" panose="02040503050406030204" pitchFamily="18" charset="0"/>
                        <a:cs typeface="Times New Roman" panose="02020603050405020304" pitchFamily="18" charset="0"/>
                      </a:rPr>
                      <m:t>)</m:t>
                    </m:r>
                  </m:oMath>
                </a14:m>
                <a:r>
                  <a:rPr lang="en-US" altLang="zh-CN" sz="2600" b="1"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for all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𝑖</m:t>
                    </m:r>
                  </m:oMath>
                </a14:m>
                <a:r>
                  <a:rPr lang="en-US" altLang="zh-CN" sz="2600" dirty="0">
                    <a:latin typeface="Times New Roman" panose="02020603050405020304" pitchFamily="18" charset="0"/>
                    <a:cs typeface="Times New Roman" panose="02020603050405020304" pitchFamily="18" charset="0"/>
                  </a:rPr>
                  <a:t>, and a tensor providing </a:t>
                </a:r>
                <a14:m>
                  <m:oMath xmlns:m="http://schemas.openxmlformats.org/officeDocument/2006/math">
                    <m:sSup>
                      <m:sSupPr>
                        <m:ctrlPr>
                          <a:rPr lang="en-US" altLang="zh-CN" sz="2600" b="1" i="1" smtClean="0">
                            <a:latin typeface="Cambria Math" panose="02040503050406030204" pitchFamily="18" charset="0"/>
                            <a:cs typeface="Times New Roman" panose="02020603050405020304" pitchFamily="18" charset="0"/>
                          </a:rPr>
                        </m:ctrlPr>
                      </m:sSupPr>
                      <m:e>
                        <m:r>
                          <a:rPr lang="en-US" altLang="zh-CN" sz="2600" b="1" i="1" smtClean="0">
                            <a:latin typeface="Cambria Math" panose="02040503050406030204" pitchFamily="18" charset="0"/>
                          </a:rPr>
                          <m:t>𝜮</m:t>
                        </m:r>
                      </m:e>
                      <m:sup>
                        <m:d>
                          <m:dPr>
                            <m:ctrlPr>
                              <a:rPr lang="en-US" altLang="zh-CN" sz="2600" i="1" smtClean="0">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𝑖</m:t>
                            </m:r>
                          </m:e>
                        </m:d>
                      </m:sup>
                    </m:sSup>
                    <m:r>
                      <a:rPr lang="en-US" altLang="zh-CN" sz="2600" b="1"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𝒙</m:t>
                    </m:r>
                    <m:r>
                      <a:rPr lang="en-US" altLang="zh-CN" sz="2600" b="1" i="1" smtClean="0">
                        <a:latin typeface="Cambria Math" panose="02040503050406030204" pitchFamily="18" charset="0"/>
                        <a:cs typeface="Times New Roman" panose="02020603050405020304" pitchFamily="18" charset="0"/>
                      </a:rPr>
                      <m:t>)</m:t>
                    </m:r>
                  </m:oMath>
                </a14:m>
                <a:r>
                  <a:rPr lang="en-US" altLang="zh-CN" sz="2600" b="1"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for all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𝑖</m:t>
                    </m:r>
                  </m:oMath>
                </a14:m>
                <a:r>
                  <a:rPr lang="en-US" altLang="zh-CN" sz="2600" dirty="0">
                    <a:latin typeface="Times New Roman" panose="02020603050405020304" pitchFamily="18" charset="0"/>
                    <a:cs typeface="Times New Roman" panose="02020603050405020304" pitchFamily="18" charset="0"/>
                  </a:rPr>
                  <a:t>. These outputs must satisfy diﬀerent constraints:</a:t>
                </a:r>
              </a:p>
              <a:p>
                <a:pPr marL="0" indent="0" algn="just">
                  <a:lnSpc>
                    <a:spcPct val="125000"/>
                  </a:lnSpc>
                  <a:spcBef>
                    <a:spcPts val="0"/>
                  </a:spcBef>
                  <a:buNone/>
                </a:pPr>
                <a:r>
                  <a:rPr lang="en-US" altLang="zh-CN" sz="2600" dirty="0">
                    <a:latin typeface="Times New Roman" panose="02020603050405020304" pitchFamily="18" charset="0"/>
                    <a:cs typeface="Times New Roman" panose="02020603050405020304" pitchFamily="18" charset="0"/>
                  </a:rPr>
                  <a:t>        1. Mixture components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𝑝</m:t>
                    </m:r>
                    <m:d>
                      <m:dPr>
                        <m:endChr m:val="|"/>
                        <m:ctrlPr>
                          <a:rPr lang="en-US" altLang="zh-CN" sz="2600" b="0" i="1" smtClean="0">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𝑐</m:t>
                        </m:r>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𝑖</m:t>
                        </m:r>
                        <m:r>
                          <a:rPr lang="en-US" altLang="zh-CN" sz="2600" b="0" i="1" smtClean="0">
                            <a:latin typeface="Cambria Math" panose="02040503050406030204" pitchFamily="18" charset="0"/>
                            <a:cs typeface="Times New Roman" panose="02020603050405020304" pitchFamily="18" charset="0"/>
                          </a:rPr>
                          <m:t> </m:t>
                        </m:r>
                      </m:e>
                    </m:d>
                    <m:r>
                      <a:rPr lang="en-US" altLang="zh-CN" sz="2600" b="0" i="1" smtClean="0">
                        <a:latin typeface="Cambria Math" panose="02040503050406030204" pitchFamily="18" charset="0"/>
                        <a:cs typeface="Times New Roman" panose="02020603050405020304" pitchFamily="18" charset="0"/>
                      </a:rPr>
                      <m:t> </m:t>
                    </m:r>
                    <m:r>
                      <a:rPr lang="en-US" altLang="zh-CN" sz="2600" b="1" i="1" smtClean="0">
                        <a:latin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these form a </a:t>
                </a:r>
                <a:r>
                  <a:rPr lang="en-US" altLang="zh-CN" sz="2600" dirty="0" err="1">
                    <a:latin typeface="Times New Roman" panose="02020603050405020304" pitchFamily="18" charset="0"/>
                    <a:cs typeface="Times New Roman" panose="02020603050405020304" pitchFamily="18" charset="0"/>
                  </a:rPr>
                  <a:t>multinoulli</a:t>
                </a:r>
                <a:r>
                  <a:rPr lang="en-US" altLang="zh-CN" sz="2600" dirty="0">
                    <a:latin typeface="Times New Roman" panose="02020603050405020304" pitchFamily="18" charset="0"/>
                    <a:cs typeface="Times New Roman" panose="02020603050405020304" pitchFamily="18" charset="0"/>
                  </a:rPr>
                  <a:t> distribution over the </a:t>
                </a:r>
                <a:r>
                  <a:rPr lang="en-US" altLang="zh-CN" sz="2600" i="1" dirty="0">
                    <a:latin typeface="Times New Roman" panose="02020603050405020304" pitchFamily="18" charset="0"/>
                    <a:cs typeface="Times New Roman" panose="02020603050405020304" pitchFamily="18" charset="0"/>
                  </a:rPr>
                  <a:t>n </a:t>
                </a:r>
                <a:r>
                  <a:rPr lang="en-US" altLang="zh-CN" sz="2600" dirty="0">
                    <a:latin typeface="Times New Roman" panose="02020603050405020304" pitchFamily="18" charset="0"/>
                    <a:cs typeface="Times New Roman" panose="02020603050405020304" pitchFamily="18" charset="0"/>
                  </a:rPr>
                  <a:t>diﬀerent components associated with latent variable c, and can typically be obtained by a </a:t>
                </a:r>
                <a14:m>
                  <m:oMath xmlns:m="http://schemas.openxmlformats.org/officeDocument/2006/math">
                    <m:r>
                      <m:rPr>
                        <m:sty m:val="p"/>
                      </m:rPr>
                      <a:rPr lang="en-US" altLang="zh-CN" sz="2600" b="0" i="0" smtClean="0">
                        <a:latin typeface="Cambria Math" panose="02040503050406030204" pitchFamily="18" charset="0"/>
                        <a:cs typeface="Times New Roman" panose="02020603050405020304" pitchFamily="18" charset="0"/>
                      </a:rPr>
                      <m:t>softmax</m:t>
                    </m:r>
                  </m:oMath>
                </a14:m>
                <a:r>
                  <a:rPr lang="en-US" altLang="zh-CN" sz="2600" dirty="0">
                    <a:latin typeface="Times New Roman" panose="02020603050405020304" pitchFamily="18" charset="0"/>
                    <a:cs typeface="Times New Roman" panose="02020603050405020304" pitchFamily="18" charset="0"/>
                  </a:rPr>
                  <a:t> over an </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-dimensional vector, to guarantee that these outputs are positive and sum to 1.</a:t>
                </a:r>
              </a:p>
              <a:p>
                <a:pPr marL="0" indent="0" algn="just">
                  <a:lnSpc>
                    <a:spcPct val="125000"/>
                  </a:lnSpc>
                  <a:spcBef>
                    <a:spcPts val="0"/>
                  </a:spcBef>
                  <a:buNone/>
                </a:pPr>
                <a:r>
                  <a:rPr lang="en-US" altLang="zh-CN" sz="2600" dirty="0">
                    <a:latin typeface="Times New Roman" panose="02020603050405020304" pitchFamily="18" charset="0"/>
                    <a:cs typeface="Times New Roman" panose="02020603050405020304" pitchFamily="18" charset="0"/>
                  </a:rPr>
                  <a:t>        2. Means </a:t>
                </a:r>
                <a14:m>
                  <m:oMath xmlns:m="http://schemas.openxmlformats.org/officeDocument/2006/math">
                    <m:sSup>
                      <m:sSupPr>
                        <m:ctrlPr>
                          <a:rPr lang="en-US" altLang="zh-CN" sz="2600" b="1" i="1">
                            <a:latin typeface="Cambria Math" panose="02040503050406030204" pitchFamily="18" charset="0"/>
                            <a:cs typeface="Times New Roman" panose="02020603050405020304" pitchFamily="18" charset="0"/>
                          </a:rPr>
                        </m:ctrlPr>
                      </m:sSupPr>
                      <m:e>
                        <m:r>
                          <a:rPr lang="zh-CN" altLang="en-US" sz="2600" b="1" i="1">
                            <a:latin typeface="Cambria Math" panose="02040503050406030204" pitchFamily="18" charset="0"/>
                            <a:cs typeface="Times New Roman" panose="02020603050405020304" pitchFamily="18" charset="0"/>
                          </a:rPr>
                          <m:t>𝝁</m:t>
                        </m:r>
                      </m:e>
                      <m:sup>
                        <m:d>
                          <m:dPr>
                            <m:ctrlPr>
                              <a:rPr lang="en-US" altLang="zh-CN" sz="2600" i="1">
                                <a:latin typeface="Cambria Math" panose="02040503050406030204" pitchFamily="18" charset="0"/>
                                <a:cs typeface="Times New Roman" panose="02020603050405020304" pitchFamily="18" charset="0"/>
                              </a:rPr>
                            </m:ctrlPr>
                          </m:dPr>
                          <m:e>
                            <m:r>
                              <a:rPr lang="en-US" altLang="zh-CN" sz="2600" b="0" i="1">
                                <a:latin typeface="Cambria Math" panose="02040503050406030204" pitchFamily="18" charset="0"/>
                                <a:cs typeface="Times New Roman" panose="02020603050405020304" pitchFamily="18" charset="0"/>
                              </a:rPr>
                              <m:t>𝑖</m:t>
                            </m:r>
                          </m:e>
                        </m:d>
                      </m:sup>
                    </m:sSup>
                    <m:r>
                      <a:rPr lang="en-US" altLang="zh-CN" sz="2600" b="1" i="1">
                        <a:latin typeface="Cambria Math" panose="02040503050406030204" pitchFamily="18" charset="0"/>
                        <a:cs typeface="Times New Roman" panose="02020603050405020304" pitchFamily="18" charset="0"/>
                      </a:rPr>
                      <m:t>(</m:t>
                    </m:r>
                    <m:r>
                      <a:rPr lang="en-US" altLang="zh-CN" sz="2600" b="1" i="1">
                        <a:latin typeface="Cambria Math" panose="02040503050406030204" pitchFamily="18" charset="0"/>
                        <a:cs typeface="Times New Roman" panose="02020603050405020304" pitchFamily="18" charset="0"/>
                      </a:rPr>
                      <m:t>𝒙</m:t>
                    </m:r>
                    <m:r>
                      <a:rPr lang="en-US" altLang="zh-CN" sz="2600" b="1" i="1">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these indicate the center or mean associated with the </a:t>
                </a:r>
                <a:r>
                  <a:rPr lang="en-US" altLang="zh-CN" sz="2600" i="1" dirty="0" err="1">
                    <a:latin typeface="Times New Roman" panose="02020603050405020304" pitchFamily="18" charset="0"/>
                    <a:cs typeface="Times New Roman" panose="02020603050405020304" pitchFamily="18" charset="0"/>
                  </a:rPr>
                  <a:t>i</a:t>
                </a:r>
                <a:r>
                  <a:rPr lang="en-US" altLang="zh-CN" sz="2600" dirty="0" err="1">
                    <a:latin typeface="Times New Roman" panose="02020603050405020304" pitchFamily="18" charset="0"/>
                    <a:cs typeface="Times New Roman" panose="02020603050405020304" pitchFamily="18" charset="0"/>
                  </a:rPr>
                  <a:t>-th</a:t>
                </a:r>
                <a:r>
                  <a:rPr lang="en-US" altLang="zh-CN" sz="2600" dirty="0">
                    <a:latin typeface="Times New Roman" panose="02020603050405020304" pitchFamily="18" charset="0"/>
                    <a:cs typeface="Times New Roman" panose="02020603050405020304" pitchFamily="18" charset="0"/>
                  </a:rPr>
                  <a:t> Gaussian component, and are unconstrained (typically with no nonlinearity at all for these output units). If </a:t>
                </a:r>
                <a:r>
                  <a:rPr lang="en-US" altLang="zh-CN" sz="2600" b="1" dirty="0">
                    <a:latin typeface="Times New Roman" panose="02020603050405020304" pitchFamily="18" charset="0"/>
                    <a:cs typeface="Times New Roman" panose="02020603050405020304" pitchFamily="18" charset="0"/>
                  </a:rPr>
                  <a:t>y</a:t>
                </a:r>
                <a:r>
                  <a:rPr lang="en-US" altLang="zh-CN" sz="2600" dirty="0">
                    <a:latin typeface="Times New Roman" panose="02020603050405020304" pitchFamily="18" charset="0"/>
                    <a:cs typeface="Times New Roman" panose="02020603050405020304" pitchFamily="18" charset="0"/>
                  </a:rPr>
                  <a:t> is a </a:t>
                </a:r>
                <a:r>
                  <a:rPr lang="en-US" altLang="zh-CN" sz="2600" i="1" dirty="0">
                    <a:latin typeface="Times New Roman" panose="02020603050405020304" pitchFamily="18" charset="0"/>
                    <a:cs typeface="Times New Roman" panose="02020603050405020304" pitchFamily="18" charset="0"/>
                  </a:rPr>
                  <a:t>d</a:t>
                </a:r>
                <a:r>
                  <a:rPr lang="en-US" altLang="zh-CN" sz="2600" dirty="0">
                    <a:latin typeface="Times New Roman" panose="02020603050405020304" pitchFamily="18" charset="0"/>
                    <a:cs typeface="Times New Roman" panose="02020603050405020304" pitchFamily="18" charset="0"/>
                  </a:rPr>
                  <a:t>-vector, then the network must output an </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 × </a:t>
                </a:r>
                <a:r>
                  <a:rPr lang="en-US" altLang="zh-CN" sz="2600" i="1" dirty="0">
                    <a:latin typeface="Times New Roman" panose="02020603050405020304" pitchFamily="18" charset="0"/>
                    <a:cs typeface="Times New Roman" panose="02020603050405020304" pitchFamily="18" charset="0"/>
                  </a:rPr>
                  <a:t>d</a:t>
                </a:r>
                <a:r>
                  <a:rPr lang="en-US" altLang="zh-CN" sz="2600" dirty="0">
                    <a:latin typeface="Times New Roman" panose="02020603050405020304" pitchFamily="18" charset="0"/>
                    <a:cs typeface="Times New Roman" panose="02020603050405020304" pitchFamily="18" charset="0"/>
                  </a:rPr>
                  <a:t> matrix containing all </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 of these </a:t>
                </a:r>
                <a:r>
                  <a:rPr lang="en-US" altLang="zh-CN" sz="2600" i="1" dirty="0">
                    <a:latin typeface="Times New Roman" panose="02020603050405020304" pitchFamily="18" charset="0"/>
                    <a:cs typeface="Times New Roman" panose="02020603050405020304" pitchFamily="18" charset="0"/>
                  </a:rPr>
                  <a:t>d</a:t>
                </a:r>
                <a:r>
                  <a:rPr lang="en-US" altLang="zh-CN" sz="2600" dirty="0">
                    <a:latin typeface="Times New Roman" panose="02020603050405020304" pitchFamily="18" charset="0"/>
                    <a:cs typeface="Times New Roman" panose="02020603050405020304" pitchFamily="18" charset="0"/>
                  </a:rPr>
                  <a:t>-dimensional vectors.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855" t="-475" r="-80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581184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6.2.2.4 Other Output Types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Learning these means with maximum likelihood is slightly more complicated than learning the means of a distribution with only one output mode. We only want to update the mean for the component that actually produced the observation. In practice, we do not know which component produced each observation. The expression for the negative log-likelihood naturally weights each example’s contribution to the loss for each component by the probability that the component produced the example.</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3. Covariances </a:t>
                </a:r>
                <a14:m>
                  <m:oMath xmlns:m="http://schemas.openxmlformats.org/officeDocument/2006/math">
                    <m:sSup>
                      <m:sSupPr>
                        <m:ctrlPr>
                          <a:rPr lang="en-US" altLang="zh-CN" sz="2600" b="1" i="1">
                            <a:latin typeface="Cambria Math" panose="02040503050406030204" pitchFamily="18" charset="0"/>
                            <a:cs typeface="Times New Roman" panose="02020603050405020304" pitchFamily="18" charset="0"/>
                          </a:rPr>
                        </m:ctrlPr>
                      </m:sSupPr>
                      <m:e>
                        <m:r>
                          <a:rPr lang="en-US" altLang="zh-CN" sz="2600" b="1" i="1">
                            <a:latin typeface="Cambria Math" panose="02040503050406030204" pitchFamily="18" charset="0"/>
                          </a:rPr>
                          <m:t>𝜮</m:t>
                        </m:r>
                      </m:e>
                      <m:sup>
                        <m:d>
                          <m:dPr>
                            <m:ctrlPr>
                              <a:rPr lang="en-US" altLang="zh-CN" sz="2600" i="1">
                                <a:latin typeface="Cambria Math" panose="02040503050406030204" pitchFamily="18" charset="0"/>
                                <a:cs typeface="Times New Roman" panose="02020603050405020304" pitchFamily="18" charset="0"/>
                              </a:rPr>
                            </m:ctrlPr>
                          </m:dPr>
                          <m:e>
                            <m:r>
                              <a:rPr lang="en-US" altLang="zh-CN" sz="2600" i="1">
                                <a:latin typeface="Cambria Math" panose="02040503050406030204" pitchFamily="18" charset="0"/>
                                <a:cs typeface="Times New Roman" panose="02020603050405020304" pitchFamily="18" charset="0"/>
                              </a:rPr>
                              <m:t>𝑖</m:t>
                            </m:r>
                          </m:e>
                        </m:d>
                      </m:sup>
                    </m:sSup>
                    <m:r>
                      <a:rPr lang="en-US" altLang="zh-CN" sz="2600" b="1" i="1">
                        <a:latin typeface="Cambria Math" panose="02040503050406030204" pitchFamily="18" charset="0"/>
                        <a:cs typeface="Times New Roman" panose="02020603050405020304" pitchFamily="18" charset="0"/>
                      </a:rPr>
                      <m:t>(</m:t>
                    </m:r>
                    <m:r>
                      <a:rPr lang="en-US" altLang="zh-CN" sz="2600" b="1" i="1">
                        <a:latin typeface="Cambria Math" panose="02040503050406030204" pitchFamily="18" charset="0"/>
                        <a:cs typeface="Times New Roman" panose="02020603050405020304" pitchFamily="18" charset="0"/>
                      </a:rPr>
                      <m:t>𝒙</m:t>
                    </m:r>
                    <m:r>
                      <a:rPr lang="en-US" altLang="zh-CN" sz="2600" b="0" i="0"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these specify the covariance matrix for each component </a:t>
                </a:r>
                <a:r>
                  <a:rPr lang="en-US" altLang="zh-CN" sz="2600" i="1" dirty="0" err="1">
                    <a:latin typeface="Times New Roman" panose="02020603050405020304" pitchFamily="18" charset="0"/>
                    <a:cs typeface="Times New Roman" panose="02020603050405020304" pitchFamily="18" charset="0"/>
                  </a:rPr>
                  <a:t>i</a:t>
                </a:r>
                <a:r>
                  <a:rPr lang="en-US" altLang="zh-CN" sz="2600" dirty="0">
                    <a:latin typeface="Times New Roman" panose="02020603050405020304" pitchFamily="18" charset="0"/>
                    <a:cs typeface="Times New Roman" panose="02020603050405020304" pitchFamily="18" charset="0"/>
                  </a:rPr>
                  <a:t>. As when learning a single Gaussian component, we typically use a diagonal matrix to avoid needing to compute determinants.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1188"/>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1876641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6.2.2.4 Other Output Types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As with learning the means of the mixture, maximum likelihood is complicated by needing to assign partial responsibility for each point to each mixture component. Gradient descent will automatically follow the correct process if given the correct speciﬁcation of the negative log-likelihood under the mixture model.</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It has been reported that gradient-based optimization of conditional Gaussian mixtures (on the output of neural networks) can be unreliable, in part because one gets divisions (by the variance) which can be numerically unstable (when some variance gets to be small for a particular example, yielding very large gradients). One solution is to </a:t>
            </a:r>
            <a:r>
              <a:rPr lang="en-US" altLang="zh-CN" sz="2600" b="1" dirty="0">
                <a:latin typeface="Times New Roman" panose="02020603050405020304" pitchFamily="18" charset="0"/>
                <a:cs typeface="Times New Roman" panose="02020603050405020304" pitchFamily="18" charset="0"/>
              </a:rPr>
              <a:t>clip gradients </a:t>
            </a:r>
            <a:r>
              <a:rPr lang="en-US" altLang="zh-CN" sz="2600" dirty="0">
                <a:latin typeface="Times New Roman" panose="02020603050405020304" pitchFamily="18" charset="0"/>
                <a:cs typeface="Times New Roman" panose="02020603050405020304" pitchFamily="18" charset="0"/>
              </a:rPr>
              <a:t>(see Sec. </a:t>
            </a:r>
            <a:r>
              <a:rPr lang="en-US" altLang="zh-CN" sz="2600" dirty="0">
                <a:solidFill>
                  <a:srgbClr val="FF0000"/>
                </a:solidFill>
                <a:latin typeface="Times New Roman" panose="02020603050405020304" pitchFamily="18" charset="0"/>
                <a:cs typeface="Times New Roman" panose="02020603050405020304" pitchFamily="18" charset="0"/>
              </a:rPr>
              <a:t>10.11.1</a:t>
            </a:r>
            <a:r>
              <a:rPr lang="en-US" altLang="zh-CN" sz="2600" dirty="0">
                <a:latin typeface="Times New Roman" panose="02020603050405020304" pitchFamily="18" charset="0"/>
                <a:cs typeface="Times New Roman" panose="02020603050405020304" pitchFamily="18" charset="0"/>
              </a:rPr>
              <a:t>) while another is to scale the gradients heuristically (</a:t>
            </a:r>
            <a:r>
              <a:rPr lang="en-US" altLang="zh-CN" sz="2600" dirty="0" err="1">
                <a:solidFill>
                  <a:srgbClr val="00FF00"/>
                </a:solidFill>
                <a:latin typeface="Times New Roman" panose="02020603050405020304" pitchFamily="18" charset="0"/>
                <a:cs typeface="Times New Roman" panose="02020603050405020304" pitchFamily="18" charset="0"/>
              </a:rPr>
              <a:t>Uria</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latin typeface="Times New Roman" panose="02020603050405020304" pitchFamily="18" charset="0"/>
                <a:cs typeface="Times New Roman" panose="02020603050405020304" pitchFamily="18" charset="0"/>
              </a:rPr>
              <a:t>,</a:t>
            </a:r>
            <a:r>
              <a:rPr lang="en-US" altLang="zh-CN" sz="2600" i="1" dirty="0">
                <a:solidFill>
                  <a:srgbClr val="00FF0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2014</a:t>
            </a:r>
            <a:r>
              <a:rPr lang="en-US" altLang="zh-CN" sz="2600" dirty="0">
                <a:latin typeface="Times New Roman" panose="02020603050405020304" pitchFamily="18" charset="0"/>
                <a:cs typeface="Times New Roman" panose="02020603050405020304" pitchFamily="18" charset="0"/>
              </a:rPr>
              <a:t>).</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818025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6.2.2.4 Other Output Types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Gaussian mixture outputs are particularly eﬀective in generative models of speech (</a:t>
                </a:r>
                <a:r>
                  <a:rPr lang="en-US" altLang="zh-CN" sz="2600" dirty="0">
                    <a:solidFill>
                      <a:srgbClr val="00FF00"/>
                    </a:solidFill>
                    <a:latin typeface="Times New Roman" panose="02020603050405020304" pitchFamily="18" charset="0"/>
                    <a:cs typeface="Times New Roman" panose="02020603050405020304" pitchFamily="18" charset="0"/>
                  </a:rPr>
                  <a:t>Schuster</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1999</a:t>
                </a:r>
                <a:r>
                  <a:rPr lang="en-US" altLang="zh-CN" sz="2600" dirty="0">
                    <a:latin typeface="Times New Roman" panose="02020603050405020304" pitchFamily="18" charset="0"/>
                    <a:cs typeface="Times New Roman" panose="02020603050405020304" pitchFamily="18" charset="0"/>
                  </a:rPr>
                  <a:t>) or movements of physical objects (</a:t>
                </a:r>
                <a:r>
                  <a:rPr lang="en-US" altLang="zh-CN" sz="2600" dirty="0">
                    <a:solidFill>
                      <a:srgbClr val="00FF00"/>
                    </a:solidFill>
                    <a:latin typeface="Times New Roman" panose="02020603050405020304" pitchFamily="18" charset="0"/>
                    <a:cs typeface="Times New Roman" panose="02020603050405020304" pitchFamily="18" charset="0"/>
                  </a:rPr>
                  <a:t>Graves</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2013</a:t>
                </a:r>
                <a:r>
                  <a:rPr lang="en-US" altLang="zh-CN" sz="2600" dirty="0">
                    <a:latin typeface="Times New Roman" panose="02020603050405020304" pitchFamily="18" charset="0"/>
                    <a:cs typeface="Times New Roman" panose="02020603050405020304" pitchFamily="18" charset="0"/>
                  </a:rPr>
                  <a:t>). The mixture density strategy gives a way for the network to represent multiple output modes and to control the variance of its output, which is crucial for obtaining a high degree of quality in these real-valued domains. An example of a mixture density network is shown in Fig. </a:t>
                </a:r>
                <a:r>
                  <a:rPr lang="en-US" altLang="zh-CN" sz="2600" dirty="0">
                    <a:solidFill>
                      <a:srgbClr val="FF0000"/>
                    </a:solidFill>
                    <a:latin typeface="Times New Roman" panose="02020603050405020304" pitchFamily="18" charset="0"/>
                    <a:cs typeface="Times New Roman" panose="02020603050405020304" pitchFamily="18" charset="0"/>
                  </a:rPr>
                  <a:t>6.4</a:t>
                </a:r>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 general, we may wish to continue to model larger vectors </a:t>
                </a:r>
                <a:r>
                  <a:rPr lang="en-US" altLang="zh-CN" sz="2600" i="1" dirty="0">
                    <a:latin typeface="Times New Roman" panose="02020603050405020304" pitchFamily="18" charset="0"/>
                    <a:cs typeface="Times New Roman" panose="02020603050405020304" pitchFamily="18" charset="0"/>
                  </a:rPr>
                  <a:t>y</a:t>
                </a:r>
                <a:r>
                  <a:rPr lang="en-US" altLang="zh-CN" sz="2600" dirty="0">
                    <a:latin typeface="Times New Roman" panose="02020603050405020304" pitchFamily="18" charset="0"/>
                    <a:cs typeface="Times New Roman" panose="02020603050405020304" pitchFamily="18" charset="0"/>
                  </a:rPr>
                  <a:t> containing more variables, and to impose richer and richer structures on these output variables. For example, we may wish for our neural network to output a sequence of characters that forms a sentence. In these cases, we may continue to use the principle </a:t>
                </a:r>
                <a:r>
                  <a:rPr lang="en-US" altLang="zh-CN" dirty="0">
                    <a:latin typeface="Times New Roman" panose="02020603050405020304" pitchFamily="18" charset="0"/>
                    <a:cs typeface="Times New Roman" panose="02020603050405020304" pitchFamily="18" charset="0"/>
                  </a:rPr>
                  <a:t>of maximum likelihood applied to our model </a:t>
                </a:r>
                <a14:m>
                  <m:oMath xmlns:m="http://schemas.openxmlformats.org/officeDocument/2006/math">
                    <m:r>
                      <a:rPr lang="en-US" altLang="zh-CN" i="1">
                        <a:latin typeface="Cambria Math" panose="02040503050406030204" pitchFamily="18" charset="0"/>
                        <a:cs typeface="Times New Roman" panose="02020603050405020304" pitchFamily="18" charset="0"/>
                      </a:rPr>
                      <m:t>𝑝</m:t>
                    </m:r>
                    <m:r>
                      <a:rPr lang="en-US" altLang="zh-CN" i="1">
                        <a:latin typeface="Cambria Math" panose="02040503050406030204" pitchFamily="18" charset="0"/>
                        <a:cs typeface="Times New Roman" panose="02020603050405020304" pitchFamily="18" charset="0"/>
                      </a:rPr>
                      <m:t>(</m:t>
                    </m:r>
                    <m:r>
                      <a:rPr lang="en-US" altLang="zh-CN" b="1">
                        <a:latin typeface="Cambria Math" panose="02040503050406030204" pitchFamily="18" charset="0"/>
                        <a:cs typeface="Times New Roman" panose="02020603050405020304" pitchFamily="18" charset="0"/>
                      </a:rPr>
                      <m:t>𝐲</m:t>
                    </m:r>
                    <m:r>
                      <a:rPr lang="en-US" altLang="zh-CN">
                        <a:latin typeface="Cambria Math" panose="02040503050406030204" pitchFamily="18" charset="0"/>
                        <a:cs typeface="Times New Roman" panose="02020603050405020304" pitchFamily="18" charset="0"/>
                      </a:rPr>
                      <m:t>;</m:t>
                    </m:r>
                    <m:r>
                      <a:rPr lang="el-GR" altLang="zh-CN" b="1" i="1">
                        <a:latin typeface="Cambria Math" panose="02040503050406030204" pitchFamily="18" charset="0"/>
                        <a:ea typeface="Cambria Math" panose="02040503050406030204" pitchFamily="18" charset="0"/>
                        <a:cs typeface="Times New Roman" panose="02020603050405020304" pitchFamily="18" charset="0"/>
                      </a:rPr>
                      <m:t>𝝎</m:t>
                    </m:r>
                    <m:d>
                      <m:dPr>
                        <m:ctrlPr>
                          <a:rPr lang="en-US" altLang="zh-CN" b="1"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a:latin typeface="Cambria Math" panose="02040503050406030204" pitchFamily="18" charset="0"/>
                            <a:ea typeface="Cambria Math" panose="02040503050406030204" pitchFamily="18" charset="0"/>
                            <a:cs typeface="Times New Roman" panose="02020603050405020304" pitchFamily="18" charset="0"/>
                          </a:rPr>
                          <m:t>𝒙</m:t>
                        </m:r>
                      </m:e>
                    </m:d>
                  </m:oMath>
                </a14:m>
                <a:r>
                  <a:rPr lang="en-US" altLang="zh-CN" dirty="0">
                    <a:latin typeface="Times New Roman" panose="02020603050405020304" pitchFamily="18" charset="0"/>
                    <a:cs typeface="Times New Roman" panose="02020603050405020304" pitchFamily="18" charset="0"/>
                  </a:rPr>
                  <a:t>), but the model we use to describe </a:t>
                </a:r>
                <a:r>
                  <a:rPr lang="en-US" altLang="zh-CN" b="1"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 becomes complex enough to be beyond the scope of this chapter. </a:t>
                </a: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855" r="-802" b="-1663"/>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192024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6.2.2.4 Other Output Types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400" dirty="0">
                <a:latin typeface="Times New Roman" panose="02020603050405020304" pitchFamily="18" charset="0"/>
                <a:cs typeface="Times New Roman" panose="02020603050405020304" pitchFamily="18" charset="0"/>
              </a:rPr>
              <a:t>Chapter </a:t>
            </a:r>
            <a:r>
              <a:rPr lang="en-US" altLang="zh-CN" sz="2400" dirty="0">
                <a:solidFill>
                  <a:srgbClr val="FF0000"/>
                </a:solidFill>
                <a:latin typeface="Times New Roman" panose="02020603050405020304" pitchFamily="18" charset="0"/>
                <a:cs typeface="Times New Roman" panose="02020603050405020304" pitchFamily="18" charset="0"/>
              </a:rPr>
              <a:t>10</a:t>
            </a:r>
            <a:r>
              <a:rPr lang="en-US" altLang="zh-CN" sz="2400" dirty="0">
                <a:latin typeface="Times New Roman" panose="02020603050405020304" pitchFamily="18" charset="0"/>
                <a:cs typeface="Times New Roman" panose="02020603050405020304" pitchFamily="18" charset="0"/>
              </a:rPr>
              <a:t> describes how to use recurrent neural networks to deﬁne such models over sequences, and Part </a:t>
            </a:r>
            <a:r>
              <a:rPr lang="en-US" altLang="zh-CN" sz="2400" dirty="0">
                <a:solidFill>
                  <a:srgbClr val="FF0000"/>
                </a:solidFill>
                <a:latin typeface="Times New Roman" panose="02020603050405020304" pitchFamily="18" charset="0"/>
                <a:cs typeface="Times New Roman" panose="02020603050405020304" pitchFamily="18" charset="0"/>
              </a:rPr>
              <a:t>III</a:t>
            </a:r>
            <a:r>
              <a:rPr lang="en-US" altLang="zh-CN" sz="2400" dirty="0">
                <a:latin typeface="Times New Roman" panose="02020603050405020304" pitchFamily="18" charset="0"/>
                <a:cs typeface="Times New Roman" panose="02020603050405020304" pitchFamily="18" charset="0"/>
              </a:rPr>
              <a:t> describes advanced techniques for modeling arbitrary probability distributions.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FA6FFD3B-C5A4-42D0-B287-A7FADF6CE580}"/>
              </a:ext>
            </a:extLst>
          </p:cNvPr>
          <p:cNvPicPr>
            <a:picLocks noChangeAspect="1"/>
          </p:cNvPicPr>
          <p:nvPr/>
        </p:nvPicPr>
        <p:blipFill>
          <a:blip r:embed="rId3"/>
          <a:stretch>
            <a:fillRect/>
          </a:stretch>
        </p:blipFill>
        <p:spPr>
          <a:xfrm>
            <a:off x="486687" y="2521527"/>
            <a:ext cx="4496374" cy="3835740"/>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DDBFBC2-A341-4B8E-90F9-1C1DC9701A7E}"/>
                  </a:ext>
                </a:extLst>
              </p:cNvPr>
              <p:cNvSpPr txBox="1"/>
              <p:nvPr/>
            </p:nvSpPr>
            <p:spPr>
              <a:xfrm>
                <a:off x="5082309" y="2571615"/>
                <a:ext cx="6714739" cy="3785652"/>
              </a:xfrm>
              <a:prstGeom prst="rect">
                <a:avLst/>
              </a:prstGeom>
              <a:noFill/>
            </p:spPr>
            <p:txBody>
              <a:bodyPr wrap="square" rtlCol="0">
                <a:spAutoFit/>
              </a:bodyPr>
              <a:lstStyle/>
              <a:p>
                <a:pPr algn="just"/>
                <a:r>
                  <a:rPr lang="en-US" altLang="zh-CN" sz="2000" dirty="0">
                    <a:latin typeface="Times New Roman" panose="02020603050405020304" pitchFamily="18" charset="0"/>
                    <a:cs typeface="Times New Roman" panose="02020603050405020304" pitchFamily="18" charset="0"/>
                  </a:rPr>
                  <a:t>Figure 6.4: Samples drawn from a neural network with a mixture density output layer. The input </a:t>
                </a:r>
                <a:r>
                  <a:rPr lang="en-US" altLang="zh-CN" sz="2000" i="1" dirty="0">
                    <a:latin typeface="Times New Roman" panose="02020603050405020304" pitchFamily="18" charset="0"/>
                    <a:cs typeface="Times New Roman" panose="02020603050405020304" pitchFamily="18" charset="0"/>
                  </a:rPr>
                  <a:t>x</a:t>
                </a:r>
                <a:r>
                  <a:rPr lang="en-US" altLang="zh-CN" sz="2000" dirty="0">
                    <a:latin typeface="Times New Roman" panose="02020603050405020304" pitchFamily="18" charset="0"/>
                    <a:cs typeface="Times New Roman" panose="02020603050405020304" pitchFamily="18" charset="0"/>
                  </a:rPr>
                  <a:t> is sampled from a uniform distribution and the output </a:t>
                </a:r>
                <a:r>
                  <a:rPr lang="en-US" altLang="zh-CN" sz="2000" i="1" dirty="0">
                    <a:latin typeface="Times New Roman" panose="02020603050405020304" pitchFamily="18" charset="0"/>
                    <a:cs typeface="Times New Roman" panose="02020603050405020304" pitchFamily="18" charset="0"/>
                  </a:rPr>
                  <a:t>y</a:t>
                </a:r>
                <a:r>
                  <a:rPr lang="en-US" altLang="zh-CN" sz="2000" dirty="0">
                    <a:latin typeface="Times New Roman" panose="02020603050405020304" pitchFamily="18" charset="0"/>
                    <a:cs typeface="Times New Roman" panose="02020603050405020304" pitchFamily="18" charset="0"/>
                  </a:rPr>
                  <a:t> is sampled from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𝑚𝑜𝑑𝑒𝑙</m:t>
                        </m:r>
                      </m:sub>
                    </m:sSub>
                    <m:d>
                      <m:dPr>
                        <m:endChr m:val="|"/>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𝑦</m:t>
                        </m:r>
                        <m:r>
                          <a:rPr lang="en-US" altLang="zh-CN" sz="2000" i="1">
                            <a:latin typeface="Cambria Math" panose="02040503050406030204" pitchFamily="18" charset="0"/>
                            <a:cs typeface="Times New Roman" panose="02020603050405020304" pitchFamily="18" charset="0"/>
                          </a:rPr>
                          <m:t> </m:t>
                        </m:r>
                      </m:e>
                    </m:d>
                    <m:r>
                      <a:rPr lang="en-US" altLang="zh-CN" sz="2000" i="1">
                        <a:latin typeface="Cambria Math" panose="02040503050406030204" pitchFamily="18" charset="0"/>
                        <a:cs typeface="Times New Roman" panose="02020603050405020304" pitchFamily="18" charset="0"/>
                      </a:rPr>
                      <m:t> </m:t>
                    </m:r>
                    <m:r>
                      <a:rPr lang="en-US" altLang="zh-CN" sz="2000" i="1">
                        <a:latin typeface="Cambria Math" panose="02040503050406030204" pitchFamily="18" charset="0"/>
                        <a:cs typeface="Times New Roman" panose="02020603050405020304" pitchFamily="18" charset="0"/>
                      </a:rPr>
                      <m:t>𝑥</m:t>
                    </m:r>
                    <m:r>
                      <a:rPr lang="en-US" altLang="zh-CN" sz="2000" i="1">
                        <a:latin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 The neural network is able to learn nonlinear mappings from the input to the parameters of the output distribution. These parameters include the probabilities governing which of three mixture components will generate the output as well as the parameters for each mixture component. Each mixture component is Gaussian with predicted mean and variance. All of these aspects of the output distribution are able to vary with respect to the input </a:t>
                </a:r>
                <a:r>
                  <a:rPr lang="en-US" altLang="zh-CN" sz="2000" i="1" dirty="0">
                    <a:latin typeface="Times New Roman" panose="02020603050405020304" pitchFamily="18" charset="0"/>
                    <a:cs typeface="Times New Roman" panose="02020603050405020304" pitchFamily="18" charset="0"/>
                  </a:rPr>
                  <a:t>x</a:t>
                </a:r>
                <a:r>
                  <a:rPr lang="en-US" altLang="zh-CN" sz="2000" dirty="0">
                    <a:latin typeface="Times New Roman" panose="02020603050405020304" pitchFamily="18" charset="0"/>
                    <a:cs typeface="Times New Roman" panose="02020603050405020304" pitchFamily="18" charset="0"/>
                  </a:rPr>
                  <a:t>, and to do so in nonlinear ways.</a:t>
                </a:r>
              </a:p>
            </p:txBody>
          </p:sp>
        </mc:Choice>
        <mc:Fallback xmlns="">
          <p:sp>
            <p:nvSpPr>
              <p:cNvPr id="6" name="文本框 5">
                <a:extLst>
                  <a:ext uri="{FF2B5EF4-FFF2-40B4-BE49-F238E27FC236}">
                    <a16:creationId xmlns:a16="http://schemas.microsoft.com/office/drawing/2014/main" id="{1DDBFBC2-A341-4B8E-90F9-1C1DC9701A7E}"/>
                  </a:ext>
                </a:extLst>
              </p:cNvPr>
              <p:cNvSpPr txBox="1">
                <a:spLocks noRot="1" noChangeAspect="1" noMove="1" noResize="1" noEditPoints="1" noAdjustHandles="1" noChangeArrowheads="1" noChangeShapeType="1" noTextEdit="1"/>
              </p:cNvSpPr>
              <p:nvPr/>
            </p:nvSpPr>
            <p:spPr>
              <a:xfrm>
                <a:off x="5082309" y="2571615"/>
                <a:ext cx="6714739" cy="3785652"/>
              </a:xfrm>
              <a:prstGeom prst="rect">
                <a:avLst/>
              </a:prstGeom>
              <a:blipFill>
                <a:blip r:embed="rId4"/>
                <a:stretch>
                  <a:fillRect l="-999" t="-966" r="-908" b="-19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49057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741ED9B2-B733-4906-B43A-3EAF138B2E88}"/>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3" name="标题 2"/>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 Deep Feedforward Networks</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pPr marL="0" lvl="0" indent="0" algn="just">
                  <a:lnSpc>
                    <a:spcPct val="120000"/>
                  </a:lnSpc>
                  <a:spcBef>
                    <a:spcPts val="0"/>
                  </a:spcBef>
                  <a:buClr>
                    <a:srgbClr val="FF0000"/>
                  </a:buClr>
                  <a:buNone/>
                </a:pPr>
                <a:r>
                  <a:rPr lang="en-US" altLang="zh-CN" sz="2600" dirty="0"/>
                  <a:t>        Feedforward networks are of extreme importance to machine learning practitioners. They form the basis of many important commercial applications. For example, the convolutional networks used for object recognition from photos are a specialized kind of feedforward network. Feedforward networks are a conceptual stepping stone on the path to recurrent networks, which power many natural language applications.</a:t>
                </a:r>
              </a:p>
              <a:p>
                <a:pPr marL="0" lvl="0" indent="0" algn="just">
                  <a:lnSpc>
                    <a:spcPct val="120000"/>
                  </a:lnSpc>
                  <a:spcBef>
                    <a:spcPts val="0"/>
                  </a:spcBef>
                  <a:buClr>
                    <a:srgbClr val="FF0000"/>
                  </a:buClr>
                  <a:buNone/>
                </a:pPr>
                <a:r>
                  <a:rPr lang="en-US" altLang="zh-CN" sz="2600" dirty="0"/>
                  <a:t>        Feedforward neural networks are called </a:t>
                </a:r>
                <a:r>
                  <a:rPr lang="en-US" altLang="zh-CN" sz="2600" i="1" dirty="0"/>
                  <a:t>networks</a:t>
                </a:r>
                <a:r>
                  <a:rPr lang="en-US" altLang="zh-CN" sz="2600" dirty="0"/>
                  <a:t> because they are typically represented by composing together many different functions. The model is associated with a directed acyclic graph describing how the functions are composed together. For example, we might have three functions </a:t>
                </a:r>
                <a14:m>
                  <m:oMath xmlns:m="http://schemas.openxmlformats.org/officeDocument/2006/math">
                    <m:sSup>
                      <m:sSupPr>
                        <m:ctrlPr>
                          <a:rPr lang="en-US" altLang="zh-CN" sz="2600" i="1" smtClean="0">
                            <a:latin typeface="Cambria Math" panose="02040503050406030204" pitchFamily="18" charset="0"/>
                          </a:rPr>
                        </m:ctrlPr>
                      </m:sSupPr>
                      <m:e>
                        <m:r>
                          <a:rPr lang="en-US" altLang="zh-CN" sz="2600" b="0" i="1" smtClean="0">
                            <a:latin typeface="Cambria Math" panose="02040503050406030204" pitchFamily="18" charset="0"/>
                          </a:rPr>
                          <m:t>𝑓</m:t>
                        </m:r>
                      </m:e>
                      <m:sup>
                        <m:r>
                          <a:rPr lang="en-US" altLang="zh-CN" sz="2600" b="0" i="1" smtClean="0">
                            <a:latin typeface="Cambria Math" panose="02040503050406030204" pitchFamily="18" charset="0"/>
                          </a:rPr>
                          <m:t>(1)</m:t>
                        </m:r>
                      </m:sup>
                    </m:sSup>
                  </m:oMath>
                </a14:m>
                <a:r>
                  <a:rPr lang="en-US" altLang="zh-CN" sz="2600" dirty="0"/>
                  <a:t>, </a:t>
                </a:r>
                <a14:m>
                  <m:oMath xmlns:m="http://schemas.openxmlformats.org/officeDocument/2006/math">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𝑓</m:t>
                        </m:r>
                      </m:e>
                      <m:sup>
                        <m:r>
                          <a:rPr lang="en-US" altLang="zh-CN" sz="2600" i="1">
                            <a:latin typeface="Cambria Math" panose="02040503050406030204" pitchFamily="18" charset="0"/>
                          </a:rPr>
                          <m:t>(</m:t>
                        </m:r>
                        <m:r>
                          <a:rPr lang="en-US" altLang="zh-CN" sz="2600" b="0" i="1" smtClean="0">
                            <a:latin typeface="Cambria Math" panose="02040503050406030204" pitchFamily="18" charset="0"/>
                          </a:rPr>
                          <m:t>2</m:t>
                        </m:r>
                        <m:r>
                          <a:rPr lang="en-US" altLang="zh-CN" sz="2600" i="1">
                            <a:latin typeface="Cambria Math" panose="02040503050406030204" pitchFamily="18" charset="0"/>
                          </a:rPr>
                          <m:t>)</m:t>
                        </m:r>
                      </m:sup>
                    </m:sSup>
                  </m:oMath>
                </a14:m>
                <a:r>
                  <a:rPr lang="en-US" altLang="zh-CN" sz="2600" dirty="0"/>
                  <a:t>, and </a:t>
                </a:r>
                <a14:m>
                  <m:oMath xmlns:m="http://schemas.openxmlformats.org/officeDocument/2006/math">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𝑓</m:t>
                        </m:r>
                      </m:e>
                      <m:sup>
                        <m:r>
                          <a:rPr lang="en-US" altLang="zh-CN" sz="2600" i="1">
                            <a:latin typeface="Cambria Math" panose="02040503050406030204" pitchFamily="18" charset="0"/>
                          </a:rPr>
                          <m:t>(</m:t>
                        </m:r>
                        <m:r>
                          <a:rPr lang="en-US" altLang="zh-CN" sz="2600" b="0" i="1" smtClean="0">
                            <a:latin typeface="Cambria Math" panose="02040503050406030204" pitchFamily="18" charset="0"/>
                          </a:rPr>
                          <m:t>3</m:t>
                        </m:r>
                        <m:r>
                          <a:rPr lang="en-US" altLang="zh-CN" sz="2600" i="1">
                            <a:latin typeface="Cambria Math" panose="02040503050406030204" pitchFamily="18" charset="0"/>
                          </a:rPr>
                          <m:t>)</m:t>
                        </m:r>
                      </m:sup>
                    </m:sSup>
                  </m:oMath>
                </a14:m>
                <a:r>
                  <a:rPr lang="en-US" altLang="zh-CN" sz="2600" dirty="0"/>
                  <a:t> connected in a chain, to form </a:t>
                </a:r>
                <a14:m>
                  <m:oMath xmlns:m="http://schemas.openxmlformats.org/officeDocument/2006/math">
                    <m:sSup>
                      <m:sSupPr>
                        <m:ctrlPr>
                          <a:rPr lang="en-US" altLang="zh-CN" sz="2600" i="1">
                            <a:latin typeface="Cambria Math" panose="02040503050406030204" pitchFamily="18" charset="0"/>
                          </a:rPr>
                        </m:ctrlPr>
                      </m:sSupPr>
                      <m:e>
                        <m:r>
                          <a:rPr lang="en-US" altLang="zh-CN" sz="2600" b="0" i="1" smtClean="0">
                            <a:latin typeface="Cambria Math" panose="02040503050406030204" pitchFamily="18" charset="0"/>
                          </a:rPr>
                          <m:t>𝑓</m:t>
                        </m:r>
                        <m:d>
                          <m:dPr>
                            <m:ctrlPr>
                              <a:rPr lang="en-US" altLang="zh-CN" sz="2600" b="0" i="1" smtClean="0">
                                <a:latin typeface="Cambria Math" panose="02040503050406030204" pitchFamily="18" charset="0"/>
                              </a:rPr>
                            </m:ctrlPr>
                          </m:dPr>
                          <m:e>
                            <m:r>
                              <a:rPr lang="en-US" altLang="zh-CN" sz="2600" b="1" i="1" smtClean="0">
                                <a:latin typeface="Cambria Math" panose="02040503050406030204" pitchFamily="18" charset="0"/>
                              </a:rPr>
                              <m:t>𝒙</m:t>
                            </m:r>
                          </m:e>
                        </m:d>
                        <m:r>
                          <a:rPr lang="en-US" altLang="zh-CN" sz="2600" b="0" i="1" smtClean="0">
                            <a:latin typeface="Cambria Math" panose="02040503050406030204" pitchFamily="18" charset="0"/>
                          </a:rPr>
                          <m:t>=</m:t>
                        </m:r>
                        <m:r>
                          <a:rPr lang="en-US" altLang="zh-CN" sz="2600" i="1">
                            <a:latin typeface="Cambria Math" panose="02040503050406030204" pitchFamily="18" charset="0"/>
                          </a:rPr>
                          <m:t>𝑓</m:t>
                        </m:r>
                      </m:e>
                      <m:sup>
                        <m:d>
                          <m:dPr>
                            <m:ctrlPr>
                              <a:rPr lang="en-US" altLang="zh-CN" sz="2600" i="1">
                                <a:latin typeface="Cambria Math" panose="02040503050406030204" pitchFamily="18" charset="0"/>
                              </a:rPr>
                            </m:ctrlPr>
                          </m:dPr>
                          <m:e>
                            <m:r>
                              <a:rPr lang="en-US" altLang="zh-CN" sz="2600" b="0" i="1" smtClean="0">
                                <a:latin typeface="Cambria Math" panose="02040503050406030204" pitchFamily="18" charset="0"/>
                              </a:rPr>
                              <m:t>3</m:t>
                            </m:r>
                          </m:e>
                        </m:d>
                      </m:sup>
                    </m:sSup>
                    <m:r>
                      <a:rPr lang="en-US" altLang="zh-CN" sz="2600" b="0" i="1" smtClean="0">
                        <a:latin typeface="Cambria Math" panose="02040503050406030204" pitchFamily="18" charset="0"/>
                      </a:rPr>
                      <m:t>(</m:t>
                    </m:r>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𝑓</m:t>
                        </m:r>
                      </m:e>
                      <m:sup>
                        <m:d>
                          <m:dPr>
                            <m:ctrlPr>
                              <a:rPr lang="en-US" altLang="zh-CN" sz="2600" i="1">
                                <a:latin typeface="Cambria Math" panose="02040503050406030204" pitchFamily="18" charset="0"/>
                              </a:rPr>
                            </m:ctrlPr>
                          </m:dPr>
                          <m:e>
                            <m:r>
                              <a:rPr lang="en-US" altLang="zh-CN" sz="2600" b="0" i="1" smtClean="0">
                                <a:latin typeface="Cambria Math" panose="02040503050406030204" pitchFamily="18" charset="0"/>
                              </a:rPr>
                              <m:t>2</m:t>
                            </m:r>
                          </m:e>
                        </m:d>
                      </m:sup>
                    </m:sSup>
                    <m:r>
                      <a:rPr lang="en-US" altLang="zh-CN" sz="2600" b="0" i="1" smtClean="0">
                        <a:latin typeface="Cambria Math" panose="02040503050406030204" pitchFamily="18" charset="0"/>
                      </a:rPr>
                      <m:t>(</m:t>
                    </m:r>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𝑓</m:t>
                        </m:r>
                      </m:e>
                      <m:sup>
                        <m:d>
                          <m:dPr>
                            <m:ctrlPr>
                              <a:rPr lang="en-US" altLang="zh-CN" sz="2600" i="1">
                                <a:latin typeface="Cambria Math" panose="02040503050406030204" pitchFamily="18" charset="0"/>
                              </a:rPr>
                            </m:ctrlPr>
                          </m:dPr>
                          <m:e>
                            <m:r>
                              <a:rPr lang="en-US" altLang="zh-CN" sz="2600" i="1">
                                <a:latin typeface="Cambria Math" panose="02040503050406030204" pitchFamily="18" charset="0"/>
                              </a:rPr>
                              <m:t>1</m:t>
                            </m:r>
                          </m:e>
                        </m:d>
                      </m:sup>
                    </m:sSup>
                    <m:r>
                      <a:rPr lang="en-US" altLang="zh-CN" sz="2600" b="0" i="1" smtClean="0">
                        <a:latin typeface="Cambria Math" panose="02040503050406030204" pitchFamily="18" charset="0"/>
                      </a:rPr>
                      <m:t>(</m:t>
                    </m:r>
                    <m:r>
                      <a:rPr lang="en-US" altLang="zh-CN" sz="2600" b="1" i="1" smtClean="0">
                        <a:latin typeface="Cambria Math" panose="02040503050406030204" pitchFamily="18" charset="0"/>
                      </a:rPr>
                      <m:t>𝒙</m:t>
                    </m:r>
                    <m:r>
                      <a:rPr lang="en-US" altLang="zh-CN" sz="2600" b="0" i="1" smtClean="0">
                        <a:latin typeface="Cambria Math" panose="02040503050406030204" pitchFamily="18" charset="0"/>
                      </a:rPr>
                      <m:t>)))</m:t>
                    </m:r>
                  </m:oMath>
                </a14:m>
                <a:r>
                  <a:rPr lang="en-US" altLang="zh-CN" sz="2600" dirty="0"/>
                  <a:t>. </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3"/>
                <a:stretch>
                  <a:fillRect l="-962" t="-238" r="-962" b="-6888"/>
                </a:stretch>
              </a:blipFill>
            </p:spPr>
            <p:txBody>
              <a:bodyPr/>
              <a:lstStyle/>
              <a:p>
                <a:r>
                  <a:rPr lang="zh-CN" alt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Yifan Chen</a:t>
            </a:r>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a:spLocks/>
          </p:cNvSpPr>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6.3 Hidden Units</a:t>
            </a:r>
            <a:endParaRPr lang="zh-CN" altLang="en-US" sz="3600" dirty="0"/>
          </a:p>
        </p:txBody>
      </p:sp>
      <p:sp>
        <p:nvSpPr>
          <p:cNvPr id="8" name="文本框 7"/>
          <p:cNvSpPr txBox="1"/>
          <p:nvPr/>
        </p:nvSpPr>
        <p:spPr>
          <a:xfrm>
            <a:off x="1251405" y="727657"/>
            <a:ext cx="9689190"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6 Deep Feedforward Networks</a:t>
            </a:r>
            <a:endParaRPr lang="zh-CN" altLang="en-US"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09984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 Hidden Units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So far we have focused our discussion on design choices for neural networks that are common to most parametric machine learning models trained with gradient-based optimization. Now we turn to an issue that is unique to feedforward neural networks: how to choose the type of hidden unit to use in the hidden layers of the model.</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 design of hidden units is an extremely active area of research and does not yet have many deﬁnitive guiding theoretical principles.</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Rectiﬁed linear units are an excellent default choice of hidden unit. Many other types of hidden units are available. It can be diﬃcult to determine when to use which kind (though rectiﬁed linear units are usually an acceptable choice). We describe here some of the basic intuitions motivating each type of hidden unit.</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8574496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 Hidden Units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These intuitions can be used to suggest when to try out each of these units. It is usually impossible to predict in advance which will work best. The design process consists of trial and error, intuiting that a kind of hidden unit may work well, and then training a network with that kind of hidden unit and evaluating its performance on a validation set.</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Some of the hidden units included in this list are not actually diﬀerentiable at all input points. For example, the rectiﬁed linear function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𝑔</m:t>
                    </m:r>
                    <m:d>
                      <m:dPr>
                        <m:ctrlPr>
                          <a:rPr lang="en-US" altLang="zh-CN" sz="2600" b="0" i="1" smtClean="0">
                            <a:latin typeface="Cambria Math" panose="02040503050406030204" pitchFamily="18" charset="0"/>
                            <a:cs typeface="Times New Roman" panose="02020603050405020304" pitchFamily="18" charset="0"/>
                          </a:rPr>
                        </m:ctrlPr>
                      </m:dPr>
                      <m:e>
                        <m:r>
                          <a:rPr lang="zh-CN" altLang="en-US" sz="2600" b="0" i="1" smtClean="0">
                            <a:latin typeface="Cambria Math" panose="02040503050406030204" pitchFamily="18" charset="0"/>
                            <a:cs typeface="Times New Roman" panose="02020603050405020304" pitchFamily="18" charset="0"/>
                          </a:rPr>
                          <m:t>𝓏</m:t>
                        </m:r>
                      </m:e>
                    </m:d>
                    <m:r>
                      <a:rPr lang="en-US" altLang="zh-CN" sz="2600" b="0" i="1" smtClean="0">
                        <a:latin typeface="Cambria Math" panose="02040503050406030204" pitchFamily="18" charset="0"/>
                        <a:cs typeface="Times New Roman" panose="02020603050405020304" pitchFamily="18" charset="0"/>
                      </a:rPr>
                      <m:t>=</m:t>
                    </m:r>
                    <m:r>
                      <m:rPr>
                        <m:sty m:val="p"/>
                      </m:rPr>
                      <a:rPr lang="en-US" altLang="zh-CN" sz="2600" b="0" i="0" smtClean="0">
                        <a:latin typeface="Cambria Math" panose="02040503050406030204" pitchFamily="18" charset="0"/>
                        <a:cs typeface="Times New Roman" panose="02020603050405020304" pitchFamily="18" charset="0"/>
                      </a:rPr>
                      <m:t>max</m:t>
                    </m:r>
                    <m:r>
                      <a:rPr lang="en-US" altLang="zh-CN" sz="2600" b="0" i="0" smtClean="0">
                        <a:latin typeface="Cambria Math" panose="02040503050406030204" pitchFamily="18" charset="0"/>
                        <a:cs typeface="Times New Roman" panose="02020603050405020304" pitchFamily="18" charset="0"/>
                      </a:rPr>
                      <m:t>{0,</m:t>
                    </m:r>
                    <m:r>
                      <a:rPr lang="zh-CN" altLang="en-US" sz="2600" b="0" i="1" smtClean="0">
                        <a:latin typeface="Cambria Math" panose="02040503050406030204" pitchFamily="18" charset="0"/>
                        <a:cs typeface="Times New Roman" panose="02020603050405020304" pitchFamily="18" charset="0"/>
                      </a:rPr>
                      <m:t>𝓏</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is not diﬀerentiable at </a:t>
                </a:r>
                <a14:m>
                  <m:oMath xmlns:m="http://schemas.openxmlformats.org/officeDocument/2006/math">
                    <m:r>
                      <a:rPr lang="zh-CN" altLang="en-US" sz="2600" i="1" smtClean="0">
                        <a:latin typeface="Cambria Math" panose="02040503050406030204" pitchFamily="18" charset="0"/>
                        <a:cs typeface="Times New Roman" panose="02020603050405020304" pitchFamily="18" charset="0"/>
                      </a:rPr>
                      <m:t>𝓏</m:t>
                    </m:r>
                    <m:r>
                      <a:rPr lang="en-US" altLang="zh-CN" sz="2600" b="0" i="1" smtClean="0">
                        <a:latin typeface="Cambria Math" panose="02040503050406030204" pitchFamily="18" charset="0"/>
                        <a:cs typeface="Times New Roman" panose="02020603050405020304" pitchFamily="18" charset="0"/>
                      </a:rPr>
                      <m:t>=0</m:t>
                    </m:r>
                  </m:oMath>
                </a14:m>
                <a:r>
                  <a:rPr lang="en-US" altLang="zh-CN" sz="2600" dirty="0">
                    <a:latin typeface="Times New Roman" panose="02020603050405020304" pitchFamily="18" charset="0"/>
                    <a:cs typeface="Times New Roman" panose="02020603050405020304" pitchFamily="18" charset="0"/>
                  </a:rPr>
                  <a:t>. This may seem like it invalidates g for use with a gradient-</a:t>
                </a: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based learning algorithm.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3175661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 Hidden Units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In practice, gradient descent still performs well enough for these models to be used for machine learning tasks. This is in part because neural network training algorithms do not usually arrive at a local minimum of the cost function, but instead merely reduce its value signiﬁcantly, as shown in Fig. </a:t>
                </a:r>
                <a:r>
                  <a:rPr lang="en-US" altLang="zh-CN" sz="2600" dirty="0">
                    <a:solidFill>
                      <a:srgbClr val="FF0000"/>
                    </a:solidFill>
                    <a:latin typeface="Times New Roman" panose="02020603050405020304" pitchFamily="18" charset="0"/>
                    <a:cs typeface="Times New Roman" panose="02020603050405020304" pitchFamily="18" charset="0"/>
                  </a:rPr>
                  <a:t>4.3</a:t>
                </a:r>
                <a:r>
                  <a:rPr lang="en-US" altLang="zh-CN" sz="2600" dirty="0">
                    <a:latin typeface="Times New Roman" panose="02020603050405020304" pitchFamily="18" charset="0"/>
                    <a:cs typeface="Times New Roman" panose="02020603050405020304" pitchFamily="18" charset="0"/>
                  </a:rPr>
                  <a:t>. These ideas will be described further in Chapter </a:t>
                </a:r>
                <a:r>
                  <a:rPr lang="en-US" altLang="zh-CN" sz="2600" dirty="0">
                    <a:solidFill>
                      <a:srgbClr val="FF0000"/>
                    </a:solidFill>
                    <a:latin typeface="Times New Roman" panose="02020603050405020304" pitchFamily="18" charset="0"/>
                    <a:cs typeface="Times New Roman" panose="02020603050405020304" pitchFamily="18" charset="0"/>
                  </a:rPr>
                  <a:t>8</a:t>
                </a:r>
                <a:r>
                  <a:rPr lang="en-US" altLang="zh-CN" sz="2600" dirty="0">
                    <a:latin typeface="Times New Roman" panose="02020603050405020304" pitchFamily="18" charset="0"/>
                    <a:cs typeface="Times New Roman" panose="02020603050405020304" pitchFamily="18" charset="0"/>
                  </a:rPr>
                  <a:t>. Because we do not expect training to actually reach a point where the gradient is </a:t>
                </a:r>
                <a:r>
                  <a:rPr lang="en-US" altLang="zh-CN" sz="2600" b="1" dirty="0">
                    <a:latin typeface="Times New Roman" panose="02020603050405020304" pitchFamily="18" charset="0"/>
                    <a:cs typeface="Times New Roman" panose="02020603050405020304" pitchFamily="18" charset="0"/>
                  </a:rPr>
                  <a:t>0</a:t>
                </a:r>
                <a:r>
                  <a:rPr lang="en-US" altLang="zh-CN" sz="2600" dirty="0">
                    <a:latin typeface="Times New Roman" panose="02020603050405020304" pitchFamily="18" charset="0"/>
                    <a:cs typeface="Times New Roman" panose="02020603050405020304" pitchFamily="18" charset="0"/>
                  </a:rPr>
                  <a:t>, it is acceptable for the minima of the cost function to correspond to points with undeﬁned gradient. Hidden units that are not diﬀerentiable are usually non-diﬀerentiable at only a small number of points.</a:t>
                </a:r>
                <a:r>
                  <a:rPr lang="en-US" altLang="zh-CN" sz="2600" b="1"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 general, a function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𝑔</m:t>
                    </m:r>
                    <m:r>
                      <a:rPr lang="en-US" altLang="zh-CN" sz="2600" b="0" i="1" smtClean="0">
                        <a:latin typeface="Cambria Math" panose="02040503050406030204" pitchFamily="18" charset="0"/>
                        <a:cs typeface="Times New Roman" panose="02020603050405020304" pitchFamily="18" charset="0"/>
                      </a:rPr>
                      <m:t>(</m:t>
                    </m:r>
                    <m:r>
                      <a:rPr lang="zh-CN" altLang="en-US" sz="2600" b="0" i="1" smtClean="0">
                        <a:latin typeface="Cambria Math" panose="02040503050406030204" pitchFamily="18" charset="0"/>
                        <a:cs typeface="Times New Roman" panose="02020603050405020304" pitchFamily="18" charset="0"/>
                      </a:rPr>
                      <m:t>𝓏</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has a left derivative deﬁned by the slope of the function immediately to the left of </a:t>
                </a:r>
                <a14:m>
                  <m:oMath xmlns:m="http://schemas.openxmlformats.org/officeDocument/2006/math">
                    <m:r>
                      <a:rPr lang="zh-CN" altLang="en-US" sz="2600" i="1" smtClean="0">
                        <a:latin typeface="Cambria Math" panose="02040503050406030204" pitchFamily="18" charset="0"/>
                        <a:cs typeface="Times New Roman" panose="02020603050405020304" pitchFamily="18" charset="0"/>
                      </a:rPr>
                      <m:t>𝓏</m:t>
                    </m:r>
                  </m:oMath>
                </a14:m>
                <a:r>
                  <a:rPr lang="en-US" altLang="zh-CN" sz="2600" dirty="0">
                    <a:latin typeface="Times New Roman" panose="02020603050405020304" pitchFamily="18" charset="0"/>
                    <a:cs typeface="Times New Roman" panose="02020603050405020304" pitchFamily="18" charset="0"/>
                  </a:rPr>
                  <a:t> and a right derivative deﬁned by the slope of the function immediately to the right of </a:t>
                </a:r>
                <a14:m>
                  <m:oMath xmlns:m="http://schemas.openxmlformats.org/officeDocument/2006/math">
                    <m:r>
                      <a:rPr lang="zh-CN" altLang="en-US" sz="2600" i="1" smtClean="0">
                        <a:latin typeface="Cambria Math" panose="02040503050406030204" pitchFamily="18" charset="0"/>
                        <a:cs typeface="Times New Roman" panose="02020603050405020304" pitchFamily="18" charset="0"/>
                      </a:rPr>
                      <m:t>𝓏</m:t>
                    </m:r>
                  </m:oMath>
                </a14:m>
                <a:r>
                  <a:rPr lang="en-US" altLang="zh-CN" sz="2600" dirty="0">
                    <a:latin typeface="Times New Roman" panose="02020603050405020304" pitchFamily="18" charset="0"/>
                    <a:cs typeface="Times New Roman" panose="02020603050405020304" pitchFamily="18"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t="-594" r="-962" b="-1900"/>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5536067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 Hidden Units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 function is diﬀerentiable at </a:t>
                </a:r>
                <a14:m>
                  <m:oMath xmlns:m="http://schemas.openxmlformats.org/officeDocument/2006/math">
                    <m:r>
                      <a:rPr lang="zh-CN" altLang="en-US" sz="2600" i="1">
                        <a:latin typeface="Cambria Math" panose="02040503050406030204" pitchFamily="18" charset="0"/>
                        <a:cs typeface="Times New Roman" panose="02020603050405020304" pitchFamily="18" charset="0"/>
                      </a:rPr>
                      <m:t>𝓏</m:t>
                    </m:r>
                  </m:oMath>
                </a14:m>
                <a:r>
                  <a:rPr lang="en-US" altLang="zh-CN" sz="2600" dirty="0">
                    <a:latin typeface="Times New Roman" panose="02020603050405020304" pitchFamily="18" charset="0"/>
                    <a:cs typeface="Times New Roman" panose="02020603050405020304" pitchFamily="18" charset="0"/>
                  </a:rPr>
                  <a:t> only if both the left derivative and the right derivative are deﬁned and equal to each other. The functions used in the context of neural networks usually have deﬁned left derivatives and deﬁned right derivatives. In the case of </a:t>
                </a:r>
                <a14:m>
                  <m:oMath xmlns:m="http://schemas.openxmlformats.org/officeDocument/2006/math">
                    <m:r>
                      <a:rPr lang="en-US" altLang="zh-CN" sz="2600" i="1">
                        <a:latin typeface="Cambria Math" panose="02040503050406030204" pitchFamily="18" charset="0"/>
                        <a:cs typeface="Times New Roman" panose="02020603050405020304" pitchFamily="18" charset="0"/>
                      </a:rPr>
                      <m:t>𝑔</m:t>
                    </m:r>
                    <m:d>
                      <m:dPr>
                        <m:ctrlPr>
                          <a:rPr lang="en-US" altLang="zh-CN" sz="2600" i="1">
                            <a:latin typeface="Cambria Math" panose="02040503050406030204" pitchFamily="18" charset="0"/>
                            <a:cs typeface="Times New Roman" panose="02020603050405020304" pitchFamily="18" charset="0"/>
                          </a:rPr>
                        </m:ctrlPr>
                      </m:dPr>
                      <m:e>
                        <m:r>
                          <a:rPr lang="zh-CN" altLang="en-US" sz="2600" i="1">
                            <a:latin typeface="Cambria Math" panose="02040503050406030204" pitchFamily="18" charset="0"/>
                            <a:cs typeface="Times New Roman" panose="02020603050405020304" pitchFamily="18" charset="0"/>
                          </a:rPr>
                          <m:t>𝓏</m:t>
                        </m:r>
                      </m:e>
                    </m:d>
                    <m:r>
                      <a:rPr lang="en-US" altLang="zh-CN" sz="2600" i="1">
                        <a:latin typeface="Cambria Math" panose="02040503050406030204" pitchFamily="18" charset="0"/>
                        <a:cs typeface="Times New Roman" panose="02020603050405020304" pitchFamily="18" charset="0"/>
                      </a:rPr>
                      <m:t>=</m:t>
                    </m:r>
                    <m:r>
                      <m:rPr>
                        <m:sty m:val="p"/>
                      </m:rPr>
                      <a:rPr lang="en-US" altLang="zh-CN" sz="2600">
                        <a:latin typeface="Cambria Math" panose="02040503050406030204" pitchFamily="18" charset="0"/>
                        <a:cs typeface="Times New Roman" panose="02020603050405020304" pitchFamily="18" charset="0"/>
                      </a:rPr>
                      <m:t>max</m:t>
                    </m:r>
                    <m:r>
                      <a:rPr lang="en-US" altLang="zh-CN" sz="2600">
                        <a:latin typeface="Cambria Math" panose="02040503050406030204" pitchFamily="18" charset="0"/>
                        <a:cs typeface="Times New Roman" panose="02020603050405020304" pitchFamily="18" charset="0"/>
                      </a:rPr>
                      <m:t>{0,</m:t>
                    </m:r>
                    <m:r>
                      <a:rPr lang="zh-CN" altLang="en-US" sz="2600" i="1">
                        <a:latin typeface="Cambria Math" panose="02040503050406030204" pitchFamily="18" charset="0"/>
                        <a:cs typeface="Times New Roman" panose="02020603050405020304" pitchFamily="18" charset="0"/>
                      </a:rPr>
                      <m:t>𝓏</m:t>
                    </m:r>
                    <m:r>
                      <a:rPr lang="en-US" altLang="zh-CN" sz="2600" i="1">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 the left derivative at </a:t>
                </a:r>
                <a14:m>
                  <m:oMath xmlns:m="http://schemas.openxmlformats.org/officeDocument/2006/math">
                    <m:r>
                      <a:rPr lang="zh-CN" altLang="en-US" sz="2600" i="1">
                        <a:latin typeface="Cambria Math" panose="02040503050406030204" pitchFamily="18" charset="0"/>
                        <a:cs typeface="Times New Roman" panose="02020603050405020304" pitchFamily="18" charset="0"/>
                      </a:rPr>
                      <m:t>𝓏</m:t>
                    </m:r>
                    <m:r>
                      <a:rPr lang="en-US" altLang="zh-CN" sz="2600" i="1">
                        <a:latin typeface="Cambria Math" panose="02040503050406030204" pitchFamily="18" charset="0"/>
                        <a:cs typeface="Times New Roman" panose="02020603050405020304" pitchFamily="18" charset="0"/>
                      </a:rPr>
                      <m:t>=0 </m:t>
                    </m:r>
                  </m:oMath>
                </a14:m>
                <a:r>
                  <a:rPr lang="en-US" altLang="zh-CN" sz="2600" dirty="0">
                    <a:latin typeface="Times New Roman" panose="02020603050405020304" pitchFamily="18" charset="0"/>
                    <a:cs typeface="Times New Roman" panose="02020603050405020304" pitchFamily="18" charset="0"/>
                  </a:rPr>
                  <a:t>is 0 and the right derivative is 1. Software implementations of neural network training usually return one of the one-sided derivatives rather than reporting that the derivative is undeﬁned or raising an error. This may be heuristically justiﬁed by observing that gradient-based optimization on a digital computer is subject to numerical error anyway. When a function is asked to evaluate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𝑔</m:t>
                    </m:r>
                    <m:r>
                      <a:rPr lang="en-US" altLang="zh-CN" sz="2600" b="0" i="1" smtClean="0">
                        <a:latin typeface="Cambria Math" panose="02040503050406030204" pitchFamily="18" charset="0"/>
                        <a:cs typeface="Times New Roman" panose="02020603050405020304" pitchFamily="18" charset="0"/>
                      </a:rPr>
                      <m:t>(0)</m:t>
                    </m:r>
                  </m:oMath>
                </a14:m>
                <a:r>
                  <a:rPr lang="en-US" altLang="zh-CN" sz="2600" dirty="0">
                    <a:latin typeface="Times New Roman" panose="02020603050405020304" pitchFamily="18" charset="0"/>
                    <a:cs typeface="Times New Roman" panose="02020603050405020304" pitchFamily="18" charset="0"/>
                  </a:rPr>
                  <a:t>, it is very unlikely that the underlying value truly was 0. Instead, it was likely to be some small value </a:t>
                </a:r>
                <a14:m>
                  <m:oMath xmlns:m="http://schemas.openxmlformats.org/officeDocument/2006/math">
                    <m:r>
                      <a:rPr lang="zh-CN" altLang="en-US" sz="2600" i="1" smtClean="0">
                        <a:latin typeface="Cambria Math" panose="02040503050406030204" pitchFamily="18" charset="0"/>
                        <a:cs typeface="Times New Roman" panose="02020603050405020304" pitchFamily="18" charset="0"/>
                      </a:rPr>
                      <m:t>𝜖</m:t>
                    </m:r>
                  </m:oMath>
                </a14:m>
                <a:r>
                  <a:rPr lang="en-US" altLang="zh-CN" sz="2600" dirty="0">
                    <a:latin typeface="Times New Roman" panose="02020603050405020304" pitchFamily="18" charset="0"/>
                    <a:cs typeface="Times New Roman" panose="02020603050405020304" pitchFamily="18" charset="0"/>
                  </a:rPr>
                  <a:t> that was rounded to 0.</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4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57894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 Hidden Units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In some contexts, more theoretically pleasing justiﬁcations are available, but these usually do not apply to neural network training. The important point is that in practice one can safely disregard the non-diﬀerentiability of the hidden unit activation functions described below.</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Unless indicated otherwise, most hidden units can be described as accepting a vector of inputs </a:t>
                </a:r>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computing an aﬃne transformation </a:t>
                </a:r>
                <a14:m>
                  <m:oMath xmlns:m="http://schemas.openxmlformats.org/officeDocument/2006/math">
                    <m:r>
                      <a:rPr lang="zh-CN" altLang="en-US" sz="2600" b="1" i="1">
                        <a:latin typeface="Cambria Math" panose="02040503050406030204" pitchFamily="18" charset="0"/>
                        <a:cs typeface="Times New Roman" panose="02020603050405020304" pitchFamily="18" charset="0"/>
                      </a:rPr>
                      <m:t>𝔃</m:t>
                    </m:r>
                    <m:r>
                      <a:rPr lang="en-US" altLang="zh-CN" sz="2600" b="1" i="1">
                        <a:latin typeface="Cambria Math" panose="02040503050406030204" pitchFamily="18" charset="0"/>
                        <a:cs typeface="Times New Roman" panose="02020603050405020304" pitchFamily="18" charset="0"/>
                      </a:rPr>
                      <m:t>=</m:t>
                    </m:r>
                    <m:sSup>
                      <m:sSupPr>
                        <m:ctrlPr>
                          <a:rPr lang="en-US" altLang="zh-CN" sz="2600" b="1" i="1">
                            <a:latin typeface="Cambria Math" panose="02040503050406030204" pitchFamily="18" charset="0"/>
                            <a:cs typeface="Times New Roman" panose="02020603050405020304" pitchFamily="18" charset="0"/>
                          </a:rPr>
                        </m:ctrlPr>
                      </m:sSupPr>
                      <m:e>
                        <m:r>
                          <a:rPr lang="en-US" altLang="zh-CN" sz="2600" b="1" i="1">
                            <a:latin typeface="Cambria Math" panose="02040503050406030204" pitchFamily="18" charset="0"/>
                            <a:cs typeface="Times New Roman" panose="02020603050405020304" pitchFamily="18" charset="0"/>
                          </a:rPr>
                          <m:t>𝑾</m:t>
                        </m:r>
                      </m:e>
                      <m:sup>
                        <m:r>
                          <a:rPr lang="zh-CN" altLang="en-US" sz="2400" b="1">
                            <a:latin typeface="Cambria Math" panose="02040503050406030204" pitchFamily="18" charset="0"/>
                          </a:rPr>
                          <m:t>⊤</m:t>
                        </m:r>
                      </m:sup>
                    </m:sSup>
                    <m:r>
                      <a:rPr lang="en-US" altLang="zh-CN" sz="2600" b="1" i="1">
                        <a:latin typeface="Cambria Math" panose="02040503050406030204" pitchFamily="18" charset="0"/>
                        <a:cs typeface="Times New Roman" panose="02020603050405020304" pitchFamily="18" charset="0"/>
                      </a:rPr>
                      <m:t>𝒉</m:t>
                    </m:r>
                    <m:r>
                      <a:rPr lang="en-US" altLang="zh-CN" sz="2600" b="1" i="1">
                        <a:latin typeface="Cambria Math" panose="02040503050406030204" pitchFamily="18" charset="0"/>
                        <a:cs typeface="Times New Roman" panose="02020603050405020304" pitchFamily="18" charset="0"/>
                      </a:rPr>
                      <m:t>+</m:t>
                    </m:r>
                    <m:r>
                      <a:rPr lang="en-US" altLang="zh-CN" sz="2600" b="1" i="1">
                        <a:latin typeface="Cambria Math" panose="02040503050406030204" pitchFamily="18" charset="0"/>
                        <a:cs typeface="Times New Roman" panose="02020603050405020304" pitchFamily="18" charset="0"/>
                      </a:rPr>
                      <m:t>𝒃</m:t>
                    </m:r>
                  </m:oMath>
                </a14:m>
                <a:r>
                  <a:rPr lang="en-US" altLang="zh-CN" sz="2600" dirty="0">
                    <a:latin typeface="Times New Roman" panose="02020603050405020304" pitchFamily="18" charset="0"/>
                    <a:cs typeface="Times New Roman" panose="02020603050405020304" pitchFamily="18" charset="0"/>
                  </a:rPr>
                  <a:t>, and then applying an element-wise nonlinear function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𝑔</m:t>
                    </m:r>
                    <m:r>
                      <a:rPr lang="en-US" altLang="zh-CN" sz="2600" b="0" i="1" smtClean="0">
                        <a:latin typeface="Cambria Math" panose="02040503050406030204" pitchFamily="18" charset="0"/>
                        <a:cs typeface="Times New Roman" panose="02020603050405020304" pitchFamily="18" charset="0"/>
                      </a:rPr>
                      <m:t>(</m:t>
                    </m:r>
                    <m:r>
                      <a:rPr lang="zh-CN" altLang="en-US" sz="2600" b="0" i="1" smtClean="0">
                        <a:latin typeface="Cambria Math" panose="02040503050406030204" pitchFamily="18" charset="0"/>
                        <a:cs typeface="Times New Roman" panose="02020603050405020304" pitchFamily="18" charset="0"/>
                      </a:rPr>
                      <m:t>𝓏</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Most hidden units are distinguished from each other only by the choice of the form of the activation function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𝑔</m:t>
                    </m:r>
                    <m:r>
                      <a:rPr lang="en-US" altLang="zh-CN" sz="2600" b="0" i="1" smtClean="0">
                        <a:latin typeface="Cambria Math" panose="02040503050406030204" pitchFamily="18" charset="0"/>
                        <a:cs typeface="Times New Roman" panose="02020603050405020304" pitchFamily="18" charset="0"/>
                      </a:rPr>
                      <m:t>(</m:t>
                    </m:r>
                    <m:r>
                      <a:rPr lang="zh-CN" altLang="en-US" sz="2600" b="0" i="1" smtClean="0">
                        <a:latin typeface="Cambria Math" panose="02040503050406030204" pitchFamily="18" charset="0"/>
                        <a:cs typeface="Times New Roman" panose="02020603050405020304" pitchFamily="18" charset="0"/>
                      </a:rPr>
                      <m:t>𝓏</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5004785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6.3.1 Rectified Linear Units and Their Generalizations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Rectiﬁed linear units use the activation function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𝑔</m:t>
                    </m:r>
                    <m:d>
                      <m:dPr>
                        <m:ctrlPr>
                          <a:rPr lang="en-US" altLang="zh-CN" sz="2600" b="0" i="1" smtClean="0">
                            <a:latin typeface="Cambria Math" panose="02040503050406030204" pitchFamily="18" charset="0"/>
                            <a:cs typeface="Times New Roman" panose="02020603050405020304" pitchFamily="18" charset="0"/>
                          </a:rPr>
                        </m:ctrlPr>
                      </m:dPr>
                      <m:e>
                        <m:r>
                          <a:rPr lang="zh-CN" altLang="en-US" sz="2600" b="0" i="1" smtClean="0">
                            <a:latin typeface="Cambria Math" panose="02040503050406030204" pitchFamily="18" charset="0"/>
                            <a:cs typeface="Times New Roman" panose="02020603050405020304" pitchFamily="18" charset="0"/>
                          </a:rPr>
                          <m:t>𝓏</m:t>
                        </m:r>
                      </m:e>
                    </m:d>
                    <m:r>
                      <a:rPr lang="en-US" altLang="zh-CN" sz="2600" b="0" i="1" smtClean="0">
                        <a:latin typeface="Cambria Math" panose="02040503050406030204" pitchFamily="18" charset="0"/>
                        <a:cs typeface="Times New Roman" panose="02020603050405020304" pitchFamily="18" charset="0"/>
                      </a:rPr>
                      <m:t>=</m:t>
                    </m:r>
                    <m:r>
                      <m:rPr>
                        <m:sty m:val="p"/>
                      </m:rPr>
                      <a:rPr lang="en-US" altLang="zh-CN" sz="2600" b="0" i="0" smtClean="0">
                        <a:latin typeface="Cambria Math" panose="02040503050406030204" pitchFamily="18" charset="0"/>
                        <a:cs typeface="Times New Roman" panose="02020603050405020304" pitchFamily="18" charset="0"/>
                      </a:rPr>
                      <m:t>max</m:t>
                    </m:r>
                    <m:r>
                      <a:rPr lang="en-US" altLang="zh-CN" sz="2600" b="0" i="0" smtClean="0">
                        <a:latin typeface="Cambria Math" panose="02040503050406030204" pitchFamily="18" charset="0"/>
                        <a:cs typeface="Times New Roman" panose="02020603050405020304" pitchFamily="18" charset="0"/>
                      </a:rPr>
                      <m:t>{0,</m:t>
                    </m:r>
                    <m:r>
                      <a:rPr lang="zh-CN" altLang="en-US" sz="2600" b="0" i="1" smtClean="0">
                        <a:latin typeface="Cambria Math" panose="02040503050406030204" pitchFamily="18" charset="0"/>
                        <a:cs typeface="Times New Roman" panose="02020603050405020304" pitchFamily="18" charset="0"/>
                      </a:rPr>
                      <m:t>𝓏</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These</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units are easy to optimize because they are so similar to linear units. The only diﬀerence between a linear unit and a rectiﬁed linear unit is that a rectiﬁed linear unit outputs zero across half its domain. This makes the derivatives through a rectiﬁed linear unit remain large whenever the unit is active. The gradients are not only large but also consistent. The second derivative of the rectifying operation is 0almost everywhere, and the derivative of the rectifying operation is 1everywhere that the unit is active. This means that the gradient direction is far more useful for learning than it would be with activation functions that introduce second-order eﬀects.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5322891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6.3.1 Rectified Linear Units and Their Generalizations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fontScale="92500"/>
          </a:bodyPr>
          <a:lstStyle/>
          <a:p>
            <a:pPr marL="0" indent="0" algn="just">
              <a:lnSpc>
                <a:spcPct val="125000"/>
              </a:lnSpc>
              <a:spcBef>
                <a:spcPts val="0"/>
              </a:spcBef>
              <a:buClr>
                <a:srgbClr val="FF0000"/>
              </a:buClr>
              <a:buNone/>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Rectiﬁed linear units are typically used on top of an aﬃne transformation:</a:t>
            </a:r>
          </a:p>
          <a:p>
            <a:pPr marL="0" indent="0" algn="just">
              <a:lnSpc>
                <a:spcPct val="125000"/>
              </a:lnSpc>
              <a:spcBef>
                <a:spcPts val="0"/>
              </a:spcBef>
              <a:buClr>
                <a:srgbClr val="FF0000"/>
              </a:buClr>
              <a:buNone/>
            </a:pPr>
            <a:endParaRPr lang="en-US" altLang="zh-CN" dirty="0"/>
          </a:p>
          <a:p>
            <a:pPr>
              <a:spcBef>
                <a:spcPts val="0"/>
              </a:spcBef>
              <a:buClr>
                <a:srgbClr val="FF0000"/>
              </a:buClr>
            </a:pPr>
            <a:r>
              <a:rPr lang="zh-CN" altLang="en-US" dirty="0"/>
              <a:t>When initializing the parameters of the aﬃne transformation, it can be a good practice to set all elements of </a:t>
            </a:r>
            <a:r>
              <a:rPr lang="en-US" altLang="zh-CN" b="1" i="1" dirty="0"/>
              <a:t>b</a:t>
            </a:r>
            <a:r>
              <a:rPr lang="en-US" altLang="zh-CN" dirty="0"/>
              <a:t> </a:t>
            </a:r>
            <a:r>
              <a:rPr lang="zh-CN" altLang="en-US" dirty="0"/>
              <a:t>to a small, positive value, such as 0.1. This makes it very likely that the rectiﬁed linear units will be initially active for most inputs in the training set and allow the derivatives to pass through.</a:t>
            </a:r>
          </a:p>
          <a:p>
            <a:pPr>
              <a:spcBef>
                <a:spcPts val="0"/>
              </a:spcBef>
            </a:pPr>
            <a:r>
              <a:rPr lang="zh-CN" altLang="en-US" dirty="0"/>
              <a:t>　　Several generalizations of rectiﬁed linear units exist. Most of these generalizations perform comparably to rectiﬁed linear units and occasionally perform better.</a:t>
            </a:r>
            <a:endParaRPr lang="en-US" altLang="zh-CN" dirty="0"/>
          </a:p>
          <a:p>
            <a:pPr>
              <a:spcBef>
                <a:spcPts val="0"/>
              </a:spcBef>
            </a:pPr>
            <a:r>
              <a:rPr lang="zh-CN" altLang="en-US" dirty="0"/>
              <a:t>　　</a:t>
            </a:r>
            <a:r>
              <a:rPr lang="en-US" altLang="zh-CN" dirty="0"/>
              <a:t>One drawback to rectiﬁed linear units is that they cannot learn via gradient-based methods on examples for which their activation is zero. A variety of generalizations of rectiﬁed linear units guarantee that they receive gradient everywhere.</a:t>
            </a:r>
            <a:endParaRPr lang="en-US" altLang="zh-CN"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C5BA3D43-9722-47CC-8711-0A8A61201352}"/>
              </a:ext>
            </a:extLst>
          </p:cNvPr>
          <p:cNvPicPr>
            <a:picLocks noChangeAspect="1"/>
          </p:cNvPicPr>
          <p:nvPr/>
        </p:nvPicPr>
        <p:blipFill>
          <a:blip r:embed="rId3"/>
          <a:stretch>
            <a:fillRect/>
          </a:stretch>
        </p:blipFill>
        <p:spPr>
          <a:xfrm>
            <a:off x="1200019" y="1513640"/>
            <a:ext cx="9141185" cy="577417"/>
          </a:xfrm>
          <a:prstGeom prst="rect">
            <a:avLst/>
          </a:prstGeom>
        </p:spPr>
      </p:pic>
    </p:spTree>
    <p:extLst>
      <p:ext uri="{BB962C8B-B14F-4D97-AF65-F5344CB8AC3E}">
        <p14:creationId xmlns:p14="http://schemas.microsoft.com/office/powerpoint/2010/main" val="33919728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6.3.1 Rectified Linear Units and Their Generalizations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marL="0" indent="0" algn="just">
                  <a:lnSpc>
                    <a:spcPct val="125000"/>
                  </a:lnSpc>
                  <a:spcBef>
                    <a:spcPts val="0"/>
                  </a:spcBef>
                  <a:buClr>
                    <a:srgbClr val="FF0000"/>
                  </a:buClr>
                  <a:buNone/>
                </a:pP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Three generalizations of rectiﬁed linear units are based on using a non-zero slope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zh-CN" altLang="en-US" sz="2600" i="1" smtClean="0">
                            <a:latin typeface="Cambria Math" panose="02040503050406030204" pitchFamily="18" charset="0"/>
                            <a:cs typeface="Times New Roman" panose="02020603050405020304" pitchFamily="18" charset="0"/>
                          </a:rPr>
                          <m:t>𝛼</m:t>
                        </m:r>
                      </m:e>
                      <m:sub>
                        <m:r>
                          <a:rPr lang="en-US" altLang="zh-CN" sz="2600" b="0" i="1" smtClean="0">
                            <a:latin typeface="Cambria Math" panose="02040503050406030204" pitchFamily="18" charset="0"/>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when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zh-CN" altLang="en-US" sz="2600" i="1" smtClean="0">
                            <a:latin typeface="Cambria Math" panose="02040503050406030204" pitchFamily="18" charset="0"/>
                            <a:cs typeface="Times New Roman" panose="02020603050405020304" pitchFamily="18" charset="0"/>
                          </a:rPr>
                          <m:t>𝓏</m:t>
                        </m:r>
                      </m:e>
                      <m:sub>
                        <m:r>
                          <a:rPr lang="en-US" altLang="zh-CN" sz="2600" b="0" i="1" smtClean="0">
                            <a:latin typeface="Cambria Math" panose="02040503050406030204" pitchFamily="18" charset="0"/>
                            <a:cs typeface="Times New Roman" panose="02020603050405020304" pitchFamily="18" charset="0"/>
                          </a:rPr>
                          <m:t>𝑖</m:t>
                        </m:r>
                      </m:sub>
                    </m:sSub>
                    <m:r>
                      <a:rPr lang="en-US" altLang="zh-CN" sz="2600" b="0" i="1" smtClean="0">
                        <a:latin typeface="Cambria Math" panose="02040503050406030204" pitchFamily="18" charset="0"/>
                        <a:cs typeface="Times New Roman" panose="02020603050405020304" pitchFamily="18" charset="0"/>
                      </a:rPr>
                      <m:t>&lt;0</m:t>
                    </m:r>
                  </m:oMath>
                </a14:m>
                <a:r>
                  <a:rPr lang="en-US" altLang="zh-CN" sz="2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h</m:t>
                        </m:r>
                      </m:e>
                      <m:sub>
                        <m:r>
                          <a:rPr lang="en-US" altLang="zh-CN" sz="2600" b="0" i="1" smtClean="0">
                            <a:latin typeface="Cambria Math" panose="02040503050406030204" pitchFamily="18" charset="0"/>
                            <a:cs typeface="Times New Roman" panose="02020603050405020304" pitchFamily="18" charset="0"/>
                          </a:rPr>
                          <m:t>𝑖</m:t>
                        </m:r>
                      </m:sub>
                    </m:sSub>
                    <m:r>
                      <a:rPr lang="en-US" altLang="zh-CN" sz="2600" b="0" i="1" smtClean="0">
                        <a:latin typeface="Cambria Math" panose="02040503050406030204" pitchFamily="18" charset="0"/>
                        <a:cs typeface="Times New Roman" panose="02020603050405020304" pitchFamily="18" charset="0"/>
                      </a:rPr>
                      <m:t>=</m:t>
                    </m:r>
                    <m:sSub>
                      <m:sSubPr>
                        <m:ctrlPr>
                          <a:rPr lang="en-US" altLang="zh-CN" sz="2600" b="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𝑔</m:t>
                        </m:r>
                        <m:r>
                          <a:rPr lang="en-US" altLang="zh-CN" sz="2600" b="0" i="1" smtClean="0">
                            <a:latin typeface="Cambria Math" panose="02040503050406030204" pitchFamily="18" charset="0"/>
                            <a:cs typeface="Times New Roman" panose="02020603050405020304" pitchFamily="18" charset="0"/>
                          </a:rPr>
                          <m:t>(</m:t>
                        </m:r>
                        <m:r>
                          <a:rPr lang="zh-CN" altLang="en-US" sz="2600" b="1" i="1" smtClean="0">
                            <a:latin typeface="Cambria Math" panose="02040503050406030204" pitchFamily="18" charset="0"/>
                            <a:cs typeface="Times New Roman" panose="02020603050405020304" pitchFamily="18" charset="0"/>
                          </a:rPr>
                          <m:t>𝔃</m:t>
                        </m:r>
                        <m:r>
                          <a:rPr lang="en-US" altLang="zh-CN" sz="2600" b="0" i="1" smtClean="0">
                            <a:latin typeface="Cambria Math" panose="02040503050406030204" pitchFamily="18" charset="0"/>
                            <a:cs typeface="Times New Roman" panose="02020603050405020304" pitchFamily="18" charset="0"/>
                          </a:rPr>
                          <m:t>,</m:t>
                        </m:r>
                        <m:r>
                          <a:rPr lang="zh-CN" altLang="en-US" sz="2600" b="1" i="1" smtClean="0">
                            <a:latin typeface="Cambria Math" panose="02040503050406030204" pitchFamily="18" charset="0"/>
                            <a:cs typeface="Times New Roman" panose="02020603050405020304" pitchFamily="18" charset="0"/>
                          </a:rPr>
                          <m:t>𝜶</m:t>
                        </m:r>
                        <m:r>
                          <a:rPr lang="en-US" altLang="zh-CN" sz="2600" b="0" i="1" smtClean="0">
                            <a:latin typeface="Cambria Math" panose="02040503050406030204" pitchFamily="18" charset="0"/>
                            <a:cs typeface="Times New Roman" panose="02020603050405020304" pitchFamily="18" charset="0"/>
                          </a:rPr>
                          <m:t>)</m:t>
                        </m:r>
                      </m:e>
                      <m:sub>
                        <m:r>
                          <a:rPr lang="en-US" altLang="zh-CN" sz="2600" b="0" i="1" smtClean="0">
                            <a:latin typeface="Cambria Math" panose="02040503050406030204" pitchFamily="18" charset="0"/>
                            <a:cs typeface="Times New Roman" panose="02020603050405020304" pitchFamily="18" charset="0"/>
                          </a:rPr>
                          <m:t>𝑖</m:t>
                        </m:r>
                      </m:sub>
                    </m:sSub>
                    <m:r>
                      <a:rPr lang="en-US" altLang="zh-CN" sz="2600" b="0" i="1" smtClean="0">
                        <a:latin typeface="Cambria Math" panose="02040503050406030204" pitchFamily="18" charset="0"/>
                        <a:cs typeface="Times New Roman" panose="02020603050405020304" pitchFamily="18" charset="0"/>
                      </a:rPr>
                      <m:t>=</m:t>
                    </m:r>
                    <m:r>
                      <m:rPr>
                        <m:sty m:val="p"/>
                      </m:rPr>
                      <a:rPr lang="en-US" altLang="zh-CN" sz="2600" b="0" i="0" smtClean="0">
                        <a:latin typeface="Cambria Math" panose="02040503050406030204" pitchFamily="18" charset="0"/>
                        <a:cs typeface="Times New Roman" panose="02020603050405020304" pitchFamily="18" charset="0"/>
                      </a:rPr>
                      <m:t>max</m:t>
                    </m:r>
                    <m:d>
                      <m:dPr>
                        <m:ctrlPr>
                          <a:rPr lang="en-US" altLang="zh-CN" sz="2600" b="0" i="1" smtClean="0">
                            <a:latin typeface="Cambria Math" panose="02040503050406030204" pitchFamily="18" charset="0"/>
                            <a:cs typeface="Times New Roman" panose="02020603050405020304" pitchFamily="18" charset="0"/>
                          </a:rPr>
                        </m:ctrlPr>
                      </m:dPr>
                      <m:e>
                        <m:r>
                          <a:rPr lang="en-US" altLang="zh-CN" sz="2600" b="0" i="0" smtClean="0">
                            <a:latin typeface="Cambria Math" panose="02040503050406030204" pitchFamily="18" charset="0"/>
                            <a:cs typeface="Times New Roman" panose="02020603050405020304" pitchFamily="18" charset="0"/>
                          </a:rPr>
                          <m:t>0,</m:t>
                        </m:r>
                        <m:sSub>
                          <m:sSubPr>
                            <m:ctrlPr>
                              <a:rPr lang="en-US" altLang="zh-CN" sz="2600" i="1">
                                <a:latin typeface="Cambria Math" panose="02040503050406030204" pitchFamily="18" charset="0"/>
                                <a:cs typeface="Times New Roman" panose="02020603050405020304" pitchFamily="18" charset="0"/>
                              </a:rPr>
                            </m:ctrlPr>
                          </m:sSubPr>
                          <m:e>
                            <m:r>
                              <a:rPr lang="zh-CN" altLang="en-US" sz="2600" i="1" smtClean="0">
                                <a:latin typeface="Cambria Math" panose="02040503050406030204" pitchFamily="18" charset="0"/>
                                <a:cs typeface="Times New Roman" panose="02020603050405020304" pitchFamily="18" charset="0"/>
                              </a:rPr>
                              <m:t>𝓏</m:t>
                            </m:r>
                          </m:e>
                          <m:sub>
                            <m:r>
                              <a:rPr lang="en-US" altLang="zh-CN" sz="2600" i="1">
                                <a:latin typeface="Cambria Math" panose="02040503050406030204" pitchFamily="18" charset="0"/>
                                <a:cs typeface="Times New Roman" panose="02020603050405020304" pitchFamily="18" charset="0"/>
                              </a:rPr>
                              <m:t>𝑖</m:t>
                            </m:r>
                          </m:sub>
                        </m:sSub>
                      </m:e>
                    </m:d>
                    <m:r>
                      <a:rPr lang="en-US" altLang="zh-CN" sz="2600" b="0" i="0" smtClean="0">
                        <a:latin typeface="Cambria Math" panose="02040503050406030204" pitchFamily="18" charset="0"/>
                        <a:cs typeface="Times New Roman" panose="02020603050405020304" pitchFamily="18" charset="0"/>
                      </a:rPr>
                      <m:t>+</m:t>
                    </m:r>
                    <m:sSub>
                      <m:sSubPr>
                        <m:ctrlPr>
                          <a:rPr lang="en-US" altLang="zh-CN" sz="2600" b="0" i="1" smtClean="0">
                            <a:latin typeface="Cambria Math" panose="02040503050406030204" pitchFamily="18" charset="0"/>
                            <a:cs typeface="Times New Roman" panose="02020603050405020304" pitchFamily="18" charset="0"/>
                          </a:rPr>
                        </m:ctrlPr>
                      </m:sSubPr>
                      <m:e>
                        <m:r>
                          <a:rPr lang="zh-CN" altLang="en-US" sz="2600" b="0" i="1" smtClean="0">
                            <a:latin typeface="Cambria Math" panose="02040503050406030204" pitchFamily="18" charset="0"/>
                            <a:cs typeface="Times New Roman" panose="02020603050405020304" pitchFamily="18" charset="0"/>
                          </a:rPr>
                          <m:t>𝛼</m:t>
                        </m:r>
                      </m:e>
                      <m:sub>
                        <m:r>
                          <a:rPr lang="en-US" altLang="zh-CN" sz="2600" b="0" i="1" smtClean="0">
                            <a:latin typeface="Cambria Math" panose="02040503050406030204" pitchFamily="18" charset="0"/>
                            <a:cs typeface="Times New Roman" panose="02020603050405020304" pitchFamily="18" charset="0"/>
                          </a:rPr>
                          <m:t>𝑖</m:t>
                        </m:r>
                      </m:sub>
                    </m:sSub>
                    <m:r>
                      <m:rPr>
                        <m:sty m:val="p"/>
                      </m:rPr>
                      <a:rPr lang="en-US" altLang="zh-CN" sz="2600" b="0" i="0" smtClean="0">
                        <a:latin typeface="Cambria Math" panose="02040503050406030204" pitchFamily="18" charset="0"/>
                        <a:cs typeface="Times New Roman" panose="02020603050405020304" pitchFamily="18" charset="0"/>
                      </a:rPr>
                      <m:t>min</m:t>
                    </m:r>
                    <m:d>
                      <m:dPr>
                        <m:ctrlPr>
                          <a:rPr lang="en-US" altLang="zh-CN" sz="2600" b="0" i="1" smtClean="0">
                            <a:latin typeface="Cambria Math" panose="02040503050406030204" pitchFamily="18" charset="0"/>
                            <a:cs typeface="Times New Roman" panose="02020603050405020304" pitchFamily="18" charset="0"/>
                          </a:rPr>
                        </m:ctrlPr>
                      </m:dPr>
                      <m:e>
                        <m:r>
                          <a:rPr lang="en-US" altLang="zh-CN" sz="2600" b="0" i="0" smtClean="0">
                            <a:latin typeface="Cambria Math" panose="02040503050406030204" pitchFamily="18" charset="0"/>
                            <a:cs typeface="Times New Roman" panose="02020603050405020304" pitchFamily="18" charset="0"/>
                          </a:rPr>
                          <m:t>0,</m:t>
                        </m:r>
                        <m:sSub>
                          <m:sSubPr>
                            <m:ctrlPr>
                              <a:rPr lang="en-US" altLang="zh-CN" sz="2600" b="0" i="1" smtClean="0">
                                <a:latin typeface="Cambria Math" panose="02040503050406030204" pitchFamily="18" charset="0"/>
                                <a:cs typeface="Times New Roman" panose="02020603050405020304" pitchFamily="18" charset="0"/>
                              </a:rPr>
                            </m:ctrlPr>
                          </m:sSubPr>
                          <m:e>
                            <m:r>
                              <a:rPr lang="zh-CN" altLang="en-US" sz="2600" b="0" i="1" smtClean="0">
                                <a:latin typeface="Cambria Math" panose="02040503050406030204" pitchFamily="18" charset="0"/>
                                <a:cs typeface="Times New Roman" panose="02020603050405020304" pitchFamily="18" charset="0"/>
                              </a:rPr>
                              <m:t>𝓏</m:t>
                            </m:r>
                          </m:e>
                          <m:sub>
                            <m:r>
                              <a:rPr lang="en-US" altLang="zh-CN" sz="2600" b="0" i="1" smtClean="0">
                                <a:latin typeface="Cambria Math" panose="02040503050406030204" pitchFamily="18" charset="0"/>
                                <a:cs typeface="Times New Roman" panose="02020603050405020304" pitchFamily="18" charset="0"/>
                              </a:rPr>
                              <m:t>𝑖</m:t>
                            </m:r>
                          </m:sub>
                        </m:sSub>
                      </m:e>
                    </m:d>
                    <m:r>
                      <a:rPr lang="en-US" altLang="zh-CN" sz="2600" b="0" i="0" smtClean="0">
                        <a:latin typeface="Cambria Math" panose="02040503050406030204" pitchFamily="18" charset="0"/>
                        <a:cs typeface="Times New Roman" panose="02020603050405020304" pitchFamily="18" charset="0"/>
                      </a:rPr>
                      <m:t>.</m:t>
                    </m:r>
                  </m:oMath>
                </a14:m>
                <a:r>
                  <a:rPr lang="en-US" altLang="zh-CN" sz="2600" b="1" dirty="0">
                    <a:latin typeface="Times New Roman" panose="02020603050405020304" pitchFamily="18" charset="0"/>
                    <a:cs typeface="Times New Roman" panose="02020603050405020304" pitchFamily="18" charset="0"/>
                  </a:rPr>
                  <a:t> Absolute value rectiﬁcation</a:t>
                </a:r>
                <a:r>
                  <a:rPr lang="en-US" altLang="zh-CN" sz="2600" dirty="0">
                    <a:latin typeface="Times New Roman" panose="02020603050405020304" pitchFamily="18" charset="0"/>
                    <a:cs typeface="Times New Roman" panose="02020603050405020304" pitchFamily="18" charset="0"/>
                  </a:rPr>
                  <a:t> ﬁxes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zh-CN" altLang="en-US" sz="2600" i="1" smtClean="0">
                            <a:latin typeface="Cambria Math" panose="02040503050406030204" pitchFamily="18" charset="0"/>
                            <a:cs typeface="Times New Roman" panose="02020603050405020304" pitchFamily="18" charset="0"/>
                          </a:rPr>
                          <m:t>𝛼</m:t>
                        </m:r>
                      </m:e>
                      <m:sub>
                        <m:r>
                          <a:rPr lang="en-US" altLang="zh-CN" sz="2600" b="0" i="1" smtClean="0">
                            <a:latin typeface="Cambria Math" panose="02040503050406030204" pitchFamily="18" charset="0"/>
                            <a:cs typeface="Times New Roman" panose="02020603050405020304" pitchFamily="18" charset="0"/>
                          </a:rPr>
                          <m:t>𝑖</m:t>
                        </m:r>
                      </m:sub>
                    </m:sSub>
                    <m:r>
                      <a:rPr lang="en-US" altLang="zh-CN" sz="2600" b="0" i="1" smtClean="0">
                        <a:latin typeface="Cambria Math" panose="02040503050406030204" pitchFamily="18" charset="0"/>
                        <a:cs typeface="Times New Roman" panose="02020603050405020304" pitchFamily="18" charset="0"/>
                      </a:rPr>
                      <m:t>=−1</m:t>
                    </m:r>
                  </m:oMath>
                </a14:m>
                <a:r>
                  <a:rPr lang="en-US" altLang="zh-CN" sz="2600" dirty="0">
                    <a:latin typeface="Times New Roman" panose="02020603050405020304" pitchFamily="18" charset="0"/>
                    <a:cs typeface="Times New Roman" panose="02020603050405020304" pitchFamily="18" charset="0"/>
                  </a:rPr>
                  <a:t> to obtain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𝑔</m:t>
                    </m:r>
                    <m:d>
                      <m:dPr>
                        <m:ctrlPr>
                          <a:rPr lang="en-US" altLang="zh-CN" sz="2600" b="0" i="1" smtClean="0">
                            <a:latin typeface="Cambria Math" panose="02040503050406030204" pitchFamily="18" charset="0"/>
                            <a:cs typeface="Times New Roman" panose="02020603050405020304" pitchFamily="18" charset="0"/>
                          </a:rPr>
                        </m:ctrlPr>
                      </m:dPr>
                      <m:e>
                        <m:r>
                          <a:rPr lang="zh-CN" altLang="en-US" sz="2600" b="0" i="1" smtClean="0">
                            <a:latin typeface="Cambria Math" panose="02040503050406030204" pitchFamily="18" charset="0"/>
                            <a:cs typeface="Times New Roman" panose="02020603050405020304" pitchFamily="18" charset="0"/>
                          </a:rPr>
                          <m:t>𝓏</m:t>
                        </m:r>
                      </m:e>
                    </m:d>
                    <m:r>
                      <a:rPr lang="en-US" altLang="zh-CN" sz="2600" b="0" i="1" smtClean="0">
                        <a:latin typeface="Cambria Math" panose="02040503050406030204" pitchFamily="18" charset="0"/>
                        <a:cs typeface="Times New Roman" panose="02020603050405020304" pitchFamily="18" charset="0"/>
                      </a:rPr>
                      <m:t>=|</m:t>
                    </m:r>
                    <m:r>
                      <a:rPr lang="zh-CN" altLang="en-US" sz="2600" b="0" i="1" smtClean="0">
                        <a:latin typeface="Cambria Math" panose="02040503050406030204" pitchFamily="18" charset="0"/>
                        <a:cs typeface="Times New Roman" panose="02020603050405020304" pitchFamily="18" charset="0"/>
                      </a:rPr>
                      <m:t>𝓏</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It is used for object recognition from images (</a:t>
                </a:r>
                <a:r>
                  <a:rPr lang="en-US" altLang="zh-CN" sz="2600" dirty="0">
                    <a:solidFill>
                      <a:srgbClr val="00FF00"/>
                    </a:solidFill>
                    <a:latin typeface="Times New Roman" panose="02020603050405020304" pitchFamily="18" charset="0"/>
                    <a:cs typeface="Times New Roman" panose="02020603050405020304" pitchFamily="18" charset="0"/>
                  </a:rPr>
                  <a:t>Jarrett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2009</a:t>
                </a:r>
                <a:r>
                  <a:rPr lang="en-US" altLang="zh-CN" sz="2600" dirty="0">
                    <a:latin typeface="Times New Roman" panose="02020603050405020304" pitchFamily="18" charset="0"/>
                    <a:cs typeface="Times New Roman" panose="02020603050405020304" pitchFamily="18" charset="0"/>
                  </a:rPr>
                  <a:t>), where it makes sense to seek features that are invariant under a polarity reversal of the input illumination. Other generalizations of rectiﬁed linear units are more broadly applicable. A </a:t>
                </a:r>
                <a:r>
                  <a:rPr lang="en-US" altLang="zh-CN" sz="2600" b="1" dirty="0">
                    <a:latin typeface="Times New Roman" panose="02020603050405020304" pitchFamily="18" charset="0"/>
                    <a:cs typeface="Times New Roman" panose="02020603050405020304" pitchFamily="18" charset="0"/>
                  </a:rPr>
                  <a:t>leaky </a:t>
                </a:r>
                <a14:m>
                  <m:oMath xmlns:m="http://schemas.openxmlformats.org/officeDocument/2006/math">
                    <m:r>
                      <a:rPr lang="en-US" altLang="zh-CN" sz="2600" b="1" i="0" smtClean="0">
                        <a:latin typeface="Cambria Math" panose="02040503050406030204" pitchFamily="18" charset="0"/>
                        <a:cs typeface="Times New Roman" panose="02020603050405020304" pitchFamily="18" charset="0"/>
                      </a:rPr>
                      <m:t>𝐑𝐞𝐋𝐔</m:t>
                    </m:r>
                  </m:oMath>
                </a14:m>
                <a:r>
                  <a:rPr lang="en-US" altLang="zh-CN" sz="2600" b="1"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Maas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2013</a:t>
                </a:r>
                <a:r>
                  <a:rPr lang="en-US" altLang="zh-CN" sz="2600" dirty="0">
                    <a:latin typeface="Times New Roman" panose="02020603050405020304" pitchFamily="18" charset="0"/>
                    <a:cs typeface="Times New Roman" panose="02020603050405020304" pitchFamily="18" charset="0"/>
                  </a:rPr>
                  <a:t>) ﬁxes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a:rPr lang="zh-CN" altLang="en-US" sz="2600" i="1">
                            <a:latin typeface="Cambria Math" panose="02040503050406030204" pitchFamily="18" charset="0"/>
                            <a:cs typeface="Times New Roman" panose="02020603050405020304" pitchFamily="18" charset="0"/>
                          </a:rPr>
                          <m:t>𝛼</m:t>
                        </m:r>
                      </m:e>
                      <m:sub>
                        <m:r>
                          <a:rPr lang="en-US" altLang="zh-CN" sz="2600" i="1">
                            <a:latin typeface="Cambria Math" panose="02040503050406030204" pitchFamily="18" charset="0"/>
                            <a:cs typeface="Times New Roman" panose="02020603050405020304" pitchFamily="18" charset="0"/>
                          </a:rPr>
                          <m:t>𝑖</m:t>
                        </m:r>
                      </m:sub>
                    </m:sSub>
                    <m:r>
                      <a:rPr lang="en-US" altLang="zh-CN" sz="2600" i="1">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to a small value like 0.01 while a </a:t>
                </a:r>
                <a:r>
                  <a:rPr lang="en-US" altLang="zh-CN" sz="2600" b="1" dirty="0">
                    <a:latin typeface="Times New Roman" panose="02020603050405020304" pitchFamily="18" charset="0"/>
                    <a:cs typeface="Times New Roman" panose="02020603050405020304" pitchFamily="18" charset="0"/>
                  </a:rPr>
                  <a:t>parametric </a:t>
                </a:r>
                <a14:m>
                  <m:oMath xmlns:m="http://schemas.openxmlformats.org/officeDocument/2006/math">
                    <m:r>
                      <a:rPr lang="en-US" altLang="zh-CN" sz="2600" b="1" i="0" smtClean="0">
                        <a:latin typeface="Cambria Math" panose="02040503050406030204" pitchFamily="18" charset="0"/>
                        <a:cs typeface="Times New Roman" panose="02020603050405020304" pitchFamily="18" charset="0"/>
                      </a:rPr>
                      <m:t>𝐑𝐞𝐋𝐔</m:t>
                    </m:r>
                  </m:oMath>
                </a14:m>
                <a:r>
                  <a:rPr lang="en-US" altLang="zh-CN" sz="2600" b="1"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or </a:t>
                </a:r>
                <a14:m>
                  <m:oMath xmlns:m="http://schemas.openxmlformats.org/officeDocument/2006/math">
                    <m:r>
                      <a:rPr lang="en-US" altLang="zh-CN" sz="2600" b="1" i="0" smtClean="0">
                        <a:latin typeface="Cambria Math" panose="02040503050406030204" pitchFamily="18" charset="0"/>
                        <a:cs typeface="Times New Roman" panose="02020603050405020304" pitchFamily="18" charset="0"/>
                      </a:rPr>
                      <m:t>𝐏𝐑𝐞𝐋𝐔</m:t>
                    </m:r>
                  </m:oMath>
                </a14:m>
                <a:r>
                  <a:rPr lang="en-US" altLang="zh-CN" sz="2600" dirty="0">
                    <a:latin typeface="Times New Roman" panose="02020603050405020304" pitchFamily="18" charset="0"/>
                    <a:cs typeface="Times New Roman" panose="02020603050405020304" pitchFamily="18" charset="0"/>
                  </a:rPr>
                  <a:t> treats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a:rPr lang="zh-CN" altLang="en-US" sz="2600" i="1">
                            <a:latin typeface="Cambria Math" panose="02040503050406030204" pitchFamily="18" charset="0"/>
                            <a:cs typeface="Times New Roman" panose="02020603050405020304" pitchFamily="18" charset="0"/>
                          </a:rPr>
                          <m:t>𝛼</m:t>
                        </m:r>
                      </m:e>
                      <m:sub>
                        <m:r>
                          <a:rPr lang="en-US" altLang="zh-CN" sz="2600" i="1">
                            <a:latin typeface="Cambria Math" panose="02040503050406030204" pitchFamily="18" charset="0"/>
                            <a:cs typeface="Times New Roman" panose="02020603050405020304" pitchFamily="18" charset="0"/>
                          </a:rPr>
                          <m:t>𝑖</m:t>
                        </m:r>
                      </m:sub>
                    </m:sSub>
                    <m:r>
                      <a:rPr lang="en-US" altLang="zh-CN" sz="2600" i="1">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 as a learnable parameter (</a:t>
                </a:r>
                <a:r>
                  <a:rPr lang="en-US" altLang="zh-CN" sz="2600" dirty="0">
                    <a:solidFill>
                      <a:srgbClr val="00FF00"/>
                    </a:solidFill>
                    <a:latin typeface="Times New Roman" panose="02020603050405020304" pitchFamily="18" charset="0"/>
                    <a:cs typeface="Times New Roman" panose="02020603050405020304" pitchFamily="18" charset="0"/>
                  </a:rPr>
                  <a:t>He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2015</a:t>
                </a:r>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r>
                  <a:rPr lang="zh-CN" altLang="en-US" sz="2600" b="1" dirty="0">
                    <a:latin typeface="Times New Roman" panose="02020603050405020304" pitchFamily="18" charset="0"/>
                    <a:cs typeface="Times New Roman" panose="02020603050405020304" pitchFamily="18" charset="0"/>
                  </a:rPr>
                  <a:t>　　</a:t>
                </a:r>
                <a:r>
                  <a:rPr lang="en-US" altLang="zh-CN" sz="2600" b="1" dirty="0" err="1">
                    <a:latin typeface="Times New Roman" panose="02020603050405020304" pitchFamily="18" charset="0"/>
                    <a:cs typeface="Times New Roman" panose="02020603050405020304" pitchFamily="18" charset="0"/>
                  </a:rPr>
                  <a:t>Maxout</a:t>
                </a:r>
                <a:r>
                  <a:rPr lang="en-US" altLang="zh-CN" sz="2600" b="1" dirty="0">
                    <a:latin typeface="Times New Roman" panose="02020603050405020304" pitchFamily="18" charset="0"/>
                    <a:cs typeface="Times New Roman" panose="02020603050405020304" pitchFamily="18" charset="0"/>
                  </a:rPr>
                  <a:t> units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Goodfellow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2013a</a:t>
                </a:r>
                <a:r>
                  <a:rPr lang="en-US" altLang="zh-CN" sz="2600" dirty="0">
                    <a:latin typeface="Times New Roman" panose="02020603050405020304" pitchFamily="18" charset="0"/>
                    <a:cs typeface="Times New Roman" panose="02020603050405020304" pitchFamily="18" charset="0"/>
                  </a:rPr>
                  <a:t>) generalize rectiﬁed linear units further. Instead of applying an element-wise function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𝑔</m:t>
                    </m:r>
                    <m:r>
                      <a:rPr lang="en-US" altLang="zh-CN" sz="2600" b="0" i="1" smtClean="0">
                        <a:latin typeface="Cambria Math" panose="02040503050406030204" pitchFamily="18" charset="0"/>
                        <a:cs typeface="Times New Roman" panose="02020603050405020304" pitchFamily="18" charset="0"/>
                      </a:rPr>
                      <m:t>(</m:t>
                    </m:r>
                    <m:r>
                      <a:rPr lang="zh-CN" altLang="en-US" sz="2600" b="0" i="1" smtClean="0">
                        <a:latin typeface="Cambria Math" panose="02040503050406030204" pitchFamily="18" charset="0"/>
                        <a:cs typeface="Times New Roman" panose="02020603050405020304" pitchFamily="18" charset="0"/>
                      </a:rPr>
                      <m:t>𝓏</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a:t>
                </a:r>
                <a:r>
                  <a:rPr lang="en-US" altLang="zh-CN" sz="2600" dirty="0" err="1">
                    <a:latin typeface="Times New Roman" panose="02020603050405020304" pitchFamily="18" charset="0"/>
                    <a:cs typeface="Times New Roman" panose="02020603050405020304" pitchFamily="18" charset="0"/>
                  </a:rPr>
                  <a:t>maxout</a:t>
                </a:r>
                <a:r>
                  <a:rPr lang="en-US" altLang="zh-CN" sz="2600" dirty="0">
                    <a:latin typeface="Times New Roman" panose="02020603050405020304" pitchFamily="18" charset="0"/>
                    <a:cs typeface="Times New Roman" panose="02020603050405020304" pitchFamily="18" charset="0"/>
                  </a:rPr>
                  <a:t> units divide </a:t>
                </a:r>
                <a14:m>
                  <m:oMath xmlns:m="http://schemas.openxmlformats.org/officeDocument/2006/math">
                    <m:r>
                      <a:rPr lang="zh-CN" altLang="en-US" sz="2600" i="1" smtClean="0">
                        <a:latin typeface="Cambria Math" panose="02040503050406030204" pitchFamily="18" charset="0"/>
                        <a:cs typeface="Times New Roman" panose="02020603050405020304" pitchFamily="18" charset="0"/>
                      </a:rPr>
                      <m:t>𝓏</m:t>
                    </m:r>
                  </m:oMath>
                </a14:m>
                <a:r>
                  <a:rPr lang="en-US" altLang="zh-CN" sz="2600" dirty="0">
                    <a:latin typeface="Times New Roman" panose="02020603050405020304" pitchFamily="18" charset="0"/>
                    <a:cs typeface="Times New Roman" panose="02020603050405020304" pitchFamily="18" charset="0"/>
                  </a:rPr>
                  <a:t> into groups of </a:t>
                </a:r>
                <a:r>
                  <a:rPr lang="en-US" altLang="zh-CN" sz="2600" i="1" dirty="0">
                    <a:latin typeface="Times New Roman" panose="02020603050405020304" pitchFamily="18" charset="0"/>
                    <a:cs typeface="Times New Roman" panose="02020603050405020304" pitchFamily="18" charset="0"/>
                  </a:rPr>
                  <a:t>k</a:t>
                </a:r>
                <a:r>
                  <a:rPr lang="en-US" altLang="zh-CN" sz="2600" dirty="0">
                    <a:latin typeface="Times New Roman" panose="02020603050405020304" pitchFamily="18" charset="0"/>
                    <a:cs typeface="Times New Roman" panose="02020603050405020304" pitchFamily="18" charset="0"/>
                  </a:rPr>
                  <a:t> values.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t="-594" r="-962" b="-1900"/>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418845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6.3.1 Rectified Linear Units and Their Generalizations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Each </a:t>
                </a:r>
                <a:r>
                  <a:rPr lang="en-US" altLang="zh-CN" sz="2600" dirty="0" err="1">
                    <a:latin typeface="Times New Roman" panose="02020603050405020304" pitchFamily="18" charset="0"/>
                    <a:cs typeface="Times New Roman" panose="02020603050405020304" pitchFamily="18" charset="0"/>
                  </a:rPr>
                  <a:t>maxout</a:t>
                </a:r>
                <a:r>
                  <a:rPr lang="en-US" altLang="zh-CN" sz="2600" dirty="0">
                    <a:latin typeface="Times New Roman" panose="02020603050405020304" pitchFamily="18" charset="0"/>
                    <a:cs typeface="Times New Roman" panose="02020603050405020304" pitchFamily="18" charset="0"/>
                  </a:rPr>
                  <a:t> unit then outputs the maximum element of one of these groups:</a:t>
                </a:r>
              </a:p>
              <a:p>
                <a:pPr marL="0" indent="0" algn="just">
                  <a:lnSpc>
                    <a:spcPct val="125000"/>
                  </a:lnSpc>
                  <a:spcBef>
                    <a:spcPts val="0"/>
                  </a:spcBef>
                  <a:buClr>
                    <a:srgbClr val="FF0000"/>
                  </a:buClr>
                  <a:buNone/>
                </a:pPr>
                <a:endParaRPr lang="en-US" altLang="zh-CN" dirty="0"/>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a:buClr>
                    <a:srgbClr val="FF0000"/>
                  </a:buClr>
                </a:pPr>
                <a:r>
                  <a:rPr lang="zh-CN" altLang="en-US" dirty="0"/>
                  <a:t>where </a:t>
                </a:r>
                <a14:m>
                  <m:oMath xmlns:m="http://schemas.openxmlformats.org/officeDocument/2006/math">
                    <m:sSup>
                      <m:sSupPr>
                        <m:ctrlPr>
                          <a:rPr lang="en-US" altLang="zh-CN" i="1">
                            <a:latin typeface="Cambria Math" panose="02040503050406030204" pitchFamily="18" charset="0"/>
                          </a:rPr>
                        </m:ctrlPr>
                      </m:sSupPr>
                      <m:e>
                        <m:r>
                          <a:rPr lang="zh-CN" altLang="en-US" i="1">
                            <a:latin typeface="Cambria Math" panose="02040503050406030204" pitchFamily="18" charset="0"/>
                          </a:rPr>
                          <m:t>𝔾</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oMath>
                </a14:m>
                <a:r>
                  <a:rPr lang="zh-CN" altLang="en-US" dirty="0"/>
                  <a:t> is the indices of the inputs for group </a:t>
                </a:r>
                <a14:m>
                  <m:oMath xmlns:m="http://schemas.openxmlformats.org/officeDocument/2006/math">
                    <m:r>
                      <a:rPr lang="en-US" altLang="zh-CN" i="1">
                        <a:latin typeface="Cambria Math" panose="02040503050406030204" pitchFamily="18" charset="0"/>
                      </a:rPr>
                      <m:t>𝑖</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e>
                    </m:d>
                    <m:r>
                      <a:rPr lang="en-US" altLang="zh-CN" i="1">
                        <a:latin typeface="Cambria Math" panose="02040503050406030204" pitchFamily="18" charset="0"/>
                      </a:rPr>
                      <m:t>𝑘</m:t>
                    </m:r>
                    <m:r>
                      <a:rPr lang="en-US" altLang="zh-CN" i="1">
                        <a:latin typeface="Cambria Math" panose="02040503050406030204" pitchFamily="18" charset="0"/>
                      </a:rPr>
                      <m:t>+1,…,</m:t>
                    </m:r>
                    <m:r>
                      <a:rPr lang="en-US" altLang="zh-CN" i="1">
                        <a:latin typeface="Cambria Math" panose="02040503050406030204" pitchFamily="18" charset="0"/>
                      </a:rPr>
                      <m:t>𝑖𝑘</m:t>
                    </m:r>
                    <m:r>
                      <a:rPr lang="en-US" altLang="zh-CN" i="1">
                        <a:latin typeface="Cambria Math" panose="02040503050406030204" pitchFamily="18" charset="0"/>
                      </a:rPr>
                      <m:t>}</m:t>
                    </m:r>
                  </m:oMath>
                </a14:m>
                <a:r>
                  <a:rPr lang="zh-CN" altLang="en-US" dirty="0"/>
                  <a:t>. This provides a way of learning a piecewise linear function that responds to multiple directions in the input </a:t>
                </a:r>
                <a:r>
                  <a:rPr lang="zh-CN" altLang="en-US" b="1" i="1" dirty="0"/>
                  <a:t>x</a:t>
                </a:r>
                <a:r>
                  <a:rPr lang="zh-CN" altLang="en-US" dirty="0"/>
                  <a:t> space. </a:t>
                </a:r>
                <a:endParaRPr lang="en-US" altLang="zh-CN" dirty="0"/>
              </a:p>
              <a:p>
                <a:pPr>
                  <a:buClr>
                    <a:srgbClr val="FF0000"/>
                  </a:buClr>
                </a:pPr>
                <a:r>
                  <a:rPr lang="zh-CN" altLang="en-US" dirty="0"/>
                  <a:t>　　</a:t>
                </a:r>
                <a:r>
                  <a:rPr lang="en-US" altLang="zh-CN" dirty="0"/>
                  <a:t>A </a:t>
                </a:r>
                <a:r>
                  <a:rPr lang="en-US" altLang="zh-CN" dirty="0" err="1"/>
                  <a:t>maxout</a:t>
                </a:r>
                <a:r>
                  <a:rPr lang="en-US" altLang="zh-CN" dirty="0"/>
                  <a:t> unit can learn a piecewise linear, convex function with up to </a:t>
                </a:r>
                <a:r>
                  <a:rPr lang="en-US" altLang="zh-CN" i="1" dirty="0"/>
                  <a:t>k</a:t>
                </a:r>
                <a:r>
                  <a:rPr lang="en-US" altLang="zh-CN" dirty="0"/>
                  <a:t> pieces. </a:t>
                </a:r>
                <a:r>
                  <a:rPr lang="en-US" altLang="zh-CN" dirty="0" err="1"/>
                  <a:t>Maxout</a:t>
                </a:r>
                <a:r>
                  <a:rPr lang="en-US" altLang="zh-CN" dirty="0"/>
                  <a:t> units can thus be seen as </a:t>
                </a:r>
                <a:r>
                  <a:rPr lang="en-US" altLang="zh-CN" i="1" dirty="0"/>
                  <a:t>learning the activation function </a:t>
                </a:r>
                <a:r>
                  <a:rPr lang="en-US" altLang="zh-CN" dirty="0"/>
                  <a:t>itself rather than just the relationship between units. With large enough </a:t>
                </a:r>
                <a:r>
                  <a:rPr lang="en-US" altLang="zh-CN" i="1" dirty="0"/>
                  <a:t>k</a:t>
                </a:r>
                <a:r>
                  <a:rPr lang="en-US" altLang="zh-CN" dirty="0"/>
                  <a:t>, a </a:t>
                </a:r>
                <a:r>
                  <a:rPr lang="en-US" altLang="zh-CN" dirty="0" err="1"/>
                  <a:t>maxout</a:t>
                </a:r>
                <a:r>
                  <a:rPr lang="en-US" altLang="zh-CN" dirty="0"/>
                  <a:t> unit can learn to approximate any convex function with arbitrary ﬁdelity.</a:t>
                </a: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t="-594"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34DD4293-0892-4525-B0A6-46265DBDDFA9}"/>
              </a:ext>
            </a:extLst>
          </p:cNvPr>
          <p:cNvPicPr>
            <a:picLocks noChangeAspect="1"/>
          </p:cNvPicPr>
          <p:nvPr/>
        </p:nvPicPr>
        <p:blipFill>
          <a:blip r:embed="rId4"/>
          <a:stretch>
            <a:fillRect/>
          </a:stretch>
        </p:blipFill>
        <p:spPr>
          <a:xfrm>
            <a:off x="1058909" y="1632391"/>
            <a:ext cx="10066667" cy="742857"/>
          </a:xfrm>
          <a:prstGeom prst="rect">
            <a:avLst/>
          </a:prstGeom>
        </p:spPr>
      </p:pic>
    </p:spTree>
    <p:extLst>
      <p:ext uri="{BB962C8B-B14F-4D97-AF65-F5344CB8AC3E}">
        <p14:creationId xmlns:p14="http://schemas.microsoft.com/office/powerpoint/2010/main" val="24134197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4558</TotalTime>
  <Words>25127</Words>
  <Application>Microsoft Office PowerPoint</Application>
  <PresentationFormat>宽屏</PresentationFormat>
  <Paragraphs>755</Paragraphs>
  <Slides>215</Slides>
  <Notes>5</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215</vt:i4>
      </vt:variant>
    </vt:vector>
  </HeadingPairs>
  <TitlesOfParts>
    <vt:vector size="223" baseType="lpstr">
      <vt:lpstr>等线</vt:lpstr>
      <vt:lpstr>Arial</vt:lpstr>
      <vt:lpstr>Cambria</vt:lpstr>
      <vt:lpstr>Cambria Math</vt:lpstr>
      <vt:lpstr>Times New Roman</vt:lpstr>
      <vt:lpstr>Wingdings</vt:lpstr>
      <vt:lpstr>Office 主题​​</vt:lpstr>
      <vt:lpstr>Equation</vt:lpstr>
      <vt:lpstr>PowerPoint 演示文稿</vt:lpstr>
      <vt:lpstr>Part II Deep Networks: Modern Practices</vt:lpstr>
      <vt:lpstr>Part II Deep Networks: Modern Practices</vt:lpstr>
      <vt:lpstr>Part II Deep Networks: Modern Practices</vt:lpstr>
      <vt:lpstr>Part II Deep Networks: Modern Practices</vt:lpstr>
      <vt:lpstr>PowerPoint 演示文稿</vt:lpstr>
      <vt:lpstr>Chapter 6 Deep Feedforward Networks</vt:lpstr>
      <vt:lpstr>6 Deep Feedforward Networks</vt:lpstr>
      <vt:lpstr>6 Deep Feedforward Networks</vt:lpstr>
      <vt:lpstr>6 Deep Feedforward Networks</vt:lpstr>
      <vt:lpstr>6 Deep Feedforward Networks</vt:lpstr>
      <vt:lpstr>6 Deep Feedforward Networks</vt:lpstr>
      <vt:lpstr>6 Deep Feedforward Networks</vt:lpstr>
      <vt:lpstr>6 Deep Feedforward Networks</vt:lpstr>
      <vt:lpstr>6 Deep Feedforward Networks</vt:lpstr>
      <vt:lpstr>6 Deep Feedforward Networks</vt:lpstr>
      <vt:lpstr>6 Deep Feedforward Networks</vt:lpstr>
      <vt:lpstr>6 Deep Feedforward Networks</vt:lpstr>
      <vt:lpstr>6 Deep Feedforward Networks</vt:lpstr>
      <vt:lpstr>6 Deep Feedforward Networks</vt:lpstr>
      <vt:lpstr>PowerPoint 演示文稿</vt:lpstr>
      <vt:lpstr>6.1 Example: Learning XOR</vt:lpstr>
      <vt:lpstr>6.1 Example: Learning XOR</vt:lpstr>
      <vt:lpstr>6.1 Example: Learning XOR</vt:lpstr>
      <vt:lpstr>6.1 Example: Learning XOR</vt:lpstr>
      <vt:lpstr>6.1 Example: Learning XOR</vt:lpstr>
      <vt:lpstr>6.1 Example: Learning XOR</vt:lpstr>
      <vt:lpstr>6.1 Example: Learning XOR</vt:lpstr>
      <vt:lpstr>6.1 Example: Learning XOR</vt:lpstr>
      <vt:lpstr>6.1 Example: Learning XOR</vt:lpstr>
      <vt:lpstr>6.1 Example: Learning XOR</vt:lpstr>
      <vt:lpstr>6.1 Example: Learning XOR</vt:lpstr>
      <vt:lpstr>6.1 Example: Learning XOR</vt:lpstr>
      <vt:lpstr>6.1 Example: Learning XOR</vt:lpstr>
      <vt:lpstr>6.1 Example: Learning XOR</vt:lpstr>
      <vt:lpstr>6.1 Example: Learning XOR</vt:lpstr>
      <vt:lpstr>6.1 Example: Learning XOR</vt:lpstr>
      <vt:lpstr>PowerPoint 演示文稿</vt:lpstr>
      <vt:lpstr>6.2 Gradient-Based Learning</vt:lpstr>
      <vt:lpstr>6.2 Gradient-Based Learning</vt:lpstr>
      <vt:lpstr>6.2 Gradient-Based Learning</vt:lpstr>
      <vt:lpstr>6.2 Gradient-Based Learning</vt:lpstr>
      <vt:lpstr>6.2.1 Cost Functions</vt:lpstr>
      <vt:lpstr>6.2.1 Cost Functions</vt:lpstr>
      <vt:lpstr>6.2.1.1 Learning Conditional Distributions with Maximum Likelihood</vt:lpstr>
      <vt:lpstr>6.2.1.1 Learning Conditional Distributions with Maximum Likelihood</vt:lpstr>
      <vt:lpstr>6.2.1.1 Learning Conditional Distributions with Maximum Likelihood</vt:lpstr>
      <vt:lpstr>6.2.1.1 Learning Conditional Distributions with Maximum Likelihood</vt:lpstr>
      <vt:lpstr>6.2.1.1 Learning Conditional Distributions with Maximum Likelihood</vt:lpstr>
      <vt:lpstr>6.2.1.2 Learning Conditional Statistics</vt:lpstr>
      <vt:lpstr>6.2.1.2 Learning Conditional Statistics</vt:lpstr>
      <vt:lpstr>6.2.1.2 Learning Conditional Statistics</vt:lpstr>
      <vt:lpstr>6.2.1.2 Learning Conditional Statistics</vt:lpstr>
      <vt:lpstr>6.2.1.2 Learning Conditional Statistics</vt:lpstr>
      <vt:lpstr>6.2.2 Output Units</vt:lpstr>
      <vt:lpstr>6.2.2.1 Linear Units for Gaussian Output Distributions</vt:lpstr>
      <vt:lpstr>6.2.2.1 Linear Units for Gaussian Output Distributions</vt:lpstr>
      <vt:lpstr>6.2.2.2 Sigmoid Units for Bernoulli Output Distributions</vt:lpstr>
      <vt:lpstr>6.2.2.2 Sigmoid Units for Bernoulli Output Distributions</vt:lpstr>
      <vt:lpstr>6.2.2.2 Sigmoid Units for Bernoulli Output Distributions</vt:lpstr>
      <vt:lpstr>PowerPoint 演示文稿</vt:lpstr>
      <vt:lpstr>PowerPoint 演示文稿</vt:lpstr>
      <vt:lpstr>PowerPoint 演示文稿</vt:lpstr>
      <vt:lpstr>PowerPoint 演示文稿</vt:lpstr>
      <vt:lpstr>PowerPoint 演示文稿</vt:lpstr>
      <vt:lpstr>6.2.2.3 Softmax Units for Multinoulli Output Distributions</vt:lpstr>
      <vt:lpstr>6.2.2.3 Softmax Units for Multinoulli Output Distributions</vt:lpstr>
      <vt:lpstr>6.2.2.3 Softmax Units for Multinoulli Output Distributions</vt:lpstr>
      <vt:lpstr>6.2.2.3 Softmax Units for Multinoulli Output Distributions</vt:lpstr>
      <vt:lpstr>6.2.2.3 Softmax Units for Multinoulli Output Distributions</vt:lpstr>
      <vt:lpstr>6.2.2.3 Softmax Units for Multinoulli Output Distributions</vt:lpstr>
      <vt:lpstr>6.2.2.3 Softmax Units for Multinoulli Output Distributions</vt:lpstr>
      <vt:lpstr>6.2.2.3 Softmax Units for Multinoulli Output Distributions</vt:lpstr>
      <vt:lpstr>6.2.2.3 Softmax Units for Multinoulli Output Distributions</vt:lpstr>
      <vt:lpstr>6.2.2.3 Softmax Units for Multinoulli Output Distributions</vt:lpstr>
      <vt:lpstr>6.2.2.3 Softmax Units for Multinoulli Output Distributions</vt:lpstr>
      <vt:lpstr>6.2.2.3 Softmax Units for Multinoulli Output Distributions</vt:lpstr>
      <vt:lpstr>6.2.2.4 Other Output Types</vt:lpstr>
      <vt:lpstr>6.2.2.4 Other Output Types</vt:lpstr>
      <vt:lpstr>6.2.2.4 Other Output Types</vt:lpstr>
      <vt:lpstr>6.2.2.4 Other Output Types</vt:lpstr>
      <vt:lpstr>6.2.2.4 Other Output Types</vt:lpstr>
      <vt:lpstr>6.2.2.4 Other Output Types</vt:lpstr>
      <vt:lpstr>6.2.2.4 Other Output Types</vt:lpstr>
      <vt:lpstr>6.2.2.4 Other Output Types</vt:lpstr>
      <vt:lpstr>6.2.2.4 Other Output Types</vt:lpstr>
      <vt:lpstr>6.2.2.4 Other Output Types</vt:lpstr>
      <vt:lpstr>6.2.2.4 Other Output Types</vt:lpstr>
      <vt:lpstr>6.2.2.4 Other Output Types</vt:lpstr>
      <vt:lpstr>PowerPoint 演示文稿</vt:lpstr>
      <vt:lpstr>6.3 Hidden Units</vt:lpstr>
      <vt:lpstr>6.3 Hidden Units</vt:lpstr>
      <vt:lpstr>6.3 Hidden Units</vt:lpstr>
      <vt:lpstr>6.3 Hidden Units</vt:lpstr>
      <vt:lpstr>6.3 Hidden Units</vt:lpstr>
      <vt:lpstr>6.3.1 Rectified Linear Units and Their Generalizations</vt:lpstr>
      <vt:lpstr>6.3.1 Rectified Linear Units and Their Generalizations</vt:lpstr>
      <vt:lpstr>6.3.1 Rectified Linear Units and Their Generalizations</vt:lpstr>
      <vt:lpstr>6.3.1 Rectified Linear Units and Their Generalizations</vt:lpstr>
      <vt:lpstr>6.3.1 Rectified Linear Units and Their Generalizations</vt:lpstr>
      <vt:lpstr>6.3.1 Rectified Linear Units and Their Generalizations</vt:lpstr>
      <vt:lpstr>6.3.1 Rectified Linear Units and Their Generalizations</vt:lpstr>
      <vt:lpstr>6.3.2 Logistic Sigmoid and Hyperbolic Tangent</vt:lpstr>
      <vt:lpstr>6.3.2 Logistic Sigmoid and Hyperbolic Tangent</vt:lpstr>
      <vt:lpstr>6.3.2 Logistic Sigmoid and Hyperbolic Tangent</vt:lpstr>
      <vt:lpstr>6.3.3 Other Hidden Units</vt:lpstr>
      <vt:lpstr>6.3.3 Other Hidden Units</vt:lpstr>
      <vt:lpstr>6.3.3 Other Hidden Units</vt:lpstr>
      <vt:lpstr>6.3.3 Other Hidden Units</vt:lpstr>
      <vt:lpstr>6.3.3 Other Hidden Units</vt:lpstr>
      <vt:lpstr>6.3.3 Other Hidden Units</vt:lpstr>
      <vt:lpstr>PowerPoint 演示文稿</vt:lpstr>
      <vt:lpstr>6.4 Architecture Design</vt:lpstr>
      <vt:lpstr>6.4 Architecture Design</vt:lpstr>
      <vt:lpstr>6.4.1 Universal Approximation Properties and Depth</vt:lpstr>
      <vt:lpstr>6.4.1 Universal Approximation Properties and Depth</vt:lpstr>
      <vt:lpstr>6.4.1 Universal Approximation Properties and Depth</vt:lpstr>
      <vt:lpstr>6.4.1 Universal Approximation Properties and Depth</vt:lpstr>
      <vt:lpstr>6.4.1 Universal Approximation Properties and Depth</vt:lpstr>
      <vt:lpstr>6.4.1 Universal Approximation Properties and Depth</vt:lpstr>
      <vt:lpstr>6.4.1 Universal Approximation Properties and Depth</vt:lpstr>
      <vt:lpstr>6.4.1 Universal Approximation Properties and Depth</vt:lpstr>
      <vt:lpstr>6.4.1 Universal Approximation Properties and Depth</vt:lpstr>
      <vt:lpstr>6.4.1 Universal Approximation Properties and Depth</vt:lpstr>
      <vt:lpstr>6.4.1 Universal Approximation Properties and Depth</vt:lpstr>
      <vt:lpstr>6.4.1 Universal Approximation Properties and Depth</vt:lpstr>
      <vt:lpstr>6.4.1 Universal Approximation Properties and Depth</vt:lpstr>
      <vt:lpstr>6.4.2 Other Architectural Considerations</vt:lpstr>
      <vt:lpstr>6.4.2 Other Architectural Considerations</vt:lpstr>
      <vt:lpstr>6.4.2 Other Architectural Considerations</vt:lpstr>
      <vt:lpstr>6.4.2 Other Architectural Considerations</vt:lpstr>
      <vt:lpstr>6.4.2 Other Architectural Considerations</vt:lpstr>
      <vt:lpstr>6.4.2 Other Architectural Considerations</vt:lpstr>
      <vt:lpstr>PowerPoint 演示文稿</vt:lpstr>
      <vt:lpstr>6.5 Back-Propagation and Other Differentiation Algorithms</vt:lpstr>
      <vt:lpstr>6.5 Back-Propagation and Other Differentiation Algorithms</vt:lpstr>
      <vt:lpstr>6.5 Back-Propagation and Other Differentiation Algorithms</vt:lpstr>
      <vt:lpstr>6.5.1 Computational Graphs</vt:lpstr>
      <vt:lpstr>6.5.1 Computational Graphs</vt:lpstr>
      <vt:lpstr>6.5.1 Computational Graphs</vt:lpstr>
      <vt:lpstr>6.5.2 Chain Rule of Calculus</vt:lpstr>
      <vt:lpstr>6.5.2 Chain Rule of Calculus</vt:lpstr>
      <vt:lpstr>6.5.2 Chain Rule of Calculus</vt:lpstr>
      <vt:lpstr>6.5.2 Chain Rule of Calculus</vt:lpstr>
      <vt:lpstr>6.5.3 Recursively Applying the Chain Rule to Obtain Backprop</vt:lpstr>
      <vt:lpstr>6.5.3 Recursively Applying the Chain Rule to Obtain Backprop</vt:lpstr>
      <vt:lpstr>6.5.3 Recursively Applying the Chain Rule to Obtain Backprop</vt:lpstr>
      <vt:lpstr>6.5.3 Recursively Applying the Chain Rule to Obtain Backprop</vt:lpstr>
      <vt:lpstr>6.5.3 Recursively Applying the Chain Rule to Obtain Backprop</vt:lpstr>
      <vt:lpstr>6.5.3 Recursively Applying the Chain Rule to Obtain Backprop</vt:lpstr>
      <vt:lpstr>6.5.3 Recursively Applying the Chain Rule to Obtain Backprop</vt:lpstr>
      <vt:lpstr>6.5.3 Recursively Applying the Chain Rule to Obtain Backprop</vt:lpstr>
      <vt:lpstr>6.5.3 Recursively Applying the Chain Rule to Obtain Backprop</vt:lpstr>
      <vt:lpstr>6.5.3 Recursively Applying the Chain Rule to Obtain Backprop</vt:lpstr>
      <vt:lpstr>6.5.3 Recursively Applying the Chain Rule to Obtain Backprop</vt:lpstr>
      <vt:lpstr>6.5.3 Recursively Applying the Chain Rule to Obtain Backprop</vt:lpstr>
      <vt:lpstr>6.5.4 Back-Propagation Computation in Fully-Connected MLP</vt:lpstr>
      <vt:lpstr>6.5.4 Back-Propagation Computation in Fully-Connected MLP</vt:lpstr>
      <vt:lpstr>6.5.4 Back-Propagation Computation in Fully-Connected MLP</vt:lpstr>
      <vt:lpstr>6.5.5 Symbol-to-Symbol Derivatives</vt:lpstr>
      <vt:lpstr>6.5.5 Symbol-to-Symbol Derivatives</vt:lpstr>
      <vt:lpstr>6.5.5 Symbol-to-Symbol Derivatives</vt:lpstr>
      <vt:lpstr>6.5.5 Symbol-to-Symbol Derivatives</vt:lpstr>
      <vt:lpstr>6.5.6 General Back-Propagation</vt:lpstr>
      <vt:lpstr>6.5.6 General Back-Propagation</vt:lpstr>
      <vt:lpstr>6.5.6 General Back-Propagation</vt:lpstr>
      <vt:lpstr>6.5.6 General Back-Propagation</vt:lpstr>
      <vt:lpstr>6.5.6 General Back-Propagation</vt:lpstr>
      <vt:lpstr>6.5.6 General Back-Propagation</vt:lpstr>
      <vt:lpstr>6.5.6 General Back-Propagation</vt:lpstr>
      <vt:lpstr>6.5.6 General Back-Propagation</vt:lpstr>
      <vt:lpstr>6.5.6 General Back-Propagation</vt:lpstr>
      <vt:lpstr>6.5.6 General Back-Propagation</vt:lpstr>
      <vt:lpstr>6.5.6 General Back-Propagation</vt:lpstr>
      <vt:lpstr>6.5.6 General Back-Propagation</vt:lpstr>
      <vt:lpstr>6.5.6 General Back-Propagation</vt:lpstr>
      <vt:lpstr>6.5.7 Example: Back-Propagation for MLP Training</vt:lpstr>
      <vt:lpstr>6.5.7 Example: Back-Propagation for MLP Training</vt:lpstr>
      <vt:lpstr>6.5.7 Example: Back-Propagation for MLP Training</vt:lpstr>
      <vt:lpstr>6.5.7 Example: Back-Propagation for MLP Training</vt:lpstr>
      <vt:lpstr>6.5.7 Example: Back-Propagation for MLP Training</vt:lpstr>
      <vt:lpstr>6.5.7 Example: Back-Propagation for MLP Training</vt:lpstr>
      <vt:lpstr>6.5.7 Example: Back-Propagation for MLP Training</vt:lpstr>
      <vt:lpstr>6.5.7 Example: Back-Propagation for MLP Training</vt:lpstr>
      <vt:lpstr>6.5.8 Complications</vt:lpstr>
      <vt:lpstr>6.5.8 Complications</vt:lpstr>
      <vt:lpstr>6.5.8 Complications</vt:lpstr>
      <vt:lpstr>6.5.9 Differentiation outside the Deep learning Community</vt:lpstr>
      <vt:lpstr>6.5.9 Differentiation outside the Deep learning Community</vt:lpstr>
      <vt:lpstr>6.5.9 Differentiation outside the Deep learning Community</vt:lpstr>
      <vt:lpstr>6.5.9 Differentiation outside the Deep learning Community</vt:lpstr>
      <vt:lpstr>6.5.9 Differentiation outside the Deep learning Community</vt:lpstr>
      <vt:lpstr>6.5.9 Differentiation outside the Deep learning Community</vt:lpstr>
      <vt:lpstr>6.5.9 Differentiation outside the Deep learning Community</vt:lpstr>
      <vt:lpstr>6.5.9 Differentiation outside the Deep learning Community</vt:lpstr>
      <vt:lpstr>6.5.9 Differentiation outside the Deep learning Community</vt:lpstr>
      <vt:lpstr>6.5.10 Higher-Order Derivatives</vt:lpstr>
      <vt:lpstr>6.5.10 Higher-Order Derivatives</vt:lpstr>
      <vt:lpstr>6.5.10 Higher-Order Derivatives</vt:lpstr>
      <vt:lpstr>6.5.10 Higher-Order Derivatives</vt:lpstr>
      <vt:lpstr>PowerPoint 演示文稿</vt:lpstr>
      <vt:lpstr>6.6 Historical Notes</vt:lpstr>
      <vt:lpstr>6.6 Historical Notes</vt:lpstr>
      <vt:lpstr>6.6 Historical Notes</vt:lpstr>
      <vt:lpstr>6.6 Historical Notes</vt:lpstr>
      <vt:lpstr>6.6 Historical Notes</vt:lpstr>
      <vt:lpstr>6.6 Historical Notes</vt:lpstr>
      <vt:lpstr>6.6 Historical Notes</vt:lpstr>
      <vt:lpstr>6.6 Historical Notes</vt:lpstr>
      <vt:lpstr>6.6 Historical Notes</vt:lpstr>
      <vt:lpstr>6.6 Historical Notes</vt:lpstr>
      <vt:lpstr>6.6 Historical Notes</vt:lpstr>
      <vt:lpstr>6.6 Historical Notes</vt:lpstr>
      <vt:lpstr>References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牛 召阳</dc:creator>
  <cp:lastModifiedBy>牛 召阳</cp:lastModifiedBy>
  <cp:revision>291</cp:revision>
  <dcterms:created xsi:type="dcterms:W3CDTF">2020-05-05T12:56:26Z</dcterms:created>
  <dcterms:modified xsi:type="dcterms:W3CDTF">2020-06-08T03:38:42Z</dcterms:modified>
</cp:coreProperties>
</file>